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82" r:id="rId3"/>
    <p:sldId id="257" r:id="rId4"/>
    <p:sldId id="260" r:id="rId5"/>
    <p:sldId id="258" r:id="rId6"/>
    <p:sldId id="259" r:id="rId7"/>
    <p:sldId id="261" r:id="rId8"/>
    <p:sldId id="270" r:id="rId9"/>
    <p:sldId id="263" r:id="rId10"/>
    <p:sldId id="262" r:id="rId11"/>
    <p:sldId id="275" r:id="rId12"/>
    <p:sldId id="264" r:id="rId13"/>
    <p:sldId id="271" r:id="rId14"/>
    <p:sldId id="265" r:id="rId15"/>
    <p:sldId id="266" r:id="rId16"/>
    <p:sldId id="273" r:id="rId17"/>
    <p:sldId id="267" r:id="rId18"/>
    <p:sldId id="272" r:id="rId19"/>
    <p:sldId id="268" r:id="rId20"/>
    <p:sldId id="269" r:id="rId21"/>
    <p:sldId id="274" r:id="rId22"/>
    <p:sldId id="283" r:id="rId23"/>
    <p:sldId id="294" r:id="rId24"/>
    <p:sldId id="295" r:id="rId25"/>
    <p:sldId id="296" r:id="rId26"/>
    <p:sldId id="297" r:id="rId27"/>
    <p:sldId id="276" r:id="rId28"/>
    <p:sldId id="277" r:id="rId29"/>
    <p:sldId id="278" r:id="rId30"/>
    <p:sldId id="279" r:id="rId31"/>
    <p:sldId id="280" r:id="rId32"/>
    <p:sldId id="281" r:id="rId33"/>
    <p:sldId id="284" r:id="rId34"/>
    <p:sldId id="285" r:id="rId35"/>
    <p:sldId id="289" r:id="rId36"/>
    <p:sldId id="290" r:id="rId37"/>
    <p:sldId id="291" r:id="rId38"/>
    <p:sldId id="292" r:id="rId39"/>
    <p:sldId id="293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8F9"/>
    <a:srgbClr val="C1EFFF"/>
    <a:srgbClr val="ECFB9F"/>
    <a:srgbClr val="B1F1BD"/>
    <a:srgbClr val="F7C1AB"/>
    <a:srgbClr val="FEE2F9"/>
    <a:srgbClr val="FFE1FF"/>
    <a:srgbClr val="CAE8AA"/>
    <a:srgbClr val="F6FCBA"/>
    <a:srgbClr val="FD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F176-2FD0-40EF-86E6-89E6440588D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9DE8F-32D1-4DA4-A523-04145BD7B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8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9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5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81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4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6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310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3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20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52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26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7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629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99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26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756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280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04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829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779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42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012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7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466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187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934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86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0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18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94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08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82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6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1FDE1-38D9-4CE3-B753-FD644C5DB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D2CD5-361C-42AC-ACD6-8C3C67720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49F117-18CF-4300-AB88-C0064ECA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255B9-A016-4C7B-A52F-83763CB6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2BD5E-6698-49EF-8076-197CF9E6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EC322-0CBF-4E39-A9A7-22A97BCF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9BE3DB-2A15-4C20-8231-FCFFC8824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C6FEC-5E24-4E95-820D-60B79F74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79E2B-96E4-40B6-9225-D4C1D30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4CCBA-554C-4223-96EF-AEE61A5A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3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61B84A-438E-426C-BA5E-39E7561C6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7C3FF-5295-4A1E-8023-3F4B2D6E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6C636-8749-47C6-A8E2-EE416681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11E56-A288-4ABF-83FD-EF5A9D1D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D1880-AC8E-4125-B79E-DF2BF2C6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2AB02-F8B7-436C-9BBD-E3DC208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36EF7-8C6D-4C90-BD75-F5F60BC2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7B65D9-8435-4C35-BF4C-B55E018B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2BA250-67CA-403F-BA6A-596610AD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018697-28FB-4D7C-8564-A38A3B48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2E29A-6C39-43A6-BF98-3D00F51B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0E7370-02B3-4BEE-BFBD-709B4EA6C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E8B22-8C86-4894-91ED-2CFF2FF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40299-C990-4960-BE63-10786A73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F06320-14F8-473F-9142-1FBDB23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6FD7-2C6E-4AC9-9CAA-96E0DA8A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74A80-0AD0-4151-AF13-436638206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775F15-C19F-4B69-8C94-020808378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89FE2-BDCD-4620-B8A0-FD49FBD3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5001EE-69C3-4F5A-978E-60437FA7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0F45B-9FBA-49BC-9EB0-D77E138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6A7DA-4188-4128-8C5E-068BDC05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77FBD0-6F2A-42A3-AB7B-AAABD5F7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0B6F4-2EBB-4B1A-943B-A65C71389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1B4406-952E-4705-8F78-2F69AE878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F58FF7-3187-44B4-9C30-5BDA0A288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FF2076-A003-41D2-BD48-5BC545F7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2EEFE-2424-4B46-AA6A-96642FF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76ADAD-8FB0-433B-A483-35A8AF3F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D218-8071-4821-A47F-0B84622D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A40A7D-08A9-4818-AAF1-1122F25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821B48-9445-4C11-9BCC-591A4536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99F8AB-3D08-444D-AB15-C9550DE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8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6D8854-F955-4779-A7B8-2F224556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C6FEE6-A87D-4249-ACD2-7AEABB6D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BF432A-C11C-4DF6-83C3-BBE108D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8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CFABA-CD35-4149-8D8D-3B683BA6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AC293-E1BA-40B0-97BF-415601EA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C42337-78D0-48A0-9A0D-D34BCC64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82F378-F0CE-4D1F-AA43-FDEB1A0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5DDE2-9E71-457B-A17A-3EEAD6BD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83CCF7-9DB5-4863-B84F-48DACA7B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74414-F540-4CCF-9734-B631D46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60057-7B0F-4CA1-B482-C68F5C268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8AF07F-DFB1-4983-8785-790CC3D8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7A43BC-CB54-428F-A901-67316D75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34BD1B-3B0B-434A-B4AC-D5A31508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4A5FC-E441-42C8-8F70-202EF3FA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1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7070-8613-4D9F-9C50-00D2B7D6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14A5F-6C40-4F34-A3B8-062F66D0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DD124-9D38-483D-B880-11C020555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D6858-95D4-4AF2-AC8E-9F386674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C3C11-5B47-498E-BC5C-74EDB845B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0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hramcovaoa@kiro-karelia.ru" TargetMode="External"/><Relationship Id="rId2" Type="http://schemas.openxmlformats.org/officeDocument/2006/relationships/hyperlink" Target="mailto:grig@kiro-karelia.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904874"/>
            <a:ext cx="11391899" cy="3121025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 ЯЗЫК </a:t>
            </a:r>
            <a:br>
              <a:rPr lang="ru-RU" dirty="0"/>
            </a:br>
            <a:r>
              <a:rPr lang="ru-RU" dirty="0"/>
              <a:t>В ОБРАЗОВАТЕЛЬНЫХ ОРГАНИЗАЦИЯХ </a:t>
            </a:r>
            <a:br>
              <a:rPr lang="ru-RU" dirty="0"/>
            </a:br>
            <a:r>
              <a:rPr lang="ru-RU" dirty="0"/>
              <a:t>РЕСПУБЛИКИ КАРЕЛИЯ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D15C08-F316-4030-B527-67A2B2DA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4449763"/>
            <a:ext cx="9144000" cy="1398587"/>
          </a:xfrm>
          <a:solidFill>
            <a:srgbClr val="CFF8F9"/>
          </a:solidFill>
        </p:spPr>
        <p:txBody>
          <a:bodyPr>
            <a:normAutofit/>
          </a:bodyPr>
          <a:lstStyle/>
          <a:p>
            <a:r>
              <a:rPr lang="ru-RU" dirty="0"/>
              <a:t>Информация подготовлена Центром этнокультурного образования </a:t>
            </a:r>
          </a:p>
          <a:p>
            <a:r>
              <a:rPr lang="ru-RU" dirty="0"/>
              <a:t>ГАУ ДПО РК «Карельский институт развития образования»</a:t>
            </a:r>
          </a:p>
          <a:p>
            <a:r>
              <a:rPr lang="ru-RU"/>
              <a:t>19 октября </a:t>
            </a:r>
            <a:r>
              <a:rPr lang="ru-RU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06068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– форма изучения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в урочной форме – 268 обучающихся или 15%,</a:t>
            </a:r>
          </a:p>
          <a:p>
            <a:pPr algn="ctr"/>
            <a:r>
              <a:rPr lang="ru-RU" dirty="0"/>
              <a:t>во внеурочной деятельности – 1514 обучающихся или 85%.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49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000" b="1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– 21 учитель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08268"/>
              </p:ext>
            </p:extLst>
          </p:nvPr>
        </p:nvGraphicFramePr>
        <p:xfrm>
          <a:off x="323846" y="2694020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CC4E4A4-9C51-4870-B4DA-9B09E179E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78078"/>
              </p:ext>
            </p:extLst>
          </p:nvPr>
        </p:nvGraphicFramePr>
        <p:xfrm>
          <a:off x="323846" y="4214812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87C512A-FA27-4925-A736-263E42A46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473489"/>
              </p:ext>
            </p:extLst>
          </p:nvPr>
        </p:nvGraphicFramePr>
        <p:xfrm>
          <a:off x="323845" y="5197125"/>
          <a:ext cx="11668125" cy="11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56640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50252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2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 КЯ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8 школ</a:t>
            </a:r>
          </a:p>
          <a:p>
            <a:pPr algn="ctr"/>
            <a:r>
              <a:rPr lang="ru-RU" dirty="0"/>
              <a:t> 9 учителей</a:t>
            </a:r>
          </a:p>
          <a:p>
            <a:pPr algn="ctr"/>
            <a:r>
              <a:rPr lang="ru-RU" dirty="0"/>
              <a:t>200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28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 КЯ – 8 школ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CDC2B4-3C25-4D85-8F51-D41A2561C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72648"/>
              </p:ext>
            </p:extLst>
          </p:nvPr>
        </p:nvGraphicFramePr>
        <p:xfrm>
          <a:off x="323849" y="3058160"/>
          <a:ext cx="11668125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699809027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71313502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60775040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8374104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036599338"/>
                    </a:ext>
                  </a:extLst>
                </a:gridCol>
              </a:tblGrid>
              <a:tr h="285227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Калевальский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Костомукшский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Медвежьегорский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Петрозаводский 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Лоухский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545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+mj-lt"/>
                        <a:buAutoNum type="arabicPeriod"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altLang="ru-RU" sz="1400" b="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Калевальская</a:t>
                      </a: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+mj-lt"/>
                        <a:buAutoNum type="arabicPeriod"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altLang="ru-RU" sz="1400" b="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Кепская</a:t>
                      </a: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altLang="ru-RU" sz="1400" b="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Юшкозерская</a:t>
                      </a: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+mj-lt"/>
                        <a:buNone/>
                      </a:pPr>
                      <a:endParaRPr lang="ru-RU" altLang="ru-RU" sz="1400" b="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СОШ №1 г. Костомукша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altLang="ru-RU" sz="1400" b="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Вокнаволокская</a:t>
                      </a: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altLang="ru-RU" sz="1400" b="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Паданская</a:t>
                      </a: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Финно-угорская школа</a:t>
                      </a: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altLang="ru-RU" sz="1400" b="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Софпорогская</a:t>
                      </a: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0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3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 КЯ – 200 обучающихся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E93654-9E38-453B-B81D-C3A01A2F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08646"/>
              </p:ext>
            </p:extLst>
          </p:nvPr>
        </p:nvGraphicFramePr>
        <p:xfrm>
          <a:off x="323848" y="3257550"/>
          <a:ext cx="11668129" cy="27908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0739">
                  <a:extLst>
                    <a:ext uri="{9D8B030D-6E8A-4147-A177-3AD203B41FA5}">
                      <a16:colId xmlns:a16="http://schemas.microsoft.com/office/drawing/2014/main" val="1212315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437804998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0049357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236914024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63412649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57906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90113560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344174983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553887525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7055992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9442353"/>
                    </a:ext>
                  </a:extLst>
                </a:gridCol>
              </a:tblGrid>
              <a:tr h="108394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5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6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8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9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10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83677"/>
                  </a:ext>
                </a:extLst>
              </a:tr>
              <a:tr h="372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43344"/>
                  </a:ext>
                </a:extLst>
              </a:tr>
              <a:tr h="3720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НШ 1-4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113 обучающихся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ОШ 5-9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82 обучающихся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СШ 10-11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5 обучающихся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870258"/>
                  </a:ext>
                </a:extLst>
              </a:tr>
              <a:tr h="372025">
                <a:tc gridSpan="1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5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94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 КЯ – форма изучения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в урочной форме – 147 обучающихся или 74%,</a:t>
            </a:r>
          </a:p>
          <a:p>
            <a:pPr algn="ctr"/>
            <a:r>
              <a:rPr lang="ru-RU" dirty="0"/>
              <a:t>во внеурочной деятельности – 53 обучающихся или 26%.</a:t>
            </a:r>
          </a:p>
        </p:txBody>
      </p:sp>
    </p:spTree>
    <p:extLst>
      <p:ext uri="{BB962C8B-B14F-4D97-AF65-F5344CB8AC3E}">
        <p14:creationId xmlns:p14="http://schemas.microsoft.com/office/powerpoint/2010/main" val="419867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200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 КЯ – 9 учителей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54685"/>
              </p:ext>
            </p:extLst>
          </p:nvPr>
        </p:nvGraphicFramePr>
        <p:xfrm>
          <a:off x="323844" y="2742618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96D2BA2-BF8E-42A5-B1A7-83DF35A7E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001757"/>
              </p:ext>
            </p:extLst>
          </p:nvPr>
        </p:nvGraphicFramePr>
        <p:xfrm>
          <a:off x="323845" y="4204044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90F7471-AD01-4A0A-9409-F427F08C4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83690"/>
              </p:ext>
            </p:extLst>
          </p:nvPr>
        </p:nvGraphicFramePr>
        <p:xfrm>
          <a:off x="323844" y="5205181"/>
          <a:ext cx="11668125" cy="107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5760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4366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6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DF1E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Людиковское</a:t>
            </a:r>
            <a:r>
              <a:rPr lang="ru-RU" sz="3600" b="1" dirty="0"/>
              <a:t> наречие КЯ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1 школа</a:t>
            </a:r>
          </a:p>
          <a:p>
            <a:pPr algn="ctr"/>
            <a:r>
              <a:rPr lang="ru-RU" dirty="0"/>
              <a:t> 1 учитель</a:t>
            </a:r>
          </a:p>
          <a:p>
            <a:pPr algn="ctr"/>
            <a:r>
              <a:rPr lang="ru-RU" dirty="0"/>
              <a:t>22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959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DF1E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Людиковское</a:t>
            </a:r>
            <a:r>
              <a:rPr lang="ru-RU" sz="3600" b="1" dirty="0"/>
              <a:t> наречие КЯ – 1 школа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sz="2400" dirty="0" err="1"/>
              <a:t>Кончезерская</a:t>
            </a:r>
            <a:r>
              <a:rPr lang="ru-RU" sz="2400" dirty="0"/>
              <a:t> СОШ, </a:t>
            </a:r>
            <a:r>
              <a:rPr lang="ru-RU" sz="2400" dirty="0" err="1"/>
              <a:t>Кондопожский</a:t>
            </a:r>
            <a:r>
              <a:rPr lang="ru-RU" sz="2400" dirty="0"/>
              <a:t> МР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64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DF1E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Людиковское</a:t>
            </a:r>
            <a:r>
              <a:rPr lang="ru-RU" sz="3600" b="1" dirty="0"/>
              <a:t> наречие КЯ – 22 обучающихся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E93654-9E38-453B-B81D-C3A01A2F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25321"/>
              </p:ext>
            </p:extLst>
          </p:nvPr>
        </p:nvGraphicFramePr>
        <p:xfrm>
          <a:off x="323848" y="3257550"/>
          <a:ext cx="11668129" cy="25532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0739">
                  <a:extLst>
                    <a:ext uri="{9D8B030D-6E8A-4147-A177-3AD203B41FA5}">
                      <a16:colId xmlns:a16="http://schemas.microsoft.com/office/drawing/2014/main" val="1212315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437804998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0049357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236914024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63412649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57906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90113560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344174983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553887525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7055992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9442353"/>
                    </a:ext>
                  </a:extLst>
                </a:gridCol>
              </a:tblGrid>
              <a:tr h="108394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5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6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8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9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10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83677"/>
                  </a:ext>
                </a:extLst>
              </a:tr>
              <a:tr h="372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43344"/>
                  </a:ext>
                </a:extLst>
              </a:tr>
              <a:tr h="3720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НШ 1-4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 обучающихся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ОШ 5-9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19 обучающихся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СШ 10-11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 обучающихся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870258"/>
                  </a:ext>
                </a:extLst>
              </a:tr>
              <a:tr h="372025">
                <a:tc gridSpan="1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5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8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39975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 ЯЗЫК В ШКОЛАХ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111191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DF1E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Людиковское</a:t>
            </a:r>
            <a:r>
              <a:rPr lang="ru-RU" sz="3600" b="1" dirty="0"/>
              <a:t> наречие КЯ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внеурочная деятельность - 22 обучающихся (100%)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916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DF1E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 err="1"/>
              <a:t>Людиковское</a:t>
            </a:r>
            <a:r>
              <a:rPr lang="ru-RU" sz="3600" b="1" dirty="0"/>
              <a:t> наречие КЯ – 1 учитель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34881"/>
              </p:ext>
            </p:extLst>
          </p:nvPr>
        </p:nvGraphicFramePr>
        <p:xfrm>
          <a:off x="323847" y="2619587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F1F8D67-8924-4805-A9E4-D20C4DC01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11635"/>
              </p:ext>
            </p:extLst>
          </p:nvPr>
        </p:nvGraphicFramePr>
        <p:xfrm>
          <a:off x="323848" y="4141264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3B8820-A67B-4299-9829-0CDA2F419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66081"/>
              </p:ext>
            </p:extLst>
          </p:nvPr>
        </p:nvGraphicFramePr>
        <p:xfrm>
          <a:off x="323844" y="5205181"/>
          <a:ext cx="11668125" cy="107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5760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4366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453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5900"/>
            <a:ext cx="9144000" cy="3094037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 ЯЗЫК </a:t>
            </a:r>
            <a:br>
              <a:rPr lang="ru-RU" dirty="0"/>
            </a:br>
            <a:r>
              <a:rPr lang="ru-RU" dirty="0"/>
              <a:t>В ДЕТСКИХ САДАХ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813994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19 детских садов 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/>
              <a:t>собственно карельское наречие карельского языка – 3 ДОО</a:t>
            </a:r>
          </a:p>
          <a:p>
            <a:pPr algn="ctr"/>
            <a:r>
              <a:rPr lang="ru-RU" dirty="0" err="1"/>
              <a:t>ливвиковское</a:t>
            </a:r>
            <a:r>
              <a:rPr lang="ru-RU" dirty="0"/>
              <a:t> наречие карельского языка – 16 ДОО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901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2022-2023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4200" b="1" dirty="0"/>
              <a:t>7 </a:t>
            </a:r>
            <a:r>
              <a:rPr lang="ru-RU" sz="3600" b="1" dirty="0"/>
              <a:t>муниципальных</a:t>
            </a:r>
            <a:r>
              <a:rPr lang="ru-RU" sz="4200" b="1" dirty="0"/>
              <a:t> образований РК </a:t>
            </a:r>
          </a:p>
          <a:p>
            <a:pPr marL="0" indent="0" algn="ctr">
              <a:buNone/>
            </a:pPr>
            <a:endParaRPr lang="ru-RU" sz="900" dirty="0"/>
          </a:p>
          <a:p>
            <a:r>
              <a:rPr lang="ru-RU" dirty="0"/>
              <a:t>в Олонецком национальном муниципальном районе – 9 ДОО,</a:t>
            </a:r>
          </a:p>
          <a:p>
            <a:r>
              <a:rPr lang="ru-RU" dirty="0"/>
              <a:t>в </a:t>
            </a:r>
            <a:r>
              <a:rPr lang="ru-RU" dirty="0" err="1"/>
              <a:t>Пряжинском</a:t>
            </a:r>
            <a:r>
              <a:rPr lang="ru-RU" dirty="0"/>
              <a:t> национальном муниципальном районе – 3 ДОО,</a:t>
            </a:r>
          </a:p>
          <a:p>
            <a:r>
              <a:rPr lang="ru-RU" dirty="0"/>
              <a:t>в </a:t>
            </a:r>
            <a:r>
              <a:rPr lang="ru-RU" dirty="0" err="1"/>
              <a:t>Суоярвском</a:t>
            </a:r>
            <a:r>
              <a:rPr lang="ru-RU" dirty="0"/>
              <a:t> муниципальном районе – 1 ДОО, </a:t>
            </a:r>
          </a:p>
          <a:p>
            <a:r>
              <a:rPr lang="ru-RU" dirty="0"/>
              <a:t>в </a:t>
            </a:r>
            <a:r>
              <a:rPr lang="ru-RU" dirty="0" err="1"/>
              <a:t>Калевальском</a:t>
            </a:r>
            <a:r>
              <a:rPr lang="ru-RU" dirty="0"/>
              <a:t> национальном муниципальном районе – 2 ДОО, </a:t>
            </a:r>
          </a:p>
          <a:p>
            <a:r>
              <a:rPr lang="ru-RU" dirty="0"/>
              <a:t>в </a:t>
            </a:r>
            <a:r>
              <a:rPr lang="ru-RU" dirty="0" err="1"/>
              <a:t>Прионежском</a:t>
            </a:r>
            <a:r>
              <a:rPr lang="ru-RU" dirty="0"/>
              <a:t> муниципальном районе – 1 ДОО,</a:t>
            </a:r>
          </a:p>
          <a:p>
            <a:r>
              <a:rPr lang="ru-RU" dirty="0"/>
              <a:t>в Петрозаводском городском округе – 2 ДОО, </a:t>
            </a:r>
          </a:p>
          <a:p>
            <a:r>
              <a:rPr lang="ru-RU" dirty="0"/>
              <a:t>в </a:t>
            </a:r>
            <a:r>
              <a:rPr lang="ru-RU" dirty="0" err="1"/>
              <a:t>Костомукшском</a:t>
            </a:r>
            <a:r>
              <a:rPr lang="ru-RU" dirty="0"/>
              <a:t> городском округе – 1 ДОО.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478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/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34 воспитателя 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/>
              <a:t>собственно карельское наречие карельского языка – 4 воспитателя</a:t>
            </a:r>
          </a:p>
          <a:p>
            <a:pPr algn="ctr"/>
            <a:r>
              <a:rPr lang="ru-RU" dirty="0" err="1"/>
              <a:t>ливвиковское</a:t>
            </a:r>
            <a:r>
              <a:rPr lang="ru-RU" dirty="0"/>
              <a:t> наречие карельского языка – 30 воспитателей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243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/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833 обучающихся – воспитанников ДОО 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/>
              <a:t>собственно карельское наречие карельского языка – 73 обучающихся</a:t>
            </a:r>
          </a:p>
          <a:p>
            <a:pPr algn="ctr"/>
            <a:r>
              <a:rPr lang="ru-RU" dirty="0"/>
              <a:t> </a:t>
            </a:r>
            <a:r>
              <a:rPr lang="ru-RU" dirty="0" err="1"/>
              <a:t>ливвиковское</a:t>
            </a:r>
            <a:r>
              <a:rPr lang="ru-RU" dirty="0"/>
              <a:t> наречие карельского языка – 760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59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</a:t>
            </a:r>
            <a:r>
              <a:rPr lang="fi-FI" sz="3600" b="1" dirty="0"/>
              <a:t> </a:t>
            </a:r>
            <a:r>
              <a:rPr lang="ru-RU" sz="3600" b="1" dirty="0"/>
              <a:t>КЯ в ДОО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16 ДОО</a:t>
            </a:r>
          </a:p>
          <a:p>
            <a:pPr algn="ctr"/>
            <a:r>
              <a:rPr lang="ru-RU" dirty="0"/>
              <a:t> 30 воспитателей</a:t>
            </a:r>
          </a:p>
          <a:p>
            <a:pPr algn="ctr"/>
            <a:r>
              <a:rPr lang="ru-RU" dirty="0"/>
              <a:t>760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21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в ДОО – 16 ДОО</a:t>
            </a:r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CDC2B4-3C25-4D85-8F51-D41A2561C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768429"/>
              </p:ext>
            </p:extLst>
          </p:nvPr>
        </p:nvGraphicFramePr>
        <p:xfrm>
          <a:off x="323849" y="3077210"/>
          <a:ext cx="1166812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699809027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71313502"/>
                    </a:ext>
                  </a:extLst>
                </a:gridCol>
                <a:gridCol w="2257426">
                  <a:extLst>
                    <a:ext uri="{9D8B030D-6E8A-4147-A177-3AD203B41FA5}">
                      <a16:colId xmlns:a16="http://schemas.microsoft.com/office/drawing/2014/main" val="16077504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3583741041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4036599338"/>
                    </a:ext>
                  </a:extLst>
                </a:gridCol>
              </a:tblGrid>
              <a:tr h="285227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Суоярвский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Прионежский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Пряжинский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Петрозаводский 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Олонецкий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НМР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545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МОУ </a:t>
                      </a:r>
                      <a:r>
                        <a:rPr lang="ru-RU" alt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Вешкельская</a:t>
                      </a: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СОШ № 2 п. Мелиоративный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Гномик п. Пряжа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Теремок с.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Эссойла</a:t>
                      </a:r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Ведлозерская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№20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Лумикелло</a:t>
                      </a:r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№56 Марьяне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Радуга г. Олонец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Звездочка г. Олонец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МДОУ ДС Гномик г. Олонец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Туксинская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ООШ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Коткозерская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Мегрегская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ООШ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Ильинская СОШ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Видлицкая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Михайловская ООШ</a:t>
                      </a:r>
                    </a:p>
                    <a:p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0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04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в ДОО – 30 воспитателей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94195"/>
              </p:ext>
            </p:extLst>
          </p:nvPr>
        </p:nvGraphicFramePr>
        <p:xfrm>
          <a:off x="323846" y="2788920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6FCA290-BB1C-4D9A-B335-AEA59B00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18728"/>
              </p:ext>
            </p:extLst>
          </p:nvPr>
        </p:nvGraphicFramePr>
        <p:xfrm>
          <a:off x="323847" y="4329219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4B960B0-0003-4661-BD69-C92B01664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71399"/>
              </p:ext>
            </p:extLst>
          </p:nvPr>
        </p:nvGraphicFramePr>
        <p:xfrm>
          <a:off x="323846" y="5320684"/>
          <a:ext cx="11668125" cy="107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5760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4366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58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24 школы 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/>
              <a:t>собственно карельское наречие карельского языка – 8 школ</a:t>
            </a:r>
          </a:p>
          <a:p>
            <a:pPr algn="ctr"/>
            <a:r>
              <a:rPr lang="ru-RU" dirty="0" err="1"/>
              <a:t>ливвиковское</a:t>
            </a:r>
            <a:r>
              <a:rPr lang="ru-RU" dirty="0"/>
              <a:t> наречие карельского языка – 16 школ</a:t>
            </a:r>
          </a:p>
          <a:p>
            <a:pPr algn="ctr"/>
            <a:r>
              <a:rPr lang="ru-RU" dirty="0" err="1"/>
              <a:t>людиковское</a:t>
            </a:r>
            <a:r>
              <a:rPr lang="ru-RU" dirty="0"/>
              <a:t> наречие карельского языка – 1 школа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1800" dirty="0"/>
              <a:t>В МОУ «Финно-угорская школа» Петрозаводского ГО изучается одновременно 2 наречия карельского языка – собственно карельское наречие и </a:t>
            </a:r>
            <a:r>
              <a:rPr lang="ru-RU" sz="1800" dirty="0" err="1"/>
              <a:t>ливвиковское</a:t>
            </a:r>
            <a:r>
              <a:rPr lang="ru-RU" sz="1800" dirty="0"/>
              <a:t> наречие.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506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</a:t>
            </a:r>
            <a:r>
              <a:rPr lang="fi-FI" sz="3600" b="1" dirty="0"/>
              <a:t> </a:t>
            </a:r>
            <a:r>
              <a:rPr lang="ru-RU" sz="3600" b="1" dirty="0"/>
              <a:t>КЯ в ДОО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3 ДОО</a:t>
            </a:r>
          </a:p>
          <a:p>
            <a:pPr algn="ctr"/>
            <a:r>
              <a:rPr lang="ru-RU" dirty="0"/>
              <a:t> 4 воспитателя</a:t>
            </a:r>
          </a:p>
          <a:p>
            <a:pPr algn="ctr"/>
            <a:r>
              <a:rPr lang="ru-RU" dirty="0"/>
              <a:t>73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537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Собственно карельское наречие КЯ в ДОО – 3 ДОО</a:t>
            </a:r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CDC2B4-3C25-4D85-8F51-D41A2561C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98612"/>
              </p:ext>
            </p:extLst>
          </p:nvPr>
        </p:nvGraphicFramePr>
        <p:xfrm>
          <a:off x="323848" y="3153410"/>
          <a:ext cx="11668126" cy="128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3">
                  <a:extLst>
                    <a:ext uri="{9D8B030D-6E8A-4147-A177-3AD203B41FA5}">
                      <a16:colId xmlns:a16="http://schemas.microsoft.com/office/drawing/2014/main" val="699809027"/>
                    </a:ext>
                  </a:extLst>
                </a:gridCol>
                <a:gridCol w="5834063">
                  <a:extLst>
                    <a:ext uri="{9D8B030D-6E8A-4147-A177-3AD203B41FA5}">
                      <a16:colId xmlns:a16="http://schemas.microsoft.com/office/drawing/2014/main" val="3571313502"/>
                    </a:ext>
                  </a:extLst>
                </a:gridCol>
              </a:tblGrid>
              <a:tr h="285227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Калевальский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Костомукшский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545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ru-RU" altLang="ru-RU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МБОУ ДС № 2 п. Калевала</a:t>
                      </a:r>
                    </a:p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МБОУ </a:t>
                      </a:r>
                      <a:r>
                        <a:rPr lang="ru-RU" alt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Юшкозерская</a:t>
                      </a: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lvl="0" algn="just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ru-RU" alt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alt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МКОУ ДС Золотой ключик г. Костомукша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0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567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200" b="1" dirty="0"/>
              <a:t>Собственно карельское наречие КЯ в ДОО – 4 воспитателя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77488"/>
              </p:ext>
            </p:extLst>
          </p:nvPr>
        </p:nvGraphicFramePr>
        <p:xfrm>
          <a:off x="323847" y="2619587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6FCA290-BB1C-4D9A-B335-AEA59B00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5676"/>
              </p:ext>
            </p:extLst>
          </p:nvPr>
        </p:nvGraphicFramePr>
        <p:xfrm>
          <a:off x="323848" y="4142528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926C3E4-BF66-48B5-9750-D463F7980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12686"/>
              </p:ext>
            </p:extLst>
          </p:nvPr>
        </p:nvGraphicFramePr>
        <p:xfrm>
          <a:off x="323846" y="5116640"/>
          <a:ext cx="11668125" cy="107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5760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4366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247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131"/>
            <a:ext cx="9144000" cy="3741737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 ЯЗЫК В УЧРЕЖДЕНИЯХ ДОПОЛНИТЕЛЬНОГО ОБРАЗОВАНИЯ ДЕТЕЙ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632728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B1F1BD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</a:t>
            </a:r>
            <a:r>
              <a:rPr lang="fi-FI" sz="3600" b="1" dirty="0"/>
              <a:t> </a:t>
            </a:r>
            <a:r>
              <a:rPr lang="ru-RU" sz="3600" b="1" dirty="0"/>
              <a:t>КЯ в УДОД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1 образовательная организация дополнительного образования детей</a:t>
            </a:r>
          </a:p>
          <a:p>
            <a:pPr algn="ctr"/>
            <a:r>
              <a:rPr lang="ru-RU" dirty="0"/>
              <a:t> 1 преподаватель</a:t>
            </a:r>
          </a:p>
          <a:p>
            <a:pPr algn="ctr"/>
            <a:r>
              <a:rPr lang="ru-RU" dirty="0"/>
              <a:t>50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43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B1F1BD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в УДОД –</a:t>
            </a:r>
          </a:p>
          <a:p>
            <a:pPr marL="0" indent="0" algn="ctr">
              <a:buNone/>
            </a:pPr>
            <a:r>
              <a:rPr lang="ru-RU" sz="3600" b="1" dirty="0"/>
              <a:t>1 образовательная организация дополнительного образования детей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CDC2B4-3C25-4D85-8F51-D41A2561C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98220"/>
              </p:ext>
            </p:extLst>
          </p:nvPr>
        </p:nvGraphicFramePr>
        <p:xfrm>
          <a:off x="323849" y="4077335"/>
          <a:ext cx="11668126" cy="155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126">
                  <a:extLst>
                    <a:ext uri="{9D8B030D-6E8A-4147-A177-3AD203B41FA5}">
                      <a16:colId xmlns:a16="http://schemas.microsoft.com/office/drawing/2014/main" val="699809027"/>
                    </a:ext>
                  </a:extLst>
                </a:gridCol>
              </a:tblGrid>
              <a:tr h="285227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Петрозаводский ГО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545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Образцовый детский коллектив художественного творчества Республики Карелия Фольклорно-хореографический ансамбль «KULKUSET» МОУ Центра образования и творчества "Петровский Дворец"</a:t>
                      </a:r>
                      <a:endParaRPr lang="ru-RU" alt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0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253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B1F1BD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в УДОД –</a:t>
            </a:r>
          </a:p>
          <a:p>
            <a:pPr marL="0" indent="0" algn="ctr">
              <a:buNone/>
            </a:pPr>
            <a:r>
              <a:rPr lang="ru-RU" sz="3600" b="1" dirty="0"/>
              <a:t>1 педагог дополнительного образования детей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79635"/>
              </p:ext>
            </p:extLst>
          </p:nvPr>
        </p:nvGraphicFramePr>
        <p:xfrm>
          <a:off x="323849" y="3730199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6FCA290-BB1C-4D9A-B335-AEA59B00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91437"/>
              </p:ext>
            </p:extLst>
          </p:nvPr>
        </p:nvGraphicFramePr>
        <p:xfrm>
          <a:off x="323849" y="5329977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292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131"/>
            <a:ext cx="9144000" cy="3741737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 ЯЗЫК В </a:t>
            </a:r>
            <a:br>
              <a:rPr lang="ru-RU" dirty="0"/>
            </a:br>
            <a:r>
              <a:rPr lang="ru-RU" dirty="0"/>
              <a:t>СИСТЕМЕ СРЕДНЕГО ПРОФЕССИОНАЛЬНОГО ОБРАЗОВАНИЯ (СПО)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172372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СПО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dirty="0"/>
              <a:t>В 2023-2024 УЧЕБНОМ ГОДУ КАРЕЛЬСКИЙ ЯЗЫК В СИСТЕМЕ СРЕДНЕГО ПРОФЕССИОНАЛЬНОГО ОБРАЗОВАНИЯ РЕСПУБЛИКИ КАРЕЛИЯ (ТЕХНИКУМЫ, КОЛЛЕДЖИ И Т.Д.) НЕ ИЗУЧАЕТСЯ.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45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3A483-F28A-4029-8471-CD4ABEE77DC8}"/>
              </a:ext>
            </a:extLst>
          </p:cNvPr>
          <p:cNvSpPr txBox="1"/>
          <p:nvPr/>
        </p:nvSpPr>
        <p:spPr>
          <a:xfrm>
            <a:off x="581025" y="4714875"/>
            <a:ext cx="1127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Центр этнокультурного образования ГАУ ДПО РК «Карельский институт развития образования»:</a:t>
            </a:r>
          </a:p>
          <a:p>
            <a:pPr algn="ctr"/>
            <a:r>
              <a:rPr lang="ru-RU" dirty="0"/>
              <a:t>Республика Карелия</a:t>
            </a:r>
          </a:p>
          <a:p>
            <a:pPr algn="ctr"/>
            <a:r>
              <a:rPr lang="ru-RU" dirty="0"/>
              <a:t>г. Петрозаводск</a:t>
            </a:r>
          </a:p>
          <a:p>
            <a:pPr algn="ctr"/>
            <a:r>
              <a:rPr lang="ru-RU" dirty="0"/>
              <a:t>ул. Правды д. 31 к. 206</a:t>
            </a:r>
          </a:p>
          <a:p>
            <a:pPr algn="ctr"/>
            <a:r>
              <a:rPr lang="ru-RU" dirty="0"/>
              <a:t>Тел.: 89814001896</a:t>
            </a:r>
          </a:p>
          <a:p>
            <a:pPr algn="ctr"/>
            <a:r>
              <a:rPr lang="en-US" dirty="0"/>
              <a:t>e-mail: </a:t>
            </a:r>
            <a:r>
              <a:rPr lang="en-US" dirty="0">
                <a:hlinkClick r:id="rId2"/>
              </a:rPr>
              <a:t>grig@kiro-karelia.ru</a:t>
            </a:r>
            <a:r>
              <a:rPr lang="ru-RU" dirty="0"/>
              <a:t>, </a:t>
            </a:r>
            <a:r>
              <a:rPr lang="en-US" dirty="0">
                <a:hlinkClick r:id="rId3"/>
              </a:rPr>
              <a:t>hramcovaoa@kiro-karelia.ru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4200" b="1" dirty="0"/>
              <a:t>9 муниципальных образований РК </a:t>
            </a:r>
          </a:p>
          <a:p>
            <a:pPr marL="0" indent="0" algn="ctr">
              <a:buNone/>
            </a:pPr>
            <a:endParaRPr lang="ru-RU" sz="900" dirty="0"/>
          </a:p>
          <a:p>
            <a:r>
              <a:rPr lang="ru-RU" dirty="0"/>
              <a:t>в Олонецком национальном муниципальном районе – 9 школ,</a:t>
            </a:r>
          </a:p>
          <a:p>
            <a:r>
              <a:rPr lang="ru-RU" dirty="0"/>
              <a:t>в </a:t>
            </a:r>
            <a:r>
              <a:rPr lang="ru-RU" dirty="0" err="1"/>
              <a:t>Пряжинском</a:t>
            </a:r>
            <a:r>
              <a:rPr lang="ru-RU" dirty="0"/>
              <a:t> национальном муниципальном районе – 3 школы,</a:t>
            </a:r>
          </a:p>
          <a:p>
            <a:r>
              <a:rPr lang="ru-RU" dirty="0"/>
              <a:t>в </a:t>
            </a:r>
            <a:r>
              <a:rPr lang="ru-RU" dirty="0" err="1"/>
              <a:t>Суоярвском</a:t>
            </a:r>
            <a:r>
              <a:rPr lang="ru-RU" dirty="0"/>
              <a:t> муниципальном районе – 1 школа, </a:t>
            </a:r>
          </a:p>
          <a:p>
            <a:r>
              <a:rPr lang="ru-RU" dirty="0"/>
              <a:t>в </a:t>
            </a:r>
            <a:r>
              <a:rPr lang="ru-RU" dirty="0" err="1"/>
              <a:t>Калевальском</a:t>
            </a:r>
            <a:r>
              <a:rPr lang="ru-RU" dirty="0"/>
              <a:t> национальном муниципальном районе – 3 школы, </a:t>
            </a:r>
          </a:p>
          <a:p>
            <a:r>
              <a:rPr lang="ru-RU" dirty="0"/>
              <a:t>в </a:t>
            </a:r>
            <a:r>
              <a:rPr lang="ru-RU" dirty="0" err="1"/>
              <a:t>Кондопожском</a:t>
            </a:r>
            <a:r>
              <a:rPr lang="ru-RU" dirty="0"/>
              <a:t> муниципальном районе – 2 школы, </a:t>
            </a:r>
          </a:p>
          <a:p>
            <a:r>
              <a:rPr lang="ru-RU" dirty="0"/>
              <a:t>в </a:t>
            </a:r>
            <a:r>
              <a:rPr lang="ru-RU" dirty="0" err="1"/>
              <a:t>Лоухском</a:t>
            </a:r>
            <a:r>
              <a:rPr lang="ru-RU" dirty="0"/>
              <a:t> муниципальном районе – 1 школа, </a:t>
            </a:r>
          </a:p>
          <a:p>
            <a:r>
              <a:rPr lang="ru-RU" dirty="0"/>
              <a:t>в Медвежьегорском муниципальном районе – 1 школа,</a:t>
            </a:r>
          </a:p>
          <a:p>
            <a:r>
              <a:rPr lang="ru-RU" dirty="0"/>
              <a:t>в Петрозаводском городском округе – 2 школы, </a:t>
            </a:r>
          </a:p>
          <a:p>
            <a:r>
              <a:rPr lang="ru-RU" dirty="0"/>
              <a:t>в </a:t>
            </a:r>
            <a:r>
              <a:rPr lang="ru-RU" dirty="0" err="1"/>
              <a:t>Костомукшском</a:t>
            </a:r>
            <a:r>
              <a:rPr lang="ru-RU" dirty="0"/>
              <a:t> городском округе – 2 школы.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78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/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31 учитель 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/>
              <a:t>собственно карельское наречие карельского языка – 9 учителей</a:t>
            </a:r>
          </a:p>
          <a:p>
            <a:pPr algn="ctr"/>
            <a:r>
              <a:rPr lang="ru-RU" dirty="0" err="1"/>
              <a:t>ливвиковское</a:t>
            </a:r>
            <a:r>
              <a:rPr lang="ru-RU" dirty="0"/>
              <a:t> наречие карельского языка – 21 учитель</a:t>
            </a:r>
          </a:p>
          <a:p>
            <a:pPr algn="ctr"/>
            <a:r>
              <a:rPr lang="ru-RU" dirty="0" err="1"/>
              <a:t>людиковское</a:t>
            </a:r>
            <a:r>
              <a:rPr lang="ru-RU" dirty="0"/>
              <a:t> наречие карельского языка – 1 учитель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71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CFF8F9"/>
          </a:solidFill>
        </p:spPr>
        <p:txBody>
          <a:bodyPr/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2004 обучающихся </a:t>
            </a:r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dirty="0"/>
              <a:t>собственно карельское наречие карельского языка – 200 обучающихся</a:t>
            </a:r>
          </a:p>
          <a:p>
            <a:pPr algn="ctr"/>
            <a:r>
              <a:rPr lang="ru-RU" dirty="0"/>
              <a:t> </a:t>
            </a:r>
            <a:r>
              <a:rPr lang="ru-RU" dirty="0" err="1"/>
              <a:t>ливвиковское</a:t>
            </a:r>
            <a:r>
              <a:rPr lang="ru-RU" dirty="0"/>
              <a:t> наречие карельского языка – 1782 обучающихся</a:t>
            </a:r>
          </a:p>
          <a:p>
            <a:pPr algn="ctr"/>
            <a:r>
              <a:rPr lang="ru-RU" dirty="0"/>
              <a:t> </a:t>
            </a:r>
            <a:r>
              <a:rPr lang="ru-RU" dirty="0" err="1"/>
              <a:t>людиковское</a:t>
            </a:r>
            <a:r>
              <a:rPr lang="ru-RU" dirty="0"/>
              <a:t> наречие карельского языка – 22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91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16 школ</a:t>
            </a:r>
          </a:p>
          <a:p>
            <a:pPr algn="ctr"/>
            <a:r>
              <a:rPr lang="ru-RU" dirty="0"/>
              <a:t> 21 учитель</a:t>
            </a:r>
          </a:p>
          <a:p>
            <a:pPr algn="ctr"/>
            <a:r>
              <a:rPr lang="ru-RU" dirty="0"/>
              <a:t>1782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4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– 16 школ</a:t>
            </a:r>
          </a:p>
          <a:p>
            <a:pPr marL="0" indent="0" algn="ctr">
              <a:buNone/>
            </a:pPr>
            <a:endParaRPr lang="ru-RU" sz="5100" b="1" dirty="0"/>
          </a:p>
          <a:p>
            <a:pPr marL="0" indent="0" algn="ctr">
              <a:buNone/>
            </a:pPr>
            <a:endParaRPr lang="ru-RU" sz="1300" dirty="0"/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0199305-F507-48BF-A0FF-0032E4FD7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23751"/>
              </p:ext>
            </p:extLst>
          </p:nvPr>
        </p:nvGraphicFramePr>
        <p:xfrm>
          <a:off x="323849" y="2823876"/>
          <a:ext cx="1166812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233">
                  <a:extLst>
                    <a:ext uri="{9D8B030D-6E8A-4147-A177-3AD203B41FA5}">
                      <a16:colId xmlns:a16="http://schemas.microsoft.com/office/drawing/2014/main" val="3923252377"/>
                    </a:ext>
                  </a:extLst>
                </a:gridCol>
                <a:gridCol w="2297723">
                  <a:extLst>
                    <a:ext uri="{9D8B030D-6E8A-4147-A177-3AD203B41FA5}">
                      <a16:colId xmlns:a16="http://schemas.microsoft.com/office/drawing/2014/main" val="1057486030"/>
                    </a:ext>
                  </a:extLst>
                </a:gridCol>
                <a:gridCol w="2297723">
                  <a:extLst>
                    <a:ext uri="{9D8B030D-6E8A-4147-A177-3AD203B41FA5}">
                      <a16:colId xmlns:a16="http://schemas.microsoft.com/office/drawing/2014/main" val="3751576235"/>
                    </a:ext>
                  </a:extLst>
                </a:gridCol>
                <a:gridCol w="2297723">
                  <a:extLst>
                    <a:ext uri="{9D8B030D-6E8A-4147-A177-3AD203B41FA5}">
                      <a16:colId xmlns:a16="http://schemas.microsoft.com/office/drawing/2014/main" val="599299544"/>
                    </a:ext>
                  </a:extLst>
                </a:gridCol>
                <a:gridCol w="2297723">
                  <a:extLst>
                    <a:ext uri="{9D8B030D-6E8A-4147-A177-3AD203B41FA5}">
                      <a16:colId xmlns:a16="http://schemas.microsoft.com/office/drawing/2014/main" val="3865869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Пряжинский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НМР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Олонецкий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Суоярвский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Кондопожский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Петрозаводский 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93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Ведлозерская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Пряжинская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Эссойльская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Видлицкая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Ильинская СОШ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Коткозерская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Мегрегская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Михайловская ООШ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Рыпушкальская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 г. Олонца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№2 г. Олонца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Туксинская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Вешкельская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Спасогубская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ОШ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2 Источник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Финно-угорская школа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90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FF8F9"/>
          </a:solidFill>
        </p:spPr>
        <p:txBody>
          <a:bodyPr/>
          <a:lstStyle/>
          <a:p>
            <a:pPr algn="ctr"/>
            <a:r>
              <a:rPr lang="ru-RU" dirty="0"/>
              <a:t>КАРЕЛЬСКИЙ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 err="1"/>
              <a:t>Ливвиковское</a:t>
            </a:r>
            <a:r>
              <a:rPr lang="ru-RU" sz="3600" b="1" dirty="0"/>
              <a:t> наречие КЯ – 1782 обучающихся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E93654-9E38-453B-B81D-C3A01A2F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69214"/>
              </p:ext>
            </p:extLst>
          </p:nvPr>
        </p:nvGraphicFramePr>
        <p:xfrm>
          <a:off x="323848" y="3257550"/>
          <a:ext cx="11668129" cy="25532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0739">
                  <a:extLst>
                    <a:ext uri="{9D8B030D-6E8A-4147-A177-3AD203B41FA5}">
                      <a16:colId xmlns:a16="http://schemas.microsoft.com/office/drawing/2014/main" val="1212315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437804998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0049357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236914024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63412649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57906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90113560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344174983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553887525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7055992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9442353"/>
                    </a:ext>
                  </a:extLst>
                </a:gridCol>
              </a:tblGrid>
              <a:tr h="108394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5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6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8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9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10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83677"/>
                  </a:ext>
                </a:extLst>
              </a:tr>
              <a:tr h="372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43344"/>
                  </a:ext>
                </a:extLst>
              </a:tr>
              <a:tr h="3720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НШ 1-4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831 обучающийся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ОШ 5-9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937 обучающихся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СШ 10-11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14 обучающихся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870258"/>
                  </a:ext>
                </a:extLst>
              </a:tr>
              <a:tr h="372025">
                <a:tc gridSpan="1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5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34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1692</Words>
  <Application>Microsoft Office PowerPoint</Application>
  <PresentationFormat>Широкоэкранный</PresentationFormat>
  <Paragraphs>552</Paragraphs>
  <Slides>39</Slides>
  <Notes>33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Тема Office</vt:lpstr>
      <vt:lpstr>КАРЕЛЬСКИЙ ЯЗЫК  В ОБРАЗОВАТЕЛЬНЫХ ОРГАНИЗАЦИЯХ  РЕСПУБЛИКИ КАРЕЛИЯ  В 2023-2024 УЧЕБНОМ ГОДУ</vt:lpstr>
      <vt:lpstr>КАРЕЛЬСКИЙ ЯЗЫК В ШКОЛАХ РЕСПУБЛИКИ КАРЕЛИЯ  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В ШКОЛАХ КАРЕЛИИ В 2023-2024 УЧЕБНОМ ГОДУ</vt:lpstr>
      <vt:lpstr>КАРЕЛЬСКИЙ ЯЗЫК  В ДЕТСКИХ САДАХ РЕСПУБЛИКИ КАРЕЛИЯ  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2022-2023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ДЕТСКИХ САДАХ КАРЕЛИИ В 2023-2024 УЧЕБНОМ ГОДУ</vt:lpstr>
      <vt:lpstr>КАРЕЛЬСКИЙ ЯЗЫК В УЧРЕЖДЕНИЯХ ДОПОЛНИТЕЛЬНОГО ОБРАЗОВАНИЯ ДЕТЕЙ   В 2023-2024 УЧЕБНОМ ГОДУ</vt:lpstr>
      <vt:lpstr>КАРЕЛЬСКИЙ ЯЗЫК В УДОД КАРЕЛИИ В 2023-2024 УЧЕБНОМ ГОДУ</vt:lpstr>
      <vt:lpstr>КАРЕЛЬСКИЙ ЯЗЫК В УДОД КАРЕЛИИ В 2023-2024 УЧЕБНОМ ГОДУ</vt:lpstr>
      <vt:lpstr>КАРЕЛЬСКИЙ ЯЗЫК В УДОД КАРЕЛИИ В 2023-2024 УЧЕБНОМ ГОДУ</vt:lpstr>
      <vt:lpstr>КАРЕЛЬСКИЙ ЯЗЫК В  СИСТЕМЕ СРЕДНЕГО ПРОФЕССИОНАЛЬНОГО ОБРАЗОВАНИЯ (СПО) В 2023-2024 УЧЕБНОМ ГОДУ</vt:lpstr>
      <vt:lpstr>КАРЕЛЬСКИЙ ЯЗЫК В СПО КАРЕЛИИ В 2023-2024 УЧЕБНОМ ГОДУ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КАРЕЛЬСКИЙ, ВЕПССКИЙ И ФИНСКИЙ ЯЗЫКИ В ОО РК В 2022-2023 УЧЕБНОМ ГОДУ</dc:title>
  <dc:creator>User</dc:creator>
  <cp:lastModifiedBy>User</cp:lastModifiedBy>
  <cp:revision>111</cp:revision>
  <dcterms:created xsi:type="dcterms:W3CDTF">2022-09-21T18:19:26Z</dcterms:created>
  <dcterms:modified xsi:type="dcterms:W3CDTF">2023-10-19T09:32:03Z</dcterms:modified>
</cp:coreProperties>
</file>