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2" r:id="rId3"/>
    <p:sldId id="261" r:id="rId4"/>
    <p:sldId id="270" r:id="rId5"/>
    <p:sldId id="263" r:id="rId6"/>
    <p:sldId id="262" r:id="rId7"/>
    <p:sldId id="275" r:id="rId8"/>
    <p:sldId id="283" r:id="rId9"/>
    <p:sldId id="276" r:id="rId10"/>
    <p:sldId id="277" r:id="rId11"/>
    <p:sldId id="278" r:id="rId12"/>
    <p:sldId id="284" r:id="rId13"/>
    <p:sldId id="294" r:id="rId14"/>
    <p:sldId id="291" r:id="rId15"/>
    <p:sldId id="292" r:id="rId16"/>
    <p:sldId id="29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FFF"/>
    <a:srgbClr val="ECFB9F"/>
    <a:srgbClr val="B1F1BD"/>
    <a:srgbClr val="F7C1AB"/>
    <a:srgbClr val="FEE2F9"/>
    <a:srgbClr val="CFF8F9"/>
    <a:srgbClr val="FFE1FF"/>
    <a:srgbClr val="CAE8AA"/>
    <a:srgbClr val="F6FCBA"/>
    <a:srgbClr val="FD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F176-2FD0-40EF-86E6-89E6440588D8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9DE8F-32D1-4DA4-A523-04145BD7B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8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9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0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08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82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69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10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82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77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6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1FDE1-38D9-4CE3-B753-FD644C5DB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BD2CD5-361C-42AC-ACD6-8C3C67720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49F117-18CF-4300-AB88-C0064ECA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255B9-A016-4C7B-A52F-83763CB6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D2BD5E-6698-49EF-8076-197CF9E6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31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EC322-0CBF-4E39-A9A7-22A97BCF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9BE3DB-2A15-4C20-8231-FCFFC8824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C6FEC-5E24-4E95-820D-60B79F74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179E2B-96E4-40B6-9225-D4C1D30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4CCBA-554C-4223-96EF-AEE61A5A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3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61B84A-438E-426C-BA5E-39E7561C6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F7C3FF-5295-4A1E-8023-3F4B2D6E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66C636-8749-47C6-A8E2-EE416681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811E56-A288-4ABF-83FD-EF5A9D1D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D1880-AC8E-4125-B79E-DF2BF2C6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2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2AB02-F8B7-436C-9BBD-E3DC2088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36EF7-8C6D-4C90-BD75-F5F60BC2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7B65D9-8435-4C35-BF4C-B55E018B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2BA250-67CA-403F-BA6A-596610AD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018697-28FB-4D7C-8564-A38A3B48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7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2E29A-6C39-43A6-BF98-3D00F51B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0E7370-02B3-4BEE-BFBD-709B4EA6C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E8B22-8C86-4894-91ED-2CFF2FFF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F40299-C990-4960-BE63-10786A73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F06320-14F8-473F-9142-1FBDB23D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8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06FD7-2C6E-4AC9-9CAA-96E0DA8A6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674A80-0AD0-4151-AF13-436638206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775F15-C19F-4B69-8C94-020808378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589FE2-BDCD-4620-B8A0-FD49FBD3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5001EE-69C3-4F5A-978E-60437FA7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0F45B-9FBA-49BC-9EB0-D77E1385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6A7DA-4188-4128-8C5E-068BDC05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77FBD0-6F2A-42A3-AB7B-AAABD5F7C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F0B6F4-2EBB-4B1A-943B-A65C71389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1B4406-952E-4705-8F78-2F69AE878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F58FF7-3187-44B4-9C30-5BDA0A288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FF2076-A003-41D2-BD48-5BC545F7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92EEFE-2424-4B46-AA6A-96642FF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76ADAD-8FB0-433B-A483-35A8AF3F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ED218-8071-4821-A47F-0B84622D0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A40A7D-08A9-4818-AAF1-1122F25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821B48-9445-4C11-9BCC-591A4536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99F8AB-3D08-444D-AB15-C9550DEF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8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6D8854-F955-4779-A7B8-2F224556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C6FEE6-A87D-4249-ACD2-7AEABB6D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BF432A-C11C-4DF6-83C3-BBE108D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8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CFABA-CD35-4149-8D8D-3B683BA6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AC293-E1BA-40B0-97BF-415601EA7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C42337-78D0-48A0-9A0D-D34BCC64C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82F378-F0CE-4D1F-AA43-FDEB1A05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05DDE2-9E71-457B-A17A-3EEAD6BD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83CCF7-9DB5-4863-B84F-48DACA7B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2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74414-F540-4CCF-9734-B631D46F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60057-7B0F-4CA1-B482-C68F5C268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8AF07F-DFB1-4983-8785-790CC3D8A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7A43BC-CB54-428F-A901-67316D75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34BD1B-3B0B-434A-B4AC-D5A31508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F4A5FC-E441-42C8-8F70-202EF3FA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1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37070-8613-4D9F-9C50-00D2B7D6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14A5F-6C40-4F34-A3B8-062F66D0B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6DD124-9D38-483D-B880-11C020555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E2E1-6B5A-4262-B7B5-12A2E77137E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D6858-95D4-4AF2-AC8E-9F3866744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C3C11-5B47-498E-BC5C-74EDB845B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0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hramcovaoa@kiro-karelia.ru" TargetMode="External"/><Relationship Id="rId2" Type="http://schemas.openxmlformats.org/officeDocument/2006/relationships/hyperlink" Target="mailto:grig@kiro-karelia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904874"/>
            <a:ext cx="11391899" cy="3121025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ВЕПССКИЙ ЯЗЫК </a:t>
            </a:r>
            <a:br>
              <a:rPr lang="ru-RU" dirty="0"/>
            </a:br>
            <a:r>
              <a:rPr lang="ru-RU" dirty="0"/>
              <a:t>В ОБРАЗОВАТЕЛЬНЫХ ОРГАНИЗАЦИЯХ </a:t>
            </a:r>
            <a:br>
              <a:rPr lang="ru-RU" dirty="0"/>
            </a:br>
            <a:r>
              <a:rPr lang="ru-RU" dirty="0"/>
              <a:t>РЕСПУБЛИКИ КАРЕЛИЯ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D15C08-F316-4030-B527-67A2B2DA5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350" y="4449763"/>
            <a:ext cx="9144000" cy="1398587"/>
          </a:xfrm>
          <a:solidFill>
            <a:srgbClr val="C1EFFF"/>
          </a:solidFill>
        </p:spPr>
        <p:txBody>
          <a:bodyPr>
            <a:normAutofit/>
          </a:bodyPr>
          <a:lstStyle/>
          <a:p>
            <a:r>
              <a:rPr lang="ru-RU" dirty="0"/>
              <a:t>Информация подготовлена Центром этнокультурного образования </a:t>
            </a:r>
          </a:p>
          <a:p>
            <a:r>
              <a:rPr lang="ru-RU" dirty="0"/>
              <a:t>ГАУ ДПО РК «Карельский институт развития образования»</a:t>
            </a:r>
          </a:p>
          <a:p>
            <a:r>
              <a:rPr lang="ru-RU" dirty="0"/>
              <a:t>17 сентября 2023</a:t>
            </a:r>
          </a:p>
        </p:txBody>
      </p:sp>
    </p:spTree>
    <p:extLst>
      <p:ext uri="{BB962C8B-B14F-4D97-AF65-F5344CB8AC3E}">
        <p14:creationId xmlns:p14="http://schemas.microsoft.com/office/powerpoint/2010/main" val="306068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Вепсский язык в ДОО – 3 ДОО</a:t>
            </a:r>
          </a:p>
          <a:p>
            <a:pPr marL="0" indent="0" algn="ctr">
              <a:buNone/>
            </a:pPr>
            <a:endParaRPr lang="ru-RU" sz="8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5CA0304-F18A-4A1D-AB14-E3D333F6C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95039"/>
              </p:ext>
            </p:extLst>
          </p:nvPr>
        </p:nvGraphicFramePr>
        <p:xfrm>
          <a:off x="323849" y="3134392"/>
          <a:ext cx="1166812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124">
                  <a:extLst>
                    <a:ext uri="{9D8B030D-6E8A-4147-A177-3AD203B41FA5}">
                      <a16:colId xmlns:a16="http://schemas.microsoft.com/office/drawing/2014/main" val="1805553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Прионежский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МР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94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Рыборецкая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Шелтозерская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Шокшинская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76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04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Вепсский язык в ДОО – 3 воспитателя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53212"/>
              </p:ext>
            </p:extLst>
          </p:nvPr>
        </p:nvGraphicFramePr>
        <p:xfrm>
          <a:off x="323849" y="3281891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6FCA290-BB1C-4D9A-B335-AEA59B00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950692"/>
              </p:ext>
            </p:extLst>
          </p:nvPr>
        </p:nvGraphicFramePr>
        <p:xfrm>
          <a:off x="323847" y="4946120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583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8131"/>
            <a:ext cx="9144000" cy="3741737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ВЕПССКИЙ ЯЗЫК В УЧРЕЖДЕНИЯХ ДОПОЛНИТЕЛЬНОГО ОБРАЗОВАНИЯ ДЕТЕЙ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63272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УДОД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 dirty="0"/>
              <a:t>В 2023-2024 УЧЕБНОМ ГОДУ ВЕПССКИЙ ЯЗЫК В СИСТЕМЕ ДОПОЛНИТЕЛЬНОГО ОБРАЗОВАНИЯ ДЕТЕЙ (ДОМА ТВОРЧЕСТВА И Т.П.) НЕ ИЗУЧАЕТСЯ.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40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8131"/>
            <a:ext cx="9144000" cy="3741737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ВЕПССКИЙ ЯЗЫК В </a:t>
            </a:r>
            <a:br>
              <a:rPr lang="ru-RU" dirty="0"/>
            </a:br>
            <a:r>
              <a:rPr lang="ru-RU" dirty="0"/>
              <a:t>СИСТЕМЕ СРЕДНЕГО ПРОФЕССИОНАЛЬНОГО ОБРАЗОВАНИЯ (СПО)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172372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СПО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 dirty="0"/>
              <a:t>В 2023-2024 УЧЕБНОМ ГОДУ ВЕПССКИЙ ЯЗЫК В СИСТЕМЕ СРЕДНЕГО ПРОФЕССИОНАЛЬНОГО ОБРАЗОВАНИЯ РЕСПУБЛИКИ КАРЕЛИЯ (ТЕХНИКУМЫ, КОЛЛЕДЖИ И Т.Д.) НЕ ИЗУЧАЕТСЯ.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745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13A483-F28A-4029-8471-CD4ABEE77DC8}"/>
              </a:ext>
            </a:extLst>
          </p:cNvPr>
          <p:cNvSpPr txBox="1"/>
          <p:nvPr/>
        </p:nvSpPr>
        <p:spPr>
          <a:xfrm>
            <a:off x="581025" y="4714875"/>
            <a:ext cx="1127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Центр этнокультурного образования ГАУ ДПО РК «Карельский институт развития образования»:</a:t>
            </a:r>
          </a:p>
          <a:p>
            <a:pPr algn="ctr"/>
            <a:r>
              <a:rPr lang="ru-RU" dirty="0"/>
              <a:t>Республика Карелия</a:t>
            </a:r>
          </a:p>
          <a:p>
            <a:pPr algn="ctr"/>
            <a:r>
              <a:rPr lang="ru-RU" dirty="0"/>
              <a:t>г. Петрозаводск</a:t>
            </a:r>
          </a:p>
          <a:p>
            <a:pPr algn="ctr"/>
            <a:r>
              <a:rPr lang="ru-RU" dirty="0"/>
              <a:t>ул. Правды д. 31 к. 206</a:t>
            </a:r>
          </a:p>
          <a:p>
            <a:pPr algn="ctr"/>
            <a:r>
              <a:rPr lang="ru-RU" dirty="0"/>
              <a:t>Тел.: 89814001896</a:t>
            </a:r>
          </a:p>
          <a:p>
            <a:pPr algn="ctr"/>
            <a:r>
              <a:rPr lang="en-US" dirty="0"/>
              <a:t>e-mail: </a:t>
            </a:r>
            <a:r>
              <a:rPr lang="en-US" dirty="0">
                <a:hlinkClick r:id="rId2"/>
              </a:rPr>
              <a:t>grig@kiro-karelia.ru</a:t>
            </a:r>
            <a:r>
              <a:rPr lang="ru-RU" dirty="0"/>
              <a:t>, </a:t>
            </a:r>
            <a:r>
              <a:rPr lang="en-US" dirty="0">
                <a:hlinkClick r:id="rId3"/>
              </a:rPr>
              <a:t>hramcovaoa@kiro-karelia.ru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1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39975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ВЕПССКИЙ ЯЗЫК В ШКОЛАХ РЕСПУБЛИКИ КАРЕЛИЯ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11119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Вепсский язык 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4 школы</a:t>
            </a:r>
          </a:p>
          <a:p>
            <a:pPr algn="ctr"/>
            <a:r>
              <a:rPr lang="ru-RU" dirty="0"/>
              <a:t> 4 учителя</a:t>
            </a:r>
          </a:p>
          <a:p>
            <a:pPr algn="ctr"/>
            <a:r>
              <a:rPr lang="ru-RU" dirty="0"/>
              <a:t>275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64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Вепсский язык – 4 школы</a:t>
            </a:r>
          </a:p>
          <a:p>
            <a:pPr marL="0" indent="0" algn="ctr">
              <a:buNone/>
            </a:pPr>
            <a:endParaRPr lang="ru-RU" sz="5100" b="1" dirty="0"/>
          </a:p>
          <a:p>
            <a:pPr marL="0" indent="0" algn="ctr">
              <a:buNone/>
            </a:pPr>
            <a:endParaRPr lang="ru-RU" sz="1300" dirty="0"/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0199305-F507-48BF-A0FF-0032E4FD7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47469"/>
              </p:ext>
            </p:extLst>
          </p:nvPr>
        </p:nvGraphicFramePr>
        <p:xfrm>
          <a:off x="323849" y="2823876"/>
          <a:ext cx="11668124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388">
                  <a:extLst>
                    <a:ext uri="{9D8B030D-6E8A-4147-A177-3AD203B41FA5}">
                      <a16:colId xmlns:a16="http://schemas.microsoft.com/office/drawing/2014/main" val="3923252377"/>
                    </a:ext>
                  </a:extLst>
                </a:gridCol>
                <a:gridCol w="5614736">
                  <a:extLst>
                    <a:ext uri="{9D8B030D-6E8A-4147-A177-3AD203B41FA5}">
                      <a16:colId xmlns:a16="http://schemas.microsoft.com/office/drawing/2014/main" val="105748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Петрозаводский ГО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Прионежский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93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Финно-угорская школа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Рыборецкая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Шелтозерская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Шокшинская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90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Вепсский язык – 275 обучающихся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E93654-9E38-453B-B81D-C3A01A2F3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22860"/>
              </p:ext>
            </p:extLst>
          </p:nvPr>
        </p:nvGraphicFramePr>
        <p:xfrm>
          <a:off x="323848" y="3257550"/>
          <a:ext cx="11668129" cy="3400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0739">
                  <a:extLst>
                    <a:ext uri="{9D8B030D-6E8A-4147-A177-3AD203B41FA5}">
                      <a16:colId xmlns:a16="http://schemas.microsoft.com/office/drawing/2014/main" val="1212315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437804998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0049357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236914024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63412649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57906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90113560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344174983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553887525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7055992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9442353"/>
                    </a:ext>
                  </a:extLst>
                </a:gridCol>
              </a:tblGrid>
              <a:tr h="1083945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3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4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5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6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7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8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9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10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83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43344"/>
                  </a:ext>
                </a:extLst>
              </a:tr>
              <a:tr h="372025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НШ 1-4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115 обучающихся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ОШ 5-9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135 обучающихся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СШ 10-11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25 обучающихся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870258"/>
                  </a:ext>
                </a:extLst>
              </a:tr>
              <a:tr h="372025">
                <a:tc gridSpan="1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5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3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Вепсский язык – форма изучения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в урочной форме – </a:t>
            </a:r>
            <a:r>
              <a:rPr lang="ru-RU" b="1" dirty="0"/>
              <a:t>218</a:t>
            </a:r>
            <a:r>
              <a:rPr lang="ru-RU" dirty="0"/>
              <a:t> обучающихся или </a:t>
            </a:r>
            <a:r>
              <a:rPr lang="ru-RU" b="1" dirty="0"/>
              <a:t>79%</a:t>
            </a:r>
            <a:r>
              <a:rPr lang="ru-RU" dirty="0"/>
              <a:t>, </a:t>
            </a:r>
          </a:p>
          <a:p>
            <a:pPr algn="ctr"/>
            <a:r>
              <a:rPr lang="ru-RU" dirty="0"/>
              <a:t>в совмещенной </a:t>
            </a:r>
            <a:r>
              <a:rPr lang="ru-RU" dirty="0" err="1"/>
              <a:t>урочно</a:t>
            </a:r>
            <a:r>
              <a:rPr lang="ru-RU" dirty="0"/>
              <a:t>-внеурочной форме – </a:t>
            </a:r>
            <a:r>
              <a:rPr lang="ru-RU" b="1" dirty="0"/>
              <a:t>57</a:t>
            </a:r>
            <a:r>
              <a:rPr lang="ru-RU" dirty="0"/>
              <a:t> обучающихся или </a:t>
            </a:r>
            <a:r>
              <a:rPr lang="ru-RU" b="1" dirty="0"/>
              <a:t>21%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49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Вепсский язык – 4 учителя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90166"/>
              </p:ext>
            </p:extLst>
          </p:nvPr>
        </p:nvGraphicFramePr>
        <p:xfrm>
          <a:off x="323847" y="2742618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CC4E4A4-9C51-4870-B4DA-9B09E179E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587404"/>
              </p:ext>
            </p:extLst>
          </p:nvPr>
        </p:nvGraphicFramePr>
        <p:xfrm>
          <a:off x="323848" y="4268840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77EFA15-E5D0-4D0D-B381-049ECBAE1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8786"/>
              </p:ext>
            </p:extLst>
          </p:nvPr>
        </p:nvGraphicFramePr>
        <p:xfrm>
          <a:off x="323846" y="5320684"/>
          <a:ext cx="11668125" cy="107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5760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4366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2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5900"/>
            <a:ext cx="9144000" cy="3094037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ВЕПССКИЙ ЯЗЫК </a:t>
            </a:r>
            <a:br>
              <a:rPr lang="ru-RU" dirty="0"/>
            </a:br>
            <a:r>
              <a:rPr lang="ru-RU" dirty="0"/>
              <a:t>В ДЕТСКИХ САДАХ РЕСПУБЛИКИ КАРЕЛИЯ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81399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ВЕПССКИЙ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Вепсский язык в ДОО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3 ДОУ</a:t>
            </a:r>
          </a:p>
          <a:p>
            <a:pPr algn="ctr"/>
            <a:r>
              <a:rPr lang="ru-RU" dirty="0"/>
              <a:t> 3 воспитателя</a:t>
            </a:r>
          </a:p>
          <a:p>
            <a:pPr algn="ctr"/>
            <a:r>
              <a:rPr lang="ru-RU" dirty="0"/>
              <a:t>67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21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523</Words>
  <Application>Microsoft Office PowerPoint</Application>
  <PresentationFormat>Широкоэкранный</PresentationFormat>
  <Paragraphs>172</Paragraphs>
  <Slides>16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ВЕПССКИЙ ЯЗЫК  В ОБРАЗОВАТЕЛЬНЫХ ОРГАНИЗАЦИЯХ  РЕСПУБЛИКИ КАРЕЛИЯ  В 2023-2024 УЧЕБНОМ ГОДУ</vt:lpstr>
      <vt:lpstr>ВЕПССКИЙ ЯЗЫК В ШКОЛАХ РЕСПУБЛИКИ КАРЕЛИЯ   В 2023-2024 УЧЕБНОМ ГОДУ</vt:lpstr>
      <vt:lpstr>ВЕПССКИЙ ЯЗЫК В ШКОЛАХ КАРЕЛИИ В 2023-2024 УЧЕБНОМ ГОДУ</vt:lpstr>
      <vt:lpstr>ВЕПССКИЙ ЯЗЫК В ШКОЛАХ КАРЕЛИИ В 2023-2024 УЧЕБНОМ ГОДУ</vt:lpstr>
      <vt:lpstr>ВЕПССКИЙ ЯЗЫК В ШКОЛАХ КАРЕЛИИ В 2023-2024 УЧЕБНОМ ГОДУ</vt:lpstr>
      <vt:lpstr>ВЕПССКИЙ ЯЗЫК В ШКОЛАХ КАРЕЛИИ В 2023-2024 УЧЕБНОМ ГОДУ</vt:lpstr>
      <vt:lpstr>ВЕПССКИЙ ЯЗЫК В ШКОЛАХ КАРЕЛИИ В 2023-2024 УЧЕБНОМ ГОДУ</vt:lpstr>
      <vt:lpstr>ВЕПССКИЙ ЯЗЫК  В ДЕТСКИХ САДАХ РЕСПУБЛИКИ КАРЕЛИЯ   В 2023-2024 УЧЕБНОМ ГОДУ</vt:lpstr>
      <vt:lpstr>ВЕПССКИЙ ЯЗЫК В ДЕТСКИХ САДАХ КАРЕЛИИ В 2023-2024 УЧЕБНОМ ГОДУ</vt:lpstr>
      <vt:lpstr>ВЕПССКИЙ ЯЗЫК В ДЕТСКИХ САДАХ КАРЕЛИИ В 2023-2024 УЧЕБНОМ ГОДУ</vt:lpstr>
      <vt:lpstr>ВЕПССКИЙ ЯЗЫК В ДЕТСКИХ САДАХ КАРЕЛИИ В 2023-2024 УЧЕБНОМ ГОДУ</vt:lpstr>
      <vt:lpstr>ВЕПССКИЙ ЯЗЫК В УЧРЕЖДЕНИЯХ ДОПОЛНИТЕЛЬНОГО ОБРАЗОВАНИЯ ДЕТЕЙ   В 2023-2024 УЧЕБНОМ ГОДУ</vt:lpstr>
      <vt:lpstr>ВЕПССКИЙ ЯЗЫК В УДОД КАРЕЛИИ В 2023-2024 УЧЕБНОМ ГОДУ</vt:lpstr>
      <vt:lpstr>ВЕПССКИЙ ЯЗЫК В  СИСТЕМЕ СРЕДНЕГО ПРОФЕССИОНАЛЬНОГО ОБРАЗОВАНИЯ (СПО) В 2023-2024 УЧЕБНОМ ГОДУ</vt:lpstr>
      <vt:lpstr>ВЕПССКИЙ ЯЗЫК В СПО КАРЕЛИИ В 2023-2024 УЧЕБНОМ ГОДУ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КАРЕЛЬСКИЙ, ВЕПССКИЙ И ФИНСКИЙ ЯЗЫКИ В ОО РК В 2022-2023 УЧЕБНОМ ГОДУ</dc:title>
  <dc:creator>User</dc:creator>
  <cp:lastModifiedBy>User</cp:lastModifiedBy>
  <cp:revision>84</cp:revision>
  <dcterms:created xsi:type="dcterms:W3CDTF">2022-09-21T18:19:26Z</dcterms:created>
  <dcterms:modified xsi:type="dcterms:W3CDTF">2023-09-17T16:34:58Z</dcterms:modified>
</cp:coreProperties>
</file>