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C5920-8ACE-4BBF-954F-07BE77C23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3430DD-65CF-47EC-88FF-AA7A998D8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73991-EF86-407E-BD10-9FE1738B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90DC0-25A2-400D-92B9-FFED26E2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FE30E-1C4C-48B4-8F6E-FF70A628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9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0904-77EE-416C-B2BF-F6140E03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EE6740-8A55-4DD2-B1F4-0BA083FD4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1028AC-E47B-4E3D-B62B-35B52501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CA722E-9DF9-4D8E-8D01-27BE746FD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79155-B937-4E57-B04A-4648F74C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4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88DA79-2B61-45BE-9052-3243EE278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2EF025-D0BB-47D5-AE57-B0664C2E4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B8A3B-E90B-43CF-B66F-790DDE54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F8656-100C-4C1B-A9D2-9228EBA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EFC5C8-F5D8-4C17-89EB-F587A229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4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9476-0170-42CB-8C75-8E6E03C3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A772EC-1AD6-4AD7-958B-91549A9AA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756AC-0039-49EC-85AB-AD0B21BD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F7BED-4C5F-4101-8C97-95392996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B8884-A1A8-46AD-B06E-2C45F438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3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EBE60-7CB5-4F10-8DF4-0F0A803F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E4B766-1C9E-468A-9FFB-4B862A8D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C6A5E2-48E6-46FB-BD47-6FBAFDC1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A6CDC-BEE7-4B54-9AE8-21D71E12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86B6AD-1D3A-4D49-A484-06BCA59E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6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E9ED5-5E3C-4F38-9451-CC36A171F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C5EB8E-8979-4606-A426-6D1852DC6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C527D8-345F-42A2-9442-FC9F5BD78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EC846-D655-45FA-A0FD-8712ADA1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A085B-C549-41E5-BAFF-590C1F8BB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7D17A4-4E03-4CEE-BB0C-0D528115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8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7E781-4DA6-4CAB-8E3C-418F4AC4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3D5871-134A-47DC-AC31-2017770E2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5F914B-6FEE-4124-99CB-2231241DF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C1C083-E878-4560-9A7F-EBA89FF17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856BBA-75BE-426B-AD0E-41EC20465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449AA4-BA2D-4ACB-87BF-5B5F8E05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DE8237-8306-4C53-9B86-E74619F5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F0415-28C1-4240-B8CC-FCC3462D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5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12FF1-3D9A-4662-86BC-4DE0C8795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05947D-43A2-495E-88D7-EEEFF908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E217F3-6F7F-461B-9897-1DBB581E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48EB03-8018-4CA1-83BF-E8DCE893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0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40F948-01DC-4B2C-86C2-D480C2AB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499755-A73C-4752-AB11-AD554FD4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E7B3E0-B136-4693-B8FF-F2AB0356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18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942C1-656E-4698-8479-05CD1A7F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270D5-CDED-41FD-8E90-BDD263AFA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B2977-794B-433B-8A83-3C9E03CB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8E42BB-B315-4205-8B78-6FE84D396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18A36-451B-4E8F-8A40-02F5F4E2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C4EC44-A680-4119-81BC-1C262972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6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052E0-008F-45FC-963C-9210875A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114CDB-C3C1-4C00-A45D-459CA42D7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962597-57C8-47DD-9362-1ABC14C1D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F05AB8-2520-43D6-ADA6-B1EC307C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B83FE3-3B64-44F0-8075-94780B8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1807DD-FBE4-4890-8D74-9B29450B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6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2308C-34E0-4CB2-8926-6C06DED1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BADD94-A38F-4E0A-BDE2-1BB3B5329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E5584-4800-40EE-91E7-C13E0F73B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6CEE-E09B-4095-B16D-C8532C76A453}" type="datetimeFigureOut">
              <a:rPr lang="ru-RU" smtClean="0"/>
              <a:t>09.09.2021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9A3A1-B078-48CB-A46A-FCF7B4D3A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25EA8-9B94-4ABE-BE1A-488F9FD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C1C1-D455-48C8-AB1C-EDBCF10AA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isk.yandex.ru/d/ABLM-xtWfS2G7w?w=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du-rk.ru/metodkabinet/category/olimpiadashkolnikovpokarelskomujazyku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edu-rk.ru/metodkabinet/didaktitsheskije_materialy_dou_rodnoi_jazyk_201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do.kiro-karelia.ru/course/index.php?categoryid=6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-rk.ru/edu/inf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iro-karelia.ru/structure/se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du-rk.ru/edu/info/metod_rekom_karel_veps_fin_2021-202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?s=%D0%BA%D0%B0%D1%80%D0%B5%D0%BB%D1%8C%D1%81%D0%BA%D0%B8%D0%B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gosreestr.ru/" TargetMode="External"/><Relationship Id="rId5" Type="http://schemas.openxmlformats.org/officeDocument/2006/relationships/hyperlink" Target="https://fgosreestr.ru/?s=%D1%84%D0%B8%D0%BD%D1%81%D0%BA%D0%B8%D0%B9" TargetMode="External"/><Relationship Id="rId4" Type="http://schemas.openxmlformats.org/officeDocument/2006/relationships/hyperlink" Target="https://fgosreestr.ru/?s=%D0%B2%D0%B5%D0%BF%D1%81%D1%81%D0%BA%D0%B8%D0%B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etrsu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registry/primernaya-osnovnayaobrazovatelnaya-programma-osnovnogo-obshhego-obrazovaniya-3/" TargetMode="External"/><Relationship Id="rId2" Type="http://schemas.openxmlformats.org/officeDocument/2006/relationships/hyperlink" Target="https://fgosreestr.ru/registry/primernaya-osnovnaya-obrazovatelnaya-programma-nachalnogo-obshhego-obrazovaniya-2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fgosreestr.ru/registry/primernaya-osnovnaya-obrazovatelnaya-programma-srednego-obshhego-obrazovaniy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esources.krc.karelia.ru/illh/doc/knigi_stati/jazykovye_2013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69E79-6DAD-4FC0-8DA4-3C48002E6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1999" cy="1066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C00000"/>
                </a:solidFill>
              </a:rPr>
              <a:t>Возможности внедрения общеевропейских компетенций владения языком в практику преподавания родных языков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998A6D-5D86-422A-AC51-538C7BC7C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171576"/>
            <a:ext cx="12191999" cy="66675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О.А. Храмцова, старший методист Центра этнокультурного образования</a:t>
            </a:r>
            <a:endParaRPr lang="fi-FI" sz="2000" dirty="0"/>
          </a:p>
          <a:p>
            <a:r>
              <a:rPr lang="ru-RU" sz="2000" dirty="0"/>
              <a:t>ГАУ ДПО РК «Карельский институт развития образования»</a:t>
            </a:r>
            <a:r>
              <a:rPr lang="fi-FI" sz="2000" dirty="0"/>
              <a:t> </a:t>
            </a:r>
            <a:r>
              <a:rPr lang="ru-RU" sz="2000" dirty="0"/>
              <a:t>г. Петрозаводск</a:t>
            </a:r>
            <a:r>
              <a:rPr lang="fi-FI" sz="2000" dirty="0"/>
              <a:t> </a:t>
            </a:r>
            <a:r>
              <a:rPr lang="ru-RU" sz="2000" dirty="0"/>
              <a:t>Республика Карелия</a:t>
            </a:r>
          </a:p>
        </p:txBody>
      </p:sp>
    </p:spTree>
    <p:extLst>
      <p:ext uri="{BB962C8B-B14F-4D97-AF65-F5344CB8AC3E}">
        <p14:creationId xmlns:p14="http://schemas.microsoft.com/office/powerpoint/2010/main" val="1122544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721162-7261-4A6F-8E05-6F263187BB67}"/>
              </a:ext>
            </a:extLst>
          </p:cNvPr>
          <p:cNvSpPr/>
          <p:nvPr/>
        </p:nvSpPr>
        <p:spPr>
          <a:xfrm>
            <a:off x="1652462" y="2735914"/>
            <a:ext cx="8629650" cy="3634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Ориентация на Примерные основные образовательные программы НОО, ООО, СОО и Общеевропейские компетенции владения языками позволила составителям примерных программ по карельскому, вепсскому и финскому языкам четко охарактеризовать содержание начального, основного и среднего общего образования по учебным предметам «Карельский язык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ливвиковское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наречие)», «Карельский язык (собственно карельское наречие)», «Вепсский язык», «Финский язык», в т.ч. описать предметное содержание, обозначить объемы и продолжительность диалогического и монологического высказываний, определить время звучания текстов для аудирования, объемы текстов для различных видов чтения и продуцируемых письменных текстов, минимальное количество лексических единиц, которые обучающиеся должны распознавать и употреблять в речи в различных ситуациях общения и т.д.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appy Cute Kids Basic Learning Method Set Stock Vector - Illustration of  cute, preschool: 160885780">
            <a:extLst>
              <a:ext uri="{FF2B5EF4-FFF2-40B4-BE49-F238E27FC236}">
                <a16:creationId xmlns:a16="http://schemas.microsoft.com/office/drawing/2014/main" id="{CA791D46-1648-473B-B414-E150C7E47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3" b="29552"/>
          <a:stretch/>
        </p:blipFill>
        <p:spPr bwMode="auto">
          <a:xfrm>
            <a:off x="3028950" y="488014"/>
            <a:ext cx="5629024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1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4C78C5-033D-4EB1-9E53-7AA38F19065B}"/>
              </a:ext>
            </a:extLst>
          </p:cNvPr>
          <p:cNvSpPr/>
          <p:nvPr/>
        </p:nvSpPr>
        <p:spPr>
          <a:xfrm>
            <a:off x="995362" y="573570"/>
            <a:ext cx="10201275" cy="5710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примерная программа по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ливвиковскому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наречию карельского языка для основной школы (5-9 классы) предусматривает следующее предметное содержание речи: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969895" algn="ctr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Семья, родословное дерево. Семейные праздники, прием гостей. Межличностные взаимоотношения в семье, решение конфликтных ситуаций.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969895" algn="ctr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Мои друзья. Лучший друг/лучшая подруга. Внешность и черты характера человека. Межличностные взаимоотношения со сверстниками, друзьями.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969895" algn="ctr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Досуг и увлечения (чтение, кино, театр, музей, выставка, музыка). Уход за домашними животными. Виды отдыха, путешествия по России и за рубежом. Транспорт. Молодежная мода. Карманные деньги. Покупки.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969895" algn="ctr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Здоровый образ жизни: режим труда и отдыха, спорт, сбалансированное питание, отказ от вредных привычек.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969895" algn="ctr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Школьное образование, школьная жизнь, изучаемые предметы и отношение к ним. Кружки. Школьная форма. Каникулы в различное время года.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969895" algn="ctr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 профессий. Проблемы выбора профессии. Роль родного языка в планах на будущее.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969895" algn="ctr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Окружающий мир. Вселенная и человек. Природа: флора и фауна. Проблемы экологии. Защита окружающей среды. Климат, погода. Условия проживания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городской∕сельской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местности.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969895" algn="ctr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 и коммуникации (пресса, телевидение, радио, интернет). Роль средств массовой информации в жизни современного общества.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  <a:tabLst>
                <a:tab pos="2969895" algn="ctr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Республика Карелия. Государственные символы. Столицы, крупные города, родной город, родное село (деревня): географическое положение,  население, достопримечательности, культурные особенности (национальные праздники, знаменательные даты, традиции, обычаи), страницы истории, выдающиеся люди, их вклад в науку и мировую культуру.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2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401E53-2959-4838-971B-DC36B6186870}"/>
              </a:ext>
            </a:extLst>
          </p:cNvPr>
          <p:cNvSpPr/>
          <p:nvPr/>
        </p:nvSpPr>
        <p:spPr>
          <a:xfrm>
            <a:off x="600075" y="786919"/>
            <a:ext cx="6096000" cy="51228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Примерная программа по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ливвиковскому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наречию карельского языка предусматривает формирование следующих коммуникативных умений: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Говорение. Диалогическая речь. 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Дальнейшее совершенствование диалогической речи при более вариативном содержании и более разнообразном языковом оформлении (по сравнению с начальной школой):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умение вести диалоги этикетного характера, диалог-расспрос, диалог-побуждение к действию, диалог-обмен мнениями и комбинированные диалоги.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Объем диалога от 3 реплик (5-7 класс) до 4-5 реплик (8-9 класс) со стороны каждого обучающегося. </a:t>
            </a:r>
          </a:p>
          <a:p>
            <a:pPr algn="just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Продолжительность диалога – до 2,5-3 минут.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Happy Cute Kid Play With Friend Together Stock Vector - Illustration of  cartoon, dancing: 158435552">
            <a:extLst>
              <a:ext uri="{FF2B5EF4-FFF2-40B4-BE49-F238E27FC236}">
                <a16:creationId xmlns:a16="http://schemas.microsoft.com/office/drawing/2014/main" id="{89DBF39A-C223-4625-AAA5-44B70B7E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1343025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7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245F03C-B86D-437A-80E1-6F45FD1AC9DD}"/>
              </a:ext>
            </a:extLst>
          </p:cNvPr>
          <p:cNvSpPr/>
          <p:nvPr/>
        </p:nvSpPr>
        <p:spPr>
          <a:xfrm>
            <a:off x="647700" y="1035107"/>
            <a:ext cx="6096000" cy="50647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Говорение.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Монологическая речь. 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Дальнейшее развитие и совершенствование умений строить связные высказывания с использованием основных коммуникативных типов речи: описание, сообщение, рассказ (включающий эмоционально-оценочные суждения), рассуждение (характеристика) с высказыванием своего мнения и краткой аргументацией с опорой и без опоры на зрительную наглядность, прочитанный или прослушанный текст и/или вербальные опоры (ключевые слова, план, вопросы).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монологического высказывания от 8-10 фраз (5-7 класс) до 10-12 фраз (8-9 класс). </a:t>
            </a:r>
          </a:p>
          <a:p>
            <a:pPr algn="just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монологического высказывания – 1,5-2 минуты. 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appy Cute Kid Girl Study With Smile Royalty Free Cliparts, Vectors, And  Stock Illustration. Image 138519903.">
            <a:extLst>
              <a:ext uri="{FF2B5EF4-FFF2-40B4-BE49-F238E27FC236}">
                <a16:creationId xmlns:a16="http://schemas.microsoft.com/office/drawing/2014/main" id="{A7F0E85E-17A4-4E60-8428-53671826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00150"/>
            <a:ext cx="44577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1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B27782-2224-4639-BBA8-BF0E33A859DB}"/>
              </a:ext>
            </a:extLst>
          </p:cNvPr>
          <p:cNvSpPr/>
          <p:nvPr/>
        </p:nvSpPr>
        <p:spPr>
          <a:xfrm>
            <a:off x="400049" y="555508"/>
            <a:ext cx="6572251" cy="600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Аудирование.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Дальнейшее развитие (по сравнению с начальной школой) и совершенствование восприятия и понимания на слух аутентичных аудио- и видеотекстов с разной глубиной проникновения в их содержание в зависимости от коммуникативной задачи и функционального типа текста.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Жанры текстов: прагматические, информационные, научно-популярные, публицистические.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текстов: высказывания собеседников в ситуациях повседневного общения, объявления, реклама, сообщение, беседа, интервью, инструкция, стихотворение и др.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Аудирование </a:t>
            </a: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пониманием основного содержания текста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(предполагает умение определять основную тему и главные факты/события в воспринимаемом на слух тексте). Время звучания текстов для аудирования – до 2 минут.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Аудирование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выборочным пониманием нужной/интересующей/запрашиваемой информации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(предполагает умение выделить значимую информацию в одном или нескольких несложных аутентичных коротких текстах). Время звучания текстов для аудирования – до 1,5 минут.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appy cute little kid do home school with computer laptop connect to internet study e-learning and course. e-learning web element">
            <a:extLst>
              <a:ext uri="{FF2B5EF4-FFF2-40B4-BE49-F238E27FC236}">
                <a16:creationId xmlns:a16="http://schemas.microsoft.com/office/drawing/2014/main" id="{C3DC1FD5-5CA2-4484-9FBB-C497BB5FA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7"/>
          <a:stretch/>
        </p:blipFill>
        <p:spPr bwMode="auto">
          <a:xfrm>
            <a:off x="7071085" y="1562100"/>
            <a:ext cx="5016053" cy="35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2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7FA034-07CC-401B-9B89-2A4A07DFDB0C}"/>
              </a:ext>
            </a:extLst>
          </p:cNvPr>
          <p:cNvSpPr/>
          <p:nvPr/>
        </p:nvSpPr>
        <p:spPr>
          <a:xfrm>
            <a:off x="261937" y="130148"/>
            <a:ext cx="7172325" cy="6597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читать и понимать аутентичные тексты с различной глубиной и точностью проникновения в их содержание.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Жанры текстов: научно-популярные, публицистические, художественные, прагматические.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Типы текстов: статья, интервью, рассказ, объявление, рецепт, меню, проспект, реклама, стихотворение и др.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пониманием основного содержания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(осуществляется на несложных аутентичных текстах с ориентацией на выделенное в программе предметное содержание, включающих некоторое количество незнакомых слов). Объем – до 700 слов.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с выборочным пониманием нужной или интересующей информации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(осуществляется на несложных аутентичных текстах разных жанров и предполагает умение просмотреть текст или несколько коротких текстов и выбрать информацию, которая необходима или представляет интерес для обучающихся). Объем – около 350 слов.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с полным пониманием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(осуществляется на несложных аутентичных текстах, построенных в основном на изученном языковом материале, с использованием различных приемов смысловой переработки текста (языковой догадки, выборочного перевода) и оценки полученной информации). Объем – около 500 слов.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appy Kids Read Book Study Together Stock Vector - Illustration of girls,  primary: 157874080">
            <a:extLst>
              <a:ext uri="{FF2B5EF4-FFF2-40B4-BE49-F238E27FC236}">
                <a16:creationId xmlns:a16="http://schemas.microsoft.com/office/drawing/2014/main" id="{C7C839E6-3E72-485E-ADFA-C77384A1D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78" y="1685925"/>
            <a:ext cx="4610394" cy="32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7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0E4F9D-5DDF-4E96-8D68-F5BF31433A9D}"/>
              </a:ext>
            </a:extLst>
          </p:cNvPr>
          <p:cNvSpPr/>
          <p:nvPr/>
        </p:nvSpPr>
        <p:spPr>
          <a:xfrm>
            <a:off x="447675" y="426511"/>
            <a:ext cx="6276975" cy="600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 речь.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Дальнейшее развитие и совершенствование письменной речи, а именно умений: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писать короткие поздравления с днем рождения и другими праздниками, выражать пожелания;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заполнять формуляры, анкеты, бланки (указывать имя, фамилию, пол, гражданство, адрес), объем – 30-40 слов, включая адрес;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2969895" algn="ctr"/>
              </a:tabLs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писать личное письмо с опорой и без опоры на образец (расспрашивать адресата о его жизни, делах, сообщать то же самое о себе, выражать благодарность, давать совет, просить о чем-либо), объем личного письма – около 100-120 слов, включая адрес;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составлять план, тезисы устного или письменного сообщения, кратко излагать результаты проектной деятельности;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 выписки из текста, составлять небольшие письменные высказывания в соответствии с коммуникативной задачей.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appy Learning Stock Illustrations – 63,838 Happy Learning Stock  Illustrations, Vectors &amp;amp; Clipart - Dreamstime">
            <a:extLst>
              <a:ext uri="{FF2B5EF4-FFF2-40B4-BE49-F238E27FC236}">
                <a16:creationId xmlns:a16="http://schemas.microsoft.com/office/drawing/2014/main" id="{9B661A63-AA9D-470A-BF99-1CD8AF03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1726994"/>
            <a:ext cx="5267325" cy="34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6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AC9F51-A069-4B37-BEB0-BA65914953B5}"/>
              </a:ext>
            </a:extLst>
          </p:cNvPr>
          <p:cNvSpPr/>
          <p:nvPr/>
        </p:nvSpPr>
        <p:spPr>
          <a:xfrm>
            <a:off x="438150" y="818124"/>
            <a:ext cx="6096000" cy="541225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вышеперечисленного, примерная программа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ливвиковскому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наречию карельского языка (и другие программы по карельскому, вепсскому и финскому языкам), содержит разделы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«Языковые знания и навыки. Орфография и пунктуация. Фонетическая сторона речи. Лексическая сторона речи. Грамматическая сторона речи»,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«Этнокультурная осведомленность и социокультурные знания и умения»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Лексическая сторона речи предусматривает в т.ч. формирование навыков распознавания и употребления в речи лексических единиц, обслуживающих ситуации общения в рамках тематики основной школы, в том числе наиболее распространенных устойчивых словосочетаний, оценочной лексики, реплик-клише речевого характера в объеме примерно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3000 единиц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(включая 2000 усвоенных в начальной школе), основные способы словообразования и т.д.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A kid with computer Royalty Free Vector Image - VectorStock">
            <a:extLst>
              <a:ext uri="{FF2B5EF4-FFF2-40B4-BE49-F238E27FC236}">
                <a16:creationId xmlns:a16="http://schemas.microsoft.com/office/drawing/2014/main" id="{36C3F934-1095-4EEB-B478-4F22F97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8"/>
          <a:stretch/>
        </p:blipFill>
        <p:spPr bwMode="auto">
          <a:xfrm>
            <a:off x="7426325" y="1462087"/>
            <a:ext cx="4096222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50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F3BAE-9F6A-42E3-8CF6-8F3CE8E0DB7A}"/>
              </a:ext>
            </a:extLst>
          </p:cNvPr>
          <p:cNvSpPr/>
          <p:nvPr/>
        </p:nvSpPr>
        <p:spPr>
          <a:xfrm>
            <a:off x="361950" y="1196948"/>
            <a:ext cx="6096000" cy="42267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Издание и апробирование на базе общеобразовательных организаций Республики Карелия примерных программ по карельскому, вепсскому и финскому языкам позволило в дальнейшем разработать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Контрольные измерительные материалы для проведения государственного экзамена по родному (карельскому, вепсскому, финскому) языку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Устная часть экзамена предусматривала чтение вслух небольшого текста научно-популярного характера, участие в условном диалоге-расспросе, построение связного монологического высказывания на определенную тему с опорой на план.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5AB75B-D956-4FD2-B442-D941A26A3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4" t="5232" r="33750" b="18055"/>
          <a:stretch/>
        </p:blipFill>
        <p:spPr>
          <a:xfrm>
            <a:off x="6907042" y="277502"/>
            <a:ext cx="4726397" cy="6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21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B55D61-EB1A-4FDC-AC93-7676874C60A8}"/>
              </a:ext>
            </a:extLst>
          </p:cNvPr>
          <p:cNvSpPr/>
          <p:nvPr/>
        </p:nvSpPr>
        <p:spPr>
          <a:xfrm>
            <a:off x="428626" y="596145"/>
            <a:ext cx="3695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Письменная часть включала задания по аудированию, чтению, лексике, грамматике и письму. В основу оценивания выполнения заданий КИМ были положены критерии, разработанные в т.ч. с учетом Общеевропейских компетенций владения языками. 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проведения в Республике Карелия государственного экзамена по карельскому, вепсскому и финскому языкам в 2018-2019 гг. свидетельствует об адекватности выбранного инструментария оценивания достижений обучающихся по учебному предмету «Родной язык», а также гибких возможностях его применения.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843020-9194-43D5-A640-38DA72EFA4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44" t="4722" r="33203" b="53056"/>
          <a:stretch/>
        </p:blipFill>
        <p:spPr>
          <a:xfrm>
            <a:off x="4232192" y="596145"/>
            <a:ext cx="7670967" cy="52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6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du-rk.ru/images/logo003.png">
            <a:extLst>
              <a:ext uri="{FF2B5EF4-FFF2-40B4-BE49-F238E27FC236}">
                <a16:creationId xmlns:a16="http://schemas.microsoft.com/office/drawing/2014/main" id="{7CCA6FBF-05F7-4D61-950C-04DB73B2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36" y="333376"/>
            <a:ext cx="5889316" cy="86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89F2D-CA34-4603-A39C-E58807966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72" t="10556" r="17969" b="5139"/>
          <a:stretch/>
        </p:blipFill>
        <p:spPr>
          <a:xfrm>
            <a:off x="4914900" y="1515698"/>
            <a:ext cx="6818599" cy="490971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998B59-D5FD-49DD-8FAE-4DB032E8C19A}"/>
              </a:ext>
            </a:extLst>
          </p:cNvPr>
          <p:cNvSpPr/>
          <p:nvPr/>
        </p:nvSpPr>
        <p:spPr>
          <a:xfrm>
            <a:off x="644894" y="1404460"/>
            <a:ext cx="3584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https://edu-rk.ru/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6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421B4F-5E49-467A-9893-9AA9232F2CBB}"/>
              </a:ext>
            </a:extLst>
          </p:cNvPr>
          <p:cNvSpPr/>
          <p:nvPr/>
        </p:nvSpPr>
        <p:spPr>
          <a:xfrm>
            <a:off x="504825" y="731816"/>
            <a:ext cx="6096000" cy="48503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разработке заданий для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Республиканской олимпиады школьников по карельскому, вепсскому и финскому языкам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также используются примерные программы по карельскому, вепсскому и финскому языкам для НОО, ООО, СОО и  дескрипторы Общеевропейских компетенций владения иностранным языком (в  т.ч. обновленные дескрипторы 2018 года).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в заданиях дистанционной олимпиады 2021 года была представлена медиация как особый вид речевой деятельности (передача специальной информации третьему лицу, комментирование инфографики, сжатие текста, передача и объяснение основных фактов на основе подбора и упорядочения информации из нескольких текстов и т.д.).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7400C-23AE-4A56-8559-3B1CAC344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97" t="18604" r="51875" b="8889"/>
          <a:stretch/>
        </p:blipFill>
        <p:spPr>
          <a:xfrm>
            <a:off x="7629525" y="731816"/>
            <a:ext cx="3514726" cy="49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0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100D02-7614-4A57-8605-F40579BCAABD}"/>
              </a:ext>
            </a:extLst>
          </p:cNvPr>
          <p:cNvSpPr/>
          <p:nvPr/>
        </p:nvSpPr>
        <p:spPr>
          <a:xfrm>
            <a:off x="361950" y="411026"/>
            <a:ext cx="4267200" cy="58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 году в качестве эксперимента Центр этнокультурного образования ГАУ ДПО РК «Карельский институт развития образования» разработал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Дидактические материалы для обследования речи детей дошкольного возраста на родном (карельском, вепсском, финском) языке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позволяют диагностировать владение воспитанниками ДОО карельским, вепсским или финским языком по уровням общеевропейской шкалы А1.-А2., оценить сформированность у них элементарных коммуникативных навыков и умений в таких устных видах речевой деятельности как аудирование и говорение (диалогическая и монологическая речь).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edu-rk.ru/media/k2/items/cache/9f61d10d254b0dd13d20a8b04bc2ce8a_XL.jpg">
            <a:extLst>
              <a:ext uri="{FF2B5EF4-FFF2-40B4-BE49-F238E27FC236}">
                <a16:creationId xmlns:a16="http://schemas.microsoft.com/office/drawing/2014/main" id="{A1DE867F-6673-400B-8A24-641F05D6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50" y="292973"/>
            <a:ext cx="2818650" cy="200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397B9-B715-44F4-AB47-F041C183C9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72" t="16389" r="37031" b="52689"/>
          <a:stretch/>
        </p:blipFill>
        <p:spPr>
          <a:xfrm>
            <a:off x="5203613" y="2434871"/>
            <a:ext cx="6559761" cy="42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4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81D558-CB79-4552-9208-3AF090D738BD}"/>
              </a:ext>
            </a:extLst>
          </p:cNvPr>
          <p:cNvSpPr/>
          <p:nvPr/>
        </p:nvSpPr>
        <p:spPr>
          <a:xfrm>
            <a:off x="285750" y="304800"/>
            <a:ext cx="3819525" cy="644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Представленный опыт может быть интересен тем специалистам в области преподавания родных языков, которые работают вне соответствующей языковой среды или в условиях, при которых язык не осваивается обучающимися до школы в повседневном общении. С целью трансляции соответствующего опыта специалистами Центра этнокультурного образования ГАУ ДПО РК «Карельский институт развития образования» были также разработаны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дополнительные профессиональные программы повышения квалификации для учителей и преподавателей карельского, вепсского и финского языков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AA478E-2130-4540-ADD5-F807885B4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3" t="9445" r="5469" b="4444"/>
          <a:stretch/>
        </p:blipFill>
        <p:spPr>
          <a:xfrm>
            <a:off x="4189840" y="1328738"/>
            <a:ext cx="7811619" cy="420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56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61D11F-1025-4DE0-9837-782765051237}"/>
              </a:ext>
            </a:extLst>
          </p:cNvPr>
          <p:cNvSpPr/>
          <p:nvPr/>
        </p:nvSpPr>
        <p:spPr>
          <a:xfrm>
            <a:off x="3351798" y="2608332"/>
            <a:ext cx="5129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Дополнительная информация: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hramcovaoa@kiro-karelia.ru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12ED0-74CB-469B-9A6A-BFB6A60DED92}"/>
              </a:ext>
            </a:extLst>
          </p:cNvPr>
          <p:cNvSpPr txBox="1"/>
          <p:nvPr/>
        </p:nvSpPr>
        <p:spPr>
          <a:xfrm>
            <a:off x="5227333" y="3895725"/>
            <a:ext cx="13789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Passibo!</a:t>
            </a:r>
          </a:p>
          <a:p>
            <a:pPr algn="ctr"/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Passipo!</a:t>
            </a:r>
          </a:p>
          <a:p>
            <a:pPr algn="ctr"/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Spasib!</a:t>
            </a:r>
          </a:p>
          <a:p>
            <a:pPr algn="ctr"/>
            <a:r>
              <a:rPr lang="fi-FI" sz="2400" dirty="0">
                <a:solidFill>
                  <a:schemeClr val="accent6">
                    <a:lumMod val="75000"/>
                  </a:schemeClr>
                </a:solidFill>
              </a:rPr>
              <a:t>Kiitos!</a:t>
            </a:r>
          </a:p>
          <a:p>
            <a:pPr algn="ctr"/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Спасибо!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B15-7339-4522-96CF-E3C1D4D80213}"/>
              </a:ext>
            </a:extLst>
          </p:cNvPr>
          <p:cNvSpPr txBox="1"/>
          <p:nvPr/>
        </p:nvSpPr>
        <p:spPr>
          <a:xfrm>
            <a:off x="4445516" y="1527036"/>
            <a:ext cx="2942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</a:rPr>
              <a:t>23-24 сентября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280008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99AD4AE-3208-4582-96CC-01F154581C90}"/>
              </a:ext>
            </a:extLst>
          </p:cNvPr>
          <p:cNvSpPr/>
          <p:nvPr/>
        </p:nvSpPr>
        <p:spPr>
          <a:xfrm>
            <a:off x="419100" y="0"/>
            <a:ext cx="507682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AB246B-F5A4-4C53-ABA0-746DD8E35FDD}"/>
              </a:ext>
            </a:extLst>
          </p:cNvPr>
          <p:cNvSpPr/>
          <p:nvPr/>
        </p:nvSpPr>
        <p:spPr>
          <a:xfrm>
            <a:off x="5591175" y="979961"/>
            <a:ext cx="6096000" cy="19834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Республики Карелия в рамках учебного предмета «Родной язык»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изучаются карельский, вепсский и финский языки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карельского языка обеспечено обучение в урочной и внеурочной формах собственно карельскому,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ливвиковскому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людиковскому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наречиям.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0881A6-3E5F-46F5-9250-11C92DA9E782}"/>
              </a:ext>
            </a:extLst>
          </p:cNvPr>
          <p:cNvSpPr/>
          <p:nvPr/>
        </p:nvSpPr>
        <p:spPr>
          <a:xfrm>
            <a:off x="5676900" y="3576062"/>
            <a:ext cx="6096000" cy="23019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 данным ежегодного мониторинга изучения родных языков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проводимого Министерством образования и спорта Республики Карелия, в 2020-2021 учебном году карельский, вепсский и финский языки как родные изучали 4619 обучающихся в 30 школах региона, еще 1980 обучающихся в 9 образовательных организациях изучали финский язык как второй иностранный.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3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8515A2-3D20-431A-A39B-5FF476BA3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97" t="10833" r="28438" b="6251"/>
          <a:stretch/>
        </p:blipFill>
        <p:spPr>
          <a:xfrm>
            <a:off x="390525" y="585787"/>
            <a:ext cx="5457826" cy="56864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B0D15A-9C2D-470B-A44C-036BC4A68060}"/>
              </a:ext>
            </a:extLst>
          </p:cNvPr>
          <p:cNvSpPr/>
          <p:nvPr/>
        </p:nvSpPr>
        <p:spPr>
          <a:xfrm>
            <a:off x="5972175" y="263756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Центр этнокультурного образования ГАУ ДПО РК «Карельский институт развития образования»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ежегодно направляет в образовательные организации Республики Карелия 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Методические рекомендации «Об организации преподавания учебного предмета «Родной (карельский, вепсский, финский) язык»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89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D0416E-B6DE-4534-9179-98F8D9A82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17" b="18056"/>
          <a:stretch/>
        </p:blipFill>
        <p:spPr>
          <a:xfrm>
            <a:off x="1657350" y="2630161"/>
            <a:ext cx="8877300" cy="357172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EF6F9FF-2287-4007-803B-B279C83F2556}"/>
              </a:ext>
            </a:extLst>
          </p:cNvPr>
          <p:cNvSpPr/>
          <p:nvPr/>
        </p:nvSpPr>
        <p:spPr>
          <a:xfrm>
            <a:off x="1657350" y="846611"/>
            <a:ext cx="8877300" cy="13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разработке рабочих программ по учебному предмету учителям рекомендуется использовать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Примерные программы по карельскому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вепсскому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финскому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языкам для начальной, основной и средней школы, включенные в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Реестр примерных основных общеобразовательных программ </a:t>
            </a:r>
            <a:r>
              <a:rPr lang="ru-RU" u="sng" dirty="0" err="1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Минпросвещения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России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6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2D2F24-52A9-48F7-B1EC-E01790DC28D5}"/>
              </a:ext>
            </a:extLst>
          </p:cNvPr>
          <p:cNvSpPr/>
          <p:nvPr/>
        </p:nvSpPr>
        <p:spPr>
          <a:xfrm>
            <a:off x="361950" y="397363"/>
            <a:ext cx="6096000" cy="29390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Примерные программы по карельскому, вепсскому и финскому языкам разрабатывались в период с 2006 по 2017 гг. ведущими специалистами ФГБОУ ВПО «Карельская государственная педагогическая академия»,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ФГБОУ ВПО «Петрозаводский государственный университет»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ИЯЛИ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КарНЦ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РАН, ГАУ ДПО РК «Карельский институт развития образования» и др. В разработке программ принимали участие учителя карельского, вепсского, финского языков общеобразовательных организаций Республики Карелия.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s://ptzgovorit.ru/sites/default/files/original_nodes/img_3208.jpg">
            <a:extLst>
              <a:ext uri="{FF2B5EF4-FFF2-40B4-BE49-F238E27FC236}">
                <a16:creationId xmlns:a16="http://schemas.microsoft.com/office/drawing/2014/main" id="{B71FFF21-B08A-461B-A1C5-5F2EBFB2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130" y="3336437"/>
            <a:ext cx="4490945" cy="29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4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0686C6-281C-4040-A161-51C3FB7822F0}"/>
              </a:ext>
            </a:extLst>
          </p:cNvPr>
          <p:cNvSpPr/>
          <p:nvPr/>
        </p:nvSpPr>
        <p:spPr>
          <a:xfrm>
            <a:off x="5743575" y="30908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основу программ по карельскому вепсскому, финскому языкам были положены материалы раздела «Иностранный язык» Примерных основных образовательных программ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начального общего образования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основного общего образования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среднего общего образования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ECD47C-7AD0-4524-97CC-D493D17F52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44" t="9923" r="16641" b="8195"/>
          <a:stretch/>
        </p:blipFill>
        <p:spPr>
          <a:xfrm>
            <a:off x="-1" y="2164573"/>
            <a:ext cx="6981825" cy="46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6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6DB293-5C94-488F-83C5-4EC0DDBF462D}"/>
              </a:ext>
            </a:extLst>
          </p:cNvPr>
          <p:cNvSpPr/>
          <p:nvPr/>
        </p:nvSpPr>
        <p:spPr>
          <a:xfrm>
            <a:off x="438150" y="566162"/>
            <a:ext cx="6096000" cy="26205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выбор был обусловлен, прежде всего, отсутствием примерных программ по родным языкам, которые можно было бы использовать в качестве ориентира для разработки регионального содержания, а также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низкой долей обучающихся, осваивающих карельский, вепсский и финский языки в семье и использующих их в повседневном общении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необходимо было создать условия для изучения этих языков в школе.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29A05-0D1D-44CA-9766-F19BBF1A1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70" t="33056" r="17968" b="38194"/>
          <a:stretch/>
        </p:blipFill>
        <p:spPr>
          <a:xfrm>
            <a:off x="3486150" y="4524375"/>
            <a:ext cx="8420100" cy="19716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5CEA7-C95E-4FFE-AE36-2F9EF38D6C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656" t="32084" r="20000" b="46466"/>
          <a:stretch/>
        </p:blipFill>
        <p:spPr>
          <a:xfrm>
            <a:off x="8353425" y="2981324"/>
            <a:ext cx="3333750" cy="14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8896FB-85E8-422B-8AB5-3C7F54FFA083}"/>
              </a:ext>
            </a:extLst>
          </p:cNvPr>
          <p:cNvSpPr/>
          <p:nvPr/>
        </p:nvSpPr>
        <p:spPr>
          <a:xfrm>
            <a:off x="361950" y="419064"/>
            <a:ext cx="6096000" cy="32576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Примерные программы по иностранным языкам предусматривали в т.ч. формирование и совершенствование иноязычной коммуникативной компетенции,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умений в четырех основных видах речевой деятельности (говорении, аудировании, чтении, письме)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допорогового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уровня иноязычной коммуникативной компетенции (А2)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т.е. во многом они были ориентированы 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Общеевропейские  компетенции владения языками 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European Framework of Reference for Languages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ommon European Framework of Reference (CEFR) | LingoTies">
            <a:extLst>
              <a:ext uri="{FF2B5EF4-FFF2-40B4-BE49-F238E27FC236}">
                <a16:creationId xmlns:a16="http://schemas.microsoft.com/office/drawing/2014/main" id="{1388C747-FF35-49CC-9C7B-D34EFC2C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30" y="542889"/>
            <a:ext cx="2887445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monnalisaschool.com/wp-content/uploads/2018/05/livelli-lingue.gif">
            <a:extLst>
              <a:ext uri="{FF2B5EF4-FFF2-40B4-BE49-F238E27FC236}">
                <a16:creationId xmlns:a16="http://schemas.microsoft.com/office/drawing/2014/main" id="{467B244D-83E1-4D98-942D-AC07B780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3378802"/>
            <a:ext cx="8210550" cy="347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00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1992</Words>
  <Application>Microsoft Office PowerPoint</Application>
  <PresentationFormat>Широкоэкранный</PresentationFormat>
  <Paragraphs>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Возможности внедрения общеевропейских компетенций владения языком в практику преподавания родных языков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внедрения общеевропейских компетенций владения языком в практику преподавания родных языков</dc:title>
  <dc:creator>User</dc:creator>
  <cp:lastModifiedBy>User</cp:lastModifiedBy>
  <cp:revision>28</cp:revision>
  <dcterms:created xsi:type="dcterms:W3CDTF">2021-09-09T16:17:14Z</dcterms:created>
  <dcterms:modified xsi:type="dcterms:W3CDTF">2021-09-09T19:17:04Z</dcterms:modified>
</cp:coreProperties>
</file>