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
  </p:notesMasterIdLst>
  <p:sldIdLst>
    <p:sldId id="256" r:id="rId2"/>
    <p:sldId id="257" r:id="rId3"/>
    <p:sldId id="258" r:id="rId4"/>
    <p:sldId id="259" r:id="rId5"/>
    <p:sldId id="270" r:id="rId6"/>
    <p:sldId id="271" r:id="rId7"/>
    <p:sldId id="260" r:id="rId8"/>
    <p:sldId id="261" r:id="rId9"/>
    <p:sldId id="262" r:id="rId10"/>
    <p:sldId id="265" r:id="rId11"/>
    <p:sldId id="272" r:id="rId12"/>
    <p:sldId id="266" r:id="rId13"/>
    <p:sldId id="267" r:id="rId14"/>
    <p:sldId id="268" r:id="rId15"/>
    <p:sldId id="269"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CC0000"/>
    <a:srgbClr val="361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E7193F-9A39-4AE1-BD38-6562ED107891}" type="datetimeFigureOut">
              <a:rPr lang="ru-RU" smtClean="0"/>
              <a:t>12.03.2018</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244F2A-4626-4B43-B363-D341A572B757}" type="slidenum">
              <a:rPr lang="ru-RU" smtClean="0"/>
              <a:t>‹#›</a:t>
            </a:fld>
            <a:endParaRPr lang="ru-RU"/>
          </a:p>
        </p:txBody>
      </p:sp>
    </p:spTree>
    <p:extLst>
      <p:ext uri="{BB962C8B-B14F-4D97-AF65-F5344CB8AC3E}">
        <p14:creationId xmlns:p14="http://schemas.microsoft.com/office/powerpoint/2010/main" val="568769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38199" y="665163"/>
            <a:ext cx="4708161"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838199" y="3602038"/>
            <a:ext cx="470816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146D937-DF1D-41E6-B9D6-316CB067AABE}" type="datetimeFigureOut">
              <a:rPr lang="ru-RU" smtClean="0"/>
              <a:pPr/>
              <a:t>12.03.2018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921711-B3F4-4B1C-942E-FC3CB3604826}" type="slidenum">
              <a:rPr lang="ru-RU" smtClean="0"/>
              <a:pPr/>
              <a:t>‹#›</a:t>
            </a:fld>
            <a:endParaRPr lang="ru-RU"/>
          </a:p>
        </p:txBody>
      </p:sp>
    </p:spTree>
    <p:extLst>
      <p:ext uri="{BB962C8B-B14F-4D97-AF65-F5344CB8AC3E}">
        <p14:creationId xmlns:p14="http://schemas.microsoft.com/office/powerpoint/2010/main" val="247803808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146D937-DF1D-41E6-B9D6-316CB067AABE}" type="datetimeFigureOut">
              <a:rPr lang="ru-RU" smtClean="0"/>
              <a:pPr/>
              <a:t>12.03.2018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921711-B3F4-4B1C-942E-FC3CB3604826}" type="slidenum">
              <a:rPr lang="ru-RU" smtClean="0"/>
              <a:pPr/>
              <a:t>‹#›</a:t>
            </a:fld>
            <a:endParaRPr lang="ru-RU"/>
          </a:p>
        </p:txBody>
      </p:sp>
    </p:spTree>
    <p:extLst>
      <p:ext uri="{BB962C8B-B14F-4D97-AF65-F5344CB8AC3E}">
        <p14:creationId xmlns:p14="http://schemas.microsoft.com/office/powerpoint/2010/main" val="40729041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4933013"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146D937-DF1D-41E6-B9D6-316CB067AABE}" type="datetimeFigureOut">
              <a:rPr lang="ru-RU" smtClean="0"/>
              <a:pPr/>
              <a:t>12.03.2018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921711-B3F4-4B1C-942E-FC3CB3604826}" type="slidenum">
              <a:rPr lang="ru-RU" smtClean="0"/>
              <a:pPr/>
              <a:t>‹#›</a:t>
            </a:fld>
            <a:endParaRPr lang="ru-RU"/>
          </a:p>
        </p:txBody>
      </p:sp>
    </p:spTree>
    <p:extLst>
      <p:ext uri="{BB962C8B-B14F-4D97-AF65-F5344CB8AC3E}">
        <p14:creationId xmlns:p14="http://schemas.microsoft.com/office/powerpoint/2010/main" val="251824748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146D937-DF1D-41E6-B9D6-316CB067AABE}" type="datetimeFigureOut">
              <a:rPr lang="ru-RU" smtClean="0"/>
              <a:pPr/>
              <a:t>12.03.2018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921711-B3F4-4B1C-942E-FC3CB3604826}" type="slidenum">
              <a:rPr lang="ru-RU" smtClean="0"/>
              <a:pPr/>
              <a:t>‹#›</a:t>
            </a:fld>
            <a:endParaRPr lang="ru-RU"/>
          </a:p>
        </p:txBody>
      </p:sp>
      <p:sp>
        <p:nvSpPr>
          <p:cNvPr id="8" name="Объект 2"/>
          <p:cNvSpPr>
            <a:spLocks noGrp="1"/>
          </p:cNvSpPr>
          <p:nvPr>
            <p:ph idx="13"/>
          </p:nvPr>
        </p:nvSpPr>
        <p:spPr>
          <a:xfrm>
            <a:off x="719528" y="1825625"/>
            <a:ext cx="5087912"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81023773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11977" y="765358"/>
            <a:ext cx="4916670" cy="2852737"/>
          </a:xfrm>
        </p:spPr>
        <p:txBody>
          <a:bodyPr anchor="b"/>
          <a:lstStyle>
            <a:lvl1pPr algn="ctr">
              <a:defRPr sz="6000"/>
            </a:lvl1pPr>
          </a:lstStyle>
          <a:p>
            <a:r>
              <a:rPr lang="ru-RU" smtClean="0"/>
              <a:t>Образец заголовка</a:t>
            </a:r>
            <a:endParaRPr lang="ru-RU"/>
          </a:p>
        </p:txBody>
      </p:sp>
      <p:sp>
        <p:nvSpPr>
          <p:cNvPr id="3" name="Текст 2"/>
          <p:cNvSpPr>
            <a:spLocks noGrp="1"/>
          </p:cNvSpPr>
          <p:nvPr>
            <p:ph type="body" idx="1"/>
          </p:nvPr>
        </p:nvSpPr>
        <p:spPr>
          <a:xfrm>
            <a:off x="6511976" y="4589463"/>
            <a:ext cx="4835473" cy="1500187"/>
          </a:xfrm>
        </p:spPr>
        <p:txBody>
          <a:bodyPr/>
          <a:lstStyle>
            <a:lvl1pPr marL="0" indent="0" algn="ctr">
              <a:buNone/>
              <a:defRPr sz="2400">
                <a:solidFill>
                  <a:schemeClr val="tx1">
                    <a:lumMod val="95000"/>
                    <a:lumOff val="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146D937-DF1D-41E6-B9D6-316CB067AABE}" type="datetimeFigureOut">
              <a:rPr lang="ru-RU" smtClean="0"/>
              <a:pPr/>
              <a:t>12.03.2018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921711-B3F4-4B1C-942E-FC3CB3604826}" type="slidenum">
              <a:rPr lang="ru-RU" smtClean="0"/>
              <a:pPr/>
              <a:t>‹#›</a:t>
            </a:fld>
            <a:endParaRPr lang="ru-RU"/>
          </a:p>
        </p:txBody>
      </p:sp>
    </p:spTree>
    <p:extLst>
      <p:ext uri="{BB962C8B-B14F-4D97-AF65-F5344CB8AC3E}">
        <p14:creationId xmlns:p14="http://schemas.microsoft.com/office/powerpoint/2010/main" val="48980710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583367"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146D937-DF1D-41E6-B9D6-316CB067AABE}" type="datetimeFigureOut">
              <a:rPr lang="ru-RU" smtClean="0"/>
              <a:pPr/>
              <a:t>12.03.2018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F921711-B3F4-4B1C-942E-FC3CB3604826}" type="slidenum">
              <a:rPr lang="ru-RU" smtClean="0"/>
              <a:pPr/>
              <a:t>‹#›</a:t>
            </a:fld>
            <a:endParaRPr lang="ru-RU"/>
          </a:p>
        </p:txBody>
      </p:sp>
    </p:spTree>
    <p:extLst>
      <p:ext uri="{BB962C8B-B14F-4D97-AF65-F5344CB8AC3E}">
        <p14:creationId xmlns:p14="http://schemas.microsoft.com/office/powerpoint/2010/main" val="280359117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72200" y="365125"/>
            <a:ext cx="5183188"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146D937-DF1D-41E6-B9D6-316CB067AABE}" type="datetimeFigureOut">
              <a:rPr lang="ru-RU" smtClean="0"/>
              <a:pPr/>
              <a:t>12.03.2018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F921711-B3F4-4B1C-942E-FC3CB3604826}" type="slidenum">
              <a:rPr lang="ru-RU" smtClean="0"/>
              <a:pPr/>
              <a:t>‹#›</a:t>
            </a:fld>
            <a:endParaRPr lang="ru-RU"/>
          </a:p>
        </p:txBody>
      </p:sp>
    </p:spTree>
    <p:extLst>
      <p:ext uri="{BB962C8B-B14F-4D97-AF65-F5344CB8AC3E}">
        <p14:creationId xmlns:p14="http://schemas.microsoft.com/office/powerpoint/2010/main" val="251202691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9547" y="260194"/>
            <a:ext cx="5087911" cy="1325563"/>
          </a:xfrm>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146D937-DF1D-41E6-B9D6-316CB067AABE}" type="datetimeFigureOut">
              <a:rPr lang="ru-RU" smtClean="0"/>
              <a:pPr/>
              <a:t>12.03.2018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F921711-B3F4-4B1C-942E-FC3CB3604826}" type="slidenum">
              <a:rPr lang="ru-RU" smtClean="0"/>
              <a:pPr/>
              <a:t>‹#›</a:t>
            </a:fld>
            <a:endParaRPr lang="ru-RU"/>
          </a:p>
        </p:txBody>
      </p:sp>
    </p:spTree>
    <p:extLst>
      <p:ext uri="{BB962C8B-B14F-4D97-AF65-F5344CB8AC3E}">
        <p14:creationId xmlns:p14="http://schemas.microsoft.com/office/powerpoint/2010/main" val="259710550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146D937-DF1D-41E6-B9D6-316CB067AABE}" type="datetimeFigureOut">
              <a:rPr lang="ru-RU" smtClean="0"/>
              <a:pPr/>
              <a:t>12.03.2018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F921711-B3F4-4B1C-942E-FC3CB3604826}" type="slidenum">
              <a:rPr lang="ru-RU" smtClean="0"/>
              <a:pPr/>
              <a:t>‹#›</a:t>
            </a:fld>
            <a:endParaRPr lang="ru-RU"/>
          </a:p>
        </p:txBody>
      </p:sp>
    </p:spTree>
    <p:extLst>
      <p:ext uri="{BB962C8B-B14F-4D97-AF65-F5344CB8AC3E}">
        <p14:creationId xmlns:p14="http://schemas.microsoft.com/office/powerpoint/2010/main" val="168274475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4586651" cy="140158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6580682" y="457201"/>
            <a:ext cx="4774706" cy="56437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458665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146D937-DF1D-41E6-B9D6-316CB067AABE}" type="datetimeFigureOut">
              <a:rPr lang="ru-RU" smtClean="0"/>
              <a:pPr/>
              <a:t>12.03.2018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F921711-B3F4-4B1C-942E-FC3CB3604826}" type="slidenum">
              <a:rPr lang="ru-RU" smtClean="0"/>
              <a:pPr/>
              <a:t>‹#›</a:t>
            </a:fld>
            <a:endParaRPr lang="ru-RU"/>
          </a:p>
        </p:txBody>
      </p:sp>
    </p:spTree>
    <p:extLst>
      <p:ext uri="{BB962C8B-B14F-4D97-AF65-F5344CB8AC3E}">
        <p14:creationId xmlns:p14="http://schemas.microsoft.com/office/powerpoint/2010/main" val="114726785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6610662" y="987425"/>
            <a:ext cx="474472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6146D937-DF1D-41E6-B9D6-316CB067AABE}" type="datetimeFigureOut">
              <a:rPr lang="ru-RU" smtClean="0"/>
              <a:pPr/>
              <a:t>12.03.2018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F921711-B3F4-4B1C-942E-FC3CB3604826}" type="slidenum">
              <a:rPr lang="ru-RU" smtClean="0"/>
              <a:pPr/>
              <a:t>‹#›</a:t>
            </a:fld>
            <a:endParaRPr lang="ru-RU"/>
          </a:p>
        </p:txBody>
      </p:sp>
    </p:spTree>
    <p:extLst>
      <p:ext uri="{BB962C8B-B14F-4D97-AF65-F5344CB8AC3E}">
        <p14:creationId xmlns:p14="http://schemas.microsoft.com/office/powerpoint/2010/main" val="322860094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65888" y="365125"/>
            <a:ext cx="4811843" cy="1325563"/>
          </a:xfrm>
          <a:prstGeom prst="rect">
            <a:avLst/>
          </a:prstGeom>
        </p:spPr>
        <p:txBody>
          <a:bodyPr vert="horz" lIns="91440" tIns="45720" rIns="91440" bIns="45720" rtlCol="0" anchor="ctr">
            <a:normAutofit/>
            <a:scene3d>
              <a:camera prst="orthographicFront"/>
              <a:lightRig rig="freezing" dir="t"/>
            </a:scene3d>
            <a:sp3d extrusionH="57150" contourW="12700" prstMaterial="dkEdge">
              <a:bevelT w="38100" h="38100"/>
              <a:contourClr>
                <a:schemeClr val="accent4">
                  <a:lumMod val="50000"/>
                </a:schemeClr>
              </a:contourClr>
            </a:sp3d>
          </a:bodyPr>
          <a:lstStyle/>
          <a:p>
            <a:r>
              <a:rPr lang="ru-RU" smtClean="0"/>
              <a:t>Образец заголовка</a:t>
            </a:r>
            <a:endParaRPr lang="ru-RU"/>
          </a:p>
        </p:txBody>
      </p:sp>
      <p:sp>
        <p:nvSpPr>
          <p:cNvPr id="3" name="Текст 2"/>
          <p:cNvSpPr>
            <a:spLocks noGrp="1"/>
          </p:cNvSpPr>
          <p:nvPr>
            <p:ph type="body" idx="1"/>
          </p:nvPr>
        </p:nvSpPr>
        <p:spPr>
          <a:xfrm>
            <a:off x="6265888" y="1825625"/>
            <a:ext cx="4811843"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46D937-DF1D-41E6-B9D6-316CB067AABE}" type="datetimeFigureOut">
              <a:rPr lang="ru-RU" smtClean="0"/>
              <a:pPr/>
              <a:t>12.03.2018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21711-B3F4-4B1C-942E-FC3CB3604826}" type="slidenum">
              <a:rPr lang="ru-RU" smtClean="0"/>
              <a:pPr/>
              <a:t>‹#›</a:t>
            </a:fld>
            <a:endParaRPr lang="ru-RU"/>
          </a:p>
        </p:txBody>
      </p:sp>
    </p:spTree>
    <p:extLst>
      <p:ext uri="{BB962C8B-B14F-4D97-AF65-F5344CB8AC3E}">
        <p14:creationId xmlns:p14="http://schemas.microsoft.com/office/powerpoint/2010/main" val="3060301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iming>
    <p:tnLst>
      <p:par>
        <p:cTn id="1" dur="indefinite" restart="never" nodeType="tmRoot"/>
      </p:par>
    </p:tnLst>
  </p:timing>
  <p:txStyles>
    <p:titleStyle>
      <a:lvl1pPr algn="ctr" defTabSz="914400" rtl="0" eaLnBrk="1" latinLnBrk="0" hangingPunct="1">
        <a:lnSpc>
          <a:spcPct val="90000"/>
        </a:lnSpc>
        <a:spcBef>
          <a:spcPct val="0"/>
        </a:spcBef>
        <a:buNone/>
        <a:defRPr sz="3600" b="1" kern="1200">
          <a:ln w="6350">
            <a:solidFill>
              <a:srgbClr val="640000"/>
            </a:solidFill>
          </a:ln>
          <a:solidFill>
            <a:srgbClr val="FF0000"/>
          </a:solidFill>
          <a:effectLst/>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yandex.ru/images/search?img_url=https://avatar" TargetMode="External"/><Relationship Id="rId2" Type="http://schemas.openxmlformats.org/officeDocument/2006/relationships/hyperlink" Target="http://rkna.ru/index.php/home/photo-gallery/view-album/103" TargetMode="Externa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hyperlink" Target="http://djreminiseofficial.com/data/578fad37d3b38.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ctrTitle"/>
          </p:nvPr>
        </p:nvSpPr>
        <p:spPr>
          <a:xfrm>
            <a:off x="838199" y="1111348"/>
            <a:ext cx="4708161" cy="1978215"/>
          </a:xfrm>
        </p:spPr>
        <p:txBody>
          <a:bodyPr>
            <a:normAutofit/>
          </a:bodyPr>
          <a:lstStyle/>
          <a:p>
            <a:r>
              <a:rPr lang="ru-RU" sz="4400" dirty="0" smtClean="0"/>
              <a:t>Я.В</a:t>
            </a:r>
            <a:r>
              <a:rPr lang="ru-RU" sz="4400" dirty="0" smtClean="0"/>
              <a:t>.</a:t>
            </a:r>
            <a:r>
              <a:rPr lang="fi-FI" sz="4400" dirty="0" smtClean="0"/>
              <a:t> </a:t>
            </a:r>
            <a:r>
              <a:rPr lang="ru-RU" sz="4400" dirty="0" err="1" smtClean="0"/>
              <a:t>Ругоев</a:t>
            </a:r>
            <a:r>
              <a:rPr lang="ru-RU" sz="4400" dirty="0" smtClean="0"/>
              <a:t/>
            </a:r>
            <a:br>
              <a:rPr lang="ru-RU" sz="4400" dirty="0" smtClean="0"/>
            </a:br>
            <a:r>
              <a:rPr lang="ru-RU" sz="2400" dirty="0" smtClean="0"/>
              <a:t>15.04.1918-17.06.1993</a:t>
            </a:r>
            <a:endParaRPr lang="ru-RU" sz="2400" dirty="0"/>
          </a:p>
        </p:txBody>
      </p:sp>
      <p:sp>
        <p:nvSpPr>
          <p:cNvPr id="8" name="Подзаголовок 7"/>
          <p:cNvSpPr>
            <a:spLocks noGrp="1"/>
          </p:cNvSpPr>
          <p:nvPr>
            <p:ph type="subTitle" idx="1"/>
          </p:nvPr>
        </p:nvSpPr>
        <p:spPr>
          <a:xfrm>
            <a:off x="838199" y="3602182"/>
            <a:ext cx="4708161" cy="1655618"/>
          </a:xfrm>
        </p:spPr>
        <p:txBody>
          <a:bodyPr/>
          <a:lstStyle/>
          <a:p>
            <a:r>
              <a:rPr lang="ru-RU" b="1" i="1" dirty="0" smtClean="0">
                <a:solidFill>
                  <a:srgbClr val="361B00"/>
                </a:solidFill>
                <a:latin typeface="Times New Roman" pitchFamily="18" charset="0"/>
                <a:cs typeface="Times New Roman" pitchFamily="18" charset="0"/>
              </a:rPr>
              <a:t>100-летию </a:t>
            </a:r>
            <a:r>
              <a:rPr lang="ru-RU" b="1" i="1" dirty="0" smtClean="0">
                <a:solidFill>
                  <a:srgbClr val="361B00"/>
                </a:solidFill>
                <a:latin typeface="Times New Roman" pitchFamily="18" charset="0"/>
                <a:cs typeface="Times New Roman" pitchFamily="18" charset="0"/>
              </a:rPr>
              <a:t>со дня рождения посвящается…</a:t>
            </a:r>
            <a:endParaRPr lang="ru-RU" b="1" i="1" dirty="0">
              <a:solidFill>
                <a:srgbClr val="361B00"/>
              </a:solidFill>
              <a:latin typeface="Times New Roman" pitchFamily="18" charset="0"/>
              <a:cs typeface="Times New Roman" pitchFamily="18" charset="0"/>
            </a:endParaRPr>
          </a:p>
        </p:txBody>
      </p:sp>
      <p:pic>
        <p:nvPicPr>
          <p:cNvPr id="1027" name="Picture 3" descr="C:\Users\Наташа\Desktop\Ругоев\Карелия-афиша.jpg"/>
          <p:cNvPicPr>
            <a:picLocks noChangeAspect="1" noChangeArrowheads="1"/>
          </p:cNvPicPr>
          <p:nvPr/>
        </p:nvPicPr>
        <p:blipFill>
          <a:blip r:embed="rId2"/>
          <a:srcRect/>
          <a:stretch>
            <a:fillRect/>
          </a:stretch>
        </p:blipFill>
        <p:spPr bwMode="auto">
          <a:xfrm>
            <a:off x="7047595" y="682484"/>
            <a:ext cx="3531309" cy="5436962"/>
          </a:xfrm>
          <a:prstGeom prst="rect">
            <a:avLst/>
          </a:prstGeom>
          <a:noFill/>
        </p:spPr>
      </p:pic>
    </p:spTree>
    <p:extLst>
      <p:ext uri="{BB962C8B-B14F-4D97-AF65-F5344CB8AC3E}">
        <p14:creationId xmlns:p14="http://schemas.microsoft.com/office/powerpoint/2010/main" val="755927440"/>
      </p:ext>
    </p:extLst>
  </p:cSld>
  <p:clrMapOvr>
    <a:masterClrMapping/>
  </p:clrMapOvr>
  <p:transition spd="slow" advTm="6359">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err="1" smtClean="0"/>
              <a:t>Ругоев</a:t>
            </a:r>
            <a:r>
              <a:rPr lang="ru-RU" sz="2400" dirty="0" smtClean="0"/>
              <a:t> Я. В. </a:t>
            </a:r>
            <a:br>
              <a:rPr lang="ru-RU" sz="2400" dirty="0" smtClean="0"/>
            </a:br>
            <a:r>
              <a:rPr lang="ru-RU" sz="2400" dirty="0" smtClean="0"/>
              <a:t>Источник памяти</a:t>
            </a:r>
          </a:p>
        </p:txBody>
      </p:sp>
      <p:sp>
        <p:nvSpPr>
          <p:cNvPr id="3" name="Содержимое 2"/>
          <p:cNvSpPr>
            <a:spLocks noGrp="1"/>
          </p:cNvSpPr>
          <p:nvPr>
            <p:ph sz="half" idx="1"/>
          </p:nvPr>
        </p:nvSpPr>
        <p:spPr>
          <a:xfrm>
            <a:off x="801857" y="984738"/>
            <a:ext cx="4963109" cy="5022167"/>
          </a:xfrm>
        </p:spPr>
        <p:txBody>
          <a:bodyPr>
            <a:normAutofit/>
          </a:bodyPr>
          <a:lstStyle/>
          <a:p>
            <a:pPr algn="just">
              <a:buNone/>
            </a:pPr>
            <a:r>
              <a:rPr lang="ru-RU" sz="2000" dirty="0" smtClean="0">
                <a:solidFill>
                  <a:srgbClr val="361B00"/>
                </a:solidFill>
                <a:latin typeface="Times New Roman" pitchFamily="18" charset="0"/>
                <a:cs typeface="Times New Roman" pitchFamily="18" charset="0"/>
              </a:rPr>
              <a:t>Судьба карельского народа и родного языка были заботой и болью Ругоева. Писатель и общественный деятель, он выступал за сохранение национальной самобытности и природы родного края, против всего, что обезличивает, разрушает, мешает жить. </a:t>
            </a:r>
            <a:r>
              <a:rPr lang="ru-RU" sz="2000" dirty="0" err="1" smtClean="0">
                <a:solidFill>
                  <a:srgbClr val="361B00"/>
                </a:solidFill>
                <a:latin typeface="Times New Roman" pitchFamily="18" charset="0"/>
                <a:cs typeface="Times New Roman" pitchFamily="18" charset="0"/>
              </a:rPr>
              <a:t>Ругоев</a:t>
            </a:r>
            <a:r>
              <a:rPr lang="ru-RU" sz="2000" dirty="0" smtClean="0">
                <a:solidFill>
                  <a:srgbClr val="361B00"/>
                </a:solidFill>
                <a:latin typeface="Times New Roman" pitchFamily="18" charset="0"/>
                <a:cs typeface="Times New Roman" pitchFamily="18" charset="0"/>
              </a:rPr>
              <a:t> подчеркивал роль и значение финского языка как краеугольного камня национальной культуры Карелии. Он объединял карелов, финнов, вепсов нашей республики.</a:t>
            </a:r>
            <a:endParaRPr lang="ru-RU" sz="2000" dirty="0">
              <a:solidFill>
                <a:srgbClr val="361B00"/>
              </a:solidFill>
              <a:latin typeface="Times New Roman" pitchFamily="18" charset="0"/>
              <a:cs typeface="Times New Roman" pitchFamily="18" charset="0"/>
            </a:endParaRPr>
          </a:p>
        </p:txBody>
      </p:sp>
      <p:sp>
        <p:nvSpPr>
          <p:cNvPr id="4" name="Содержимое 3"/>
          <p:cNvSpPr>
            <a:spLocks noGrp="1"/>
          </p:cNvSpPr>
          <p:nvPr>
            <p:ph sz="half" idx="2"/>
          </p:nvPr>
        </p:nvSpPr>
        <p:spPr>
          <a:xfrm>
            <a:off x="6977574" y="1533378"/>
            <a:ext cx="4376225" cy="4643585"/>
          </a:xfrm>
        </p:spPr>
        <p:txBody>
          <a:bodyPr>
            <a:noAutofit/>
          </a:bodyPr>
          <a:lstStyle/>
          <a:p>
            <a:pPr>
              <a:buNone/>
            </a:pPr>
            <a:r>
              <a:rPr lang="ru-RU" sz="2000" b="1" i="1" dirty="0" smtClean="0">
                <a:solidFill>
                  <a:srgbClr val="361B00"/>
                </a:solidFill>
                <a:latin typeface="Times New Roman" pitchFamily="18" charset="0"/>
                <a:cs typeface="Times New Roman" pitchFamily="18" charset="0"/>
              </a:rPr>
              <a:t>Памяти сила живая</a:t>
            </a:r>
          </a:p>
          <a:p>
            <a:pPr>
              <a:buNone/>
            </a:pPr>
            <a:r>
              <a:rPr lang="ru-RU" sz="2000" b="1" i="1" dirty="0" smtClean="0">
                <a:solidFill>
                  <a:srgbClr val="361B00"/>
                </a:solidFill>
                <a:latin typeface="Times New Roman" pitchFamily="18" charset="0"/>
                <a:cs typeface="Times New Roman" pitchFamily="18" charset="0"/>
              </a:rPr>
              <a:t>мыслима ль без языка?</a:t>
            </a:r>
          </a:p>
          <a:p>
            <a:pPr>
              <a:buNone/>
            </a:pPr>
            <a:r>
              <a:rPr lang="ru-RU" sz="2000" b="1" i="1" dirty="0" smtClean="0">
                <a:solidFill>
                  <a:srgbClr val="361B00"/>
                </a:solidFill>
                <a:latin typeface="Times New Roman" pitchFamily="18" charset="0"/>
                <a:cs typeface="Times New Roman" pitchFamily="18" charset="0"/>
              </a:rPr>
              <a:t>Светочи слов зажигая</a:t>
            </a:r>
          </a:p>
          <a:p>
            <a:pPr>
              <a:buNone/>
            </a:pPr>
            <a:r>
              <a:rPr lang="ru-RU" sz="2000" b="1" i="1" dirty="0" smtClean="0">
                <a:solidFill>
                  <a:srgbClr val="361B00"/>
                </a:solidFill>
                <a:latin typeface="Times New Roman" pitchFamily="18" charset="0"/>
                <a:cs typeface="Times New Roman" pitchFamily="18" charset="0"/>
              </a:rPr>
              <a:t>пращур твердил на века.</a:t>
            </a:r>
          </a:p>
          <a:p>
            <a:pPr>
              <a:buNone/>
            </a:pPr>
            <a:r>
              <a:rPr lang="ru-RU" sz="2000" b="1" i="1" dirty="0" smtClean="0">
                <a:solidFill>
                  <a:srgbClr val="361B00"/>
                </a:solidFill>
                <a:latin typeface="Times New Roman" pitchFamily="18" charset="0"/>
                <a:cs typeface="Times New Roman" pitchFamily="18" charset="0"/>
              </a:rPr>
              <a:t>Думаю я о потомках –</a:t>
            </a:r>
          </a:p>
          <a:p>
            <a:pPr>
              <a:buNone/>
            </a:pPr>
            <a:r>
              <a:rPr lang="ru-RU" sz="2000" b="1" i="1" dirty="0" smtClean="0">
                <a:solidFill>
                  <a:srgbClr val="361B00"/>
                </a:solidFill>
                <a:latin typeface="Times New Roman" pitchFamily="18" charset="0"/>
                <a:cs typeface="Times New Roman" pitchFamily="18" charset="0"/>
              </a:rPr>
              <a:t>все передать им готов.</a:t>
            </a:r>
          </a:p>
          <a:p>
            <a:pPr>
              <a:buNone/>
            </a:pPr>
            <a:r>
              <a:rPr lang="ru-RU" sz="2000" b="1" i="1" dirty="0" smtClean="0">
                <a:solidFill>
                  <a:srgbClr val="361B00"/>
                </a:solidFill>
                <a:latin typeface="Times New Roman" pitchFamily="18" charset="0"/>
                <a:cs typeface="Times New Roman" pitchFamily="18" charset="0"/>
              </a:rPr>
              <a:t>Памятью сердце богато,</a:t>
            </a:r>
          </a:p>
          <a:p>
            <a:pPr>
              <a:buNone/>
            </a:pPr>
            <a:r>
              <a:rPr lang="ru-RU" sz="2000" b="1" i="1" dirty="0" smtClean="0">
                <a:solidFill>
                  <a:srgbClr val="361B00"/>
                </a:solidFill>
                <a:latin typeface="Times New Roman" pitchFamily="18" charset="0"/>
                <a:cs typeface="Times New Roman" pitchFamily="18" charset="0"/>
              </a:rPr>
              <a:t>мир без нее так безлик.</a:t>
            </a:r>
          </a:p>
          <a:p>
            <a:pPr>
              <a:buNone/>
            </a:pPr>
            <a:r>
              <a:rPr lang="ru-RU" sz="2000" b="1" i="1" dirty="0" smtClean="0">
                <a:solidFill>
                  <a:srgbClr val="361B00"/>
                </a:solidFill>
                <a:latin typeface="Times New Roman" pitchFamily="18" charset="0"/>
                <a:cs typeface="Times New Roman" pitchFamily="18" charset="0"/>
              </a:rPr>
              <a:t>Это едино и свято:</a:t>
            </a:r>
          </a:p>
          <a:p>
            <a:pPr>
              <a:buNone/>
            </a:pPr>
            <a:r>
              <a:rPr lang="ru-RU" sz="2000" b="1" i="1" dirty="0" smtClean="0">
                <a:solidFill>
                  <a:srgbClr val="361B00"/>
                </a:solidFill>
                <a:latin typeface="Times New Roman" pitchFamily="18" charset="0"/>
                <a:cs typeface="Times New Roman" pitchFamily="18" charset="0"/>
              </a:rPr>
              <a:t>Родина – </a:t>
            </a:r>
          </a:p>
          <a:p>
            <a:pPr>
              <a:buNone/>
            </a:pPr>
            <a:r>
              <a:rPr lang="ru-RU" sz="2000" b="1" i="1" dirty="0" smtClean="0">
                <a:solidFill>
                  <a:srgbClr val="361B00"/>
                </a:solidFill>
                <a:latin typeface="Times New Roman" pitchFamily="18" charset="0"/>
                <a:cs typeface="Times New Roman" pitchFamily="18" charset="0"/>
              </a:rPr>
              <a:t>          Память –</a:t>
            </a:r>
          </a:p>
          <a:p>
            <a:pPr>
              <a:buNone/>
            </a:pPr>
            <a:r>
              <a:rPr lang="ru-RU" sz="2000" b="1" i="1" dirty="0" smtClean="0">
                <a:solidFill>
                  <a:srgbClr val="361B00"/>
                </a:solidFill>
                <a:latin typeface="Times New Roman" pitchFamily="18" charset="0"/>
                <a:cs typeface="Times New Roman" pitchFamily="18" charset="0"/>
              </a:rPr>
              <a:t>                            Язык. </a:t>
            </a:r>
          </a:p>
          <a:p>
            <a:pPr>
              <a:buNone/>
            </a:pPr>
            <a:r>
              <a:rPr lang="ru-RU" sz="2000" dirty="0" smtClean="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pic>
        <p:nvPicPr>
          <p:cNvPr id="6" name="Picture 2" descr="C:\Users\Наташа\Desktop\Ругоев\ffa654bf8b2c8a88eb913e6374a4e9b9.jpg"/>
          <p:cNvPicPr>
            <a:picLocks noChangeAspect="1" noChangeArrowheads="1"/>
          </p:cNvPicPr>
          <p:nvPr/>
        </p:nvPicPr>
        <p:blipFill>
          <a:blip r:embed="rId2" cstate="print"/>
          <a:srcRect/>
          <a:stretch>
            <a:fillRect/>
          </a:stretch>
        </p:blipFill>
        <p:spPr bwMode="auto">
          <a:xfrm>
            <a:off x="1878429" y="4481600"/>
            <a:ext cx="3189824" cy="1820061"/>
          </a:xfrm>
          <a:prstGeom prst="rect">
            <a:avLst/>
          </a:prstGeom>
          <a:ln/>
        </p:spPr>
        <p:style>
          <a:lnRef idx="2">
            <a:schemeClr val="dk1"/>
          </a:lnRef>
          <a:fillRef idx="1">
            <a:schemeClr val="lt1"/>
          </a:fillRef>
          <a:effectRef idx="0">
            <a:schemeClr val="dk1"/>
          </a:effectRef>
          <a:fontRef idx="minor">
            <a:schemeClr val="dk1"/>
          </a:fontRef>
        </p:style>
      </p:pic>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53551" y="1153551"/>
            <a:ext cx="4360984" cy="661182"/>
          </a:xfrm>
        </p:spPr>
        <p:txBody>
          <a:bodyPr/>
          <a:lstStyle/>
          <a:p>
            <a:r>
              <a:rPr lang="ru-RU" dirty="0" smtClean="0"/>
              <a:t>«Немного о себе»</a:t>
            </a:r>
            <a:endParaRPr lang="ru-RU" dirty="0"/>
          </a:p>
        </p:txBody>
      </p:sp>
      <p:sp>
        <p:nvSpPr>
          <p:cNvPr id="7" name="Текст 6"/>
          <p:cNvSpPr>
            <a:spLocks noGrp="1"/>
          </p:cNvSpPr>
          <p:nvPr>
            <p:ph type="body" sz="half" idx="2"/>
          </p:nvPr>
        </p:nvSpPr>
        <p:spPr>
          <a:xfrm>
            <a:off x="1181685" y="2057400"/>
            <a:ext cx="4628271" cy="3811588"/>
          </a:xfrm>
        </p:spPr>
        <p:txBody>
          <a:bodyPr>
            <a:normAutofit/>
          </a:bodyPr>
          <a:lstStyle/>
          <a:p>
            <a:r>
              <a:rPr lang="ru-RU" sz="2400" dirty="0" smtClean="0">
                <a:latin typeface="Times New Roman" pitchFamily="18" charset="0"/>
                <a:cs typeface="Times New Roman" pitchFamily="18" charset="0"/>
              </a:rPr>
              <a:t> </a:t>
            </a:r>
            <a:r>
              <a:rPr lang="ru-RU" sz="2400" b="1" dirty="0" err="1" smtClean="0">
                <a:solidFill>
                  <a:srgbClr val="663300"/>
                </a:solidFill>
                <a:latin typeface="Times New Roman" pitchFamily="18" charset="0"/>
                <a:cs typeface="Times New Roman" pitchFamily="18" charset="0"/>
              </a:rPr>
              <a:t>Ругоев</a:t>
            </a:r>
            <a:r>
              <a:rPr lang="ru-RU" sz="2400" b="1" dirty="0" smtClean="0">
                <a:solidFill>
                  <a:srgbClr val="663300"/>
                </a:solidFill>
                <a:latin typeface="Times New Roman" pitchFamily="18" charset="0"/>
                <a:cs typeface="Times New Roman" pitchFamily="18" charset="0"/>
              </a:rPr>
              <a:t> Я. В. заметил: «</a:t>
            </a:r>
            <a:r>
              <a:rPr lang="ru-RU" sz="2400" b="1" i="1" dirty="0" smtClean="0">
                <a:solidFill>
                  <a:srgbClr val="663300"/>
                </a:solidFill>
                <a:latin typeface="Times New Roman" pitchFamily="18" charset="0"/>
                <a:cs typeface="Times New Roman" pitchFamily="18" charset="0"/>
              </a:rPr>
              <a:t>Пишу лишь о том, что хорошо знаю, или сам пережил, или крепко усвоил; пишу о том – о чем не могу не писать»</a:t>
            </a:r>
            <a:r>
              <a:rPr lang="ru-RU" sz="2400" b="1" dirty="0" smtClean="0">
                <a:solidFill>
                  <a:srgbClr val="663300"/>
                </a:solidFill>
                <a:latin typeface="Times New Roman" pitchFamily="18" charset="0"/>
                <a:cs typeface="Times New Roman" pitchFamily="18" charset="0"/>
              </a:rPr>
              <a:t>. </a:t>
            </a:r>
            <a:endParaRPr lang="ru-RU" sz="2400" b="1" dirty="0">
              <a:solidFill>
                <a:srgbClr val="663300"/>
              </a:solidFill>
              <a:latin typeface="Times New Roman" pitchFamily="18" charset="0"/>
              <a:cs typeface="Times New Roman" pitchFamily="18" charset="0"/>
            </a:endParaRPr>
          </a:p>
        </p:txBody>
      </p:sp>
      <p:pic>
        <p:nvPicPr>
          <p:cNvPr id="7170" name="Picture 2" descr="C:\Users\Наташа\Desktop\Ругоев\5D13E03CC1CB-103.jpg"/>
          <p:cNvPicPr>
            <a:picLocks noChangeAspect="1" noChangeArrowheads="1"/>
          </p:cNvPicPr>
          <p:nvPr/>
        </p:nvPicPr>
        <p:blipFill>
          <a:blip r:embed="rId2"/>
          <a:srcRect/>
          <a:stretch>
            <a:fillRect/>
          </a:stretch>
        </p:blipFill>
        <p:spPr bwMode="auto">
          <a:xfrm>
            <a:off x="6414868" y="1659988"/>
            <a:ext cx="4560862" cy="3502855"/>
          </a:xfrm>
          <a:prstGeom prst="rect">
            <a:avLst/>
          </a:prstGeom>
          <a:ln/>
        </p:spPr>
        <p:style>
          <a:lnRef idx="2">
            <a:schemeClr val="dk1"/>
          </a:lnRef>
          <a:fillRef idx="1">
            <a:schemeClr val="lt1"/>
          </a:fillRef>
          <a:effectRef idx="0">
            <a:schemeClr val="dk1"/>
          </a:effectRef>
          <a:fontRef idx="minor">
            <a:schemeClr val="dk1"/>
          </a:fontRef>
        </p:style>
      </p:pic>
      <p:pic>
        <p:nvPicPr>
          <p:cNvPr id="7171" name="Picture 3" descr="C:\Users\Наташа\Desktop\Ругоев\rugoev_6.jpg"/>
          <p:cNvPicPr>
            <a:picLocks noChangeAspect="1" noChangeArrowheads="1"/>
          </p:cNvPicPr>
          <p:nvPr/>
        </p:nvPicPr>
        <p:blipFill>
          <a:blip r:embed="rId3"/>
          <a:srcRect/>
          <a:stretch>
            <a:fillRect/>
          </a:stretch>
        </p:blipFill>
        <p:spPr bwMode="auto">
          <a:xfrm>
            <a:off x="2377439" y="4025486"/>
            <a:ext cx="3362178" cy="2400080"/>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932986362"/>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t>Я все испытал на свете</a:t>
            </a:r>
            <a:endParaRPr lang="ru-RU" sz="2400" dirty="0"/>
          </a:p>
        </p:txBody>
      </p:sp>
      <p:sp>
        <p:nvSpPr>
          <p:cNvPr id="4" name="Содержимое 3"/>
          <p:cNvSpPr>
            <a:spLocks noGrp="1"/>
          </p:cNvSpPr>
          <p:nvPr>
            <p:ph sz="half" idx="2"/>
          </p:nvPr>
        </p:nvSpPr>
        <p:spPr>
          <a:xfrm>
            <a:off x="6668086" y="1282700"/>
            <a:ext cx="4403188" cy="4894263"/>
          </a:xfrm>
        </p:spPr>
        <p:txBody>
          <a:bodyPr>
            <a:noAutofit/>
          </a:bodyPr>
          <a:lstStyle/>
          <a:p>
            <a:pPr>
              <a:buNone/>
            </a:pPr>
            <a:r>
              <a:rPr lang="ru-RU" sz="1600" i="1" dirty="0" smtClean="0">
                <a:solidFill>
                  <a:srgbClr val="361B00"/>
                </a:solidFill>
                <a:latin typeface="Times New Roman" pitchFamily="18" charset="0"/>
                <a:cs typeface="Times New Roman" pitchFamily="18" charset="0"/>
              </a:rPr>
              <a:t> </a:t>
            </a:r>
            <a:r>
              <a:rPr lang="ru-RU" sz="1800" b="1" i="1" dirty="0" smtClean="0">
                <a:solidFill>
                  <a:srgbClr val="361B00"/>
                </a:solidFill>
                <a:latin typeface="Times New Roman" pitchFamily="18" charset="0"/>
                <a:cs typeface="Times New Roman" pitchFamily="18" charset="0"/>
              </a:rPr>
              <a:t>Жили издревле карелы</a:t>
            </a:r>
          </a:p>
          <a:p>
            <a:pPr>
              <a:buNone/>
            </a:pPr>
            <a:r>
              <a:rPr lang="ru-RU" sz="1800" b="1" i="1" dirty="0" smtClean="0">
                <a:solidFill>
                  <a:srgbClr val="361B00"/>
                </a:solidFill>
                <a:latin typeface="Times New Roman" pitchFamily="18" charset="0"/>
                <a:cs typeface="Times New Roman" pitchFamily="18" charset="0"/>
              </a:rPr>
              <a:t>родовой семьей большою,</a:t>
            </a:r>
          </a:p>
          <a:p>
            <a:pPr>
              <a:buNone/>
            </a:pPr>
            <a:r>
              <a:rPr lang="ru-RU" sz="1800" b="1" i="1" dirty="0" smtClean="0">
                <a:solidFill>
                  <a:srgbClr val="361B00"/>
                </a:solidFill>
                <a:latin typeface="Times New Roman" pitchFamily="18" charset="0"/>
                <a:cs typeface="Times New Roman" pitchFamily="18" charset="0"/>
              </a:rPr>
              <a:t>поднимали дом просторный</a:t>
            </a:r>
          </a:p>
          <a:p>
            <a:pPr>
              <a:buNone/>
            </a:pPr>
            <a:r>
              <a:rPr lang="ru-RU" sz="1800" b="1" i="1" dirty="0" smtClean="0">
                <a:solidFill>
                  <a:srgbClr val="361B00"/>
                </a:solidFill>
                <a:latin typeface="Times New Roman" pitchFamily="18" charset="0"/>
                <a:cs typeface="Times New Roman" pitchFamily="18" charset="0"/>
              </a:rPr>
              <a:t>и хозяин век трудился,</a:t>
            </a:r>
          </a:p>
          <a:p>
            <a:pPr>
              <a:buNone/>
            </a:pPr>
            <a:r>
              <a:rPr lang="ru-RU" sz="1800" b="1" i="1" dirty="0" smtClean="0">
                <a:solidFill>
                  <a:srgbClr val="361B00"/>
                </a:solidFill>
                <a:latin typeface="Times New Roman" pitchFamily="18" charset="0"/>
                <a:cs typeface="Times New Roman" pitchFamily="18" charset="0"/>
              </a:rPr>
              <a:t>чтобы быть семейству с хлебом.</a:t>
            </a:r>
          </a:p>
          <a:p>
            <a:pPr>
              <a:buNone/>
            </a:pPr>
            <a:r>
              <a:rPr lang="ru-RU" sz="1800" b="1" i="1" dirty="0" smtClean="0">
                <a:solidFill>
                  <a:srgbClr val="361B00"/>
                </a:solidFill>
                <a:latin typeface="Times New Roman" pitchFamily="18" charset="0"/>
                <a:cs typeface="Times New Roman" pitchFamily="18" charset="0"/>
              </a:rPr>
              <a:t>И не нежилась хозяйка,</a:t>
            </a:r>
          </a:p>
          <a:p>
            <a:pPr>
              <a:buNone/>
            </a:pPr>
            <a:r>
              <a:rPr lang="ru-RU" sz="1800" b="1" i="1" dirty="0" smtClean="0">
                <a:solidFill>
                  <a:srgbClr val="361B00"/>
                </a:solidFill>
                <a:latin typeface="Times New Roman" pitchFamily="18" charset="0"/>
                <a:cs typeface="Times New Roman" pitchFamily="18" charset="0"/>
              </a:rPr>
              <a:t>на ногу была проворна.</a:t>
            </a:r>
          </a:p>
          <a:p>
            <a:pPr>
              <a:buNone/>
            </a:pPr>
            <a:r>
              <a:rPr lang="ru-RU" sz="1800" b="1" i="1" dirty="0" smtClean="0">
                <a:solidFill>
                  <a:srgbClr val="361B00"/>
                </a:solidFill>
                <a:latin typeface="Times New Roman" pitchFamily="18" charset="0"/>
                <a:cs typeface="Times New Roman" pitchFamily="18" charset="0"/>
              </a:rPr>
              <a:t>Быт карелов нерушимый</a:t>
            </a:r>
          </a:p>
          <a:p>
            <a:pPr>
              <a:buNone/>
            </a:pPr>
            <a:r>
              <a:rPr lang="ru-RU" sz="1800" b="1" i="1" dirty="0" smtClean="0">
                <a:solidFill>
                  <a:srgbClr val="361B00"/>
                </a:solidFill>
                <a:latin typeface="Times New Roman" pitchFamily="18" charset="0"/>
                <a:cs typeface="Times New Roman" pitchFamily="18" charset="0"/>
              </a:rPr>
              <a:t>образ жизни их исконный</a:t>
            </a:r>
          </a:p>
          <a:p>
            <a:pPr>
              <a:buNone/>
            </a:pPr>
            <a:r>
              <a:rPr lang="ru-RU" sz="1800" b="1" i="1" dirty="0" smtClean="0">
                <a:solidFill>
                  <a:srgbClr val="361B00"/>
                </a:solidFill>
                <a:latin typeface="Times New Roman" pitchFamily="18" charset="0"/>
                <a:cs typeface="Times New Roman" pitchFamily="18" charset="0"/>
              </a:rPr>
              <a:t>как на скалы, опирался</a:t>
            </a:r>
          </a:p>
          <a:p>
            <a:pPr>
              <a:buNone/>
            </a:pPr>
            <a:r>
              <a:rPr lang="ru-RU" sz="1800" b="1" i="1" dirty="0" smtClean="0">
                <a:solidFill>
                  <a:srgbClr val="361B00"/>
                </a:solidFill>
                <a:latin typeface="Times New Roman" pitchFamily="18" charset="0"/>
                <a:cs typeface="Times New Roman" pitchFamily="18" charset="0"/>
              </a:rPr>
              <a:t>на сердечную открытость,</a:t>
            </a:r>
          </a:p>
          <a:p>
            <a:pPr>
              <a:buNone/>
            </a:pPr>
            <a:r>
              <a:rPr lang="ru-RU" sz="1800" b="1" i="1" dirty="0" smtClean="0">
                <a:solidFill>
                  <a:srgbClr val="361B00"/>
                </a:solidFill>
                <a:latin typeface="Times New Roman" pitchFamily="18" charset="0"/>
                <a:cs typeface="Times New Roman" pitchFamily="18" charset="0"/>
              </a:rPr>
              <a:t>незапятнанную честность,</a:t>
            </a:r>
          </a:p>
          <a:p>
            <a:pPr>
              <a:buNone/>
            </a:pPr>
            <a:r>
              <a:rPr lang="ru-RU" sz="1800" b="1" i="1" dirty="0" smtClean="0">
                <a:solidFill>
                  <a:srgbClr val="361B00"/>
                </a:solidFill>
                <a:latin typeface="Times New Roman" pitchFamily="18" charset="0"/>
                <a:cs typeface="Times New Roman" pitchFamily="18" charset="0"/>
              </a:rPr>
              <a:t>добрую взаимопомощь.</a:t>
            </a:r>
          </a:p>
          <a:p>
            <a:pPr algn="r">
              <a:buNone/>
            </a:pPr>
            <a:r>
              <a:rPr lang="ru-RU" sz="1600" i="1" dirty="0" err="1" smtClean="0">
                <a:solidFill>
                  <a:srgbClr val="663300"/>
                </a:solidFill>
                <a:latin typeface="Times New Roman" pitchFamily="18" charset="0"/>
                <a:cs typeface="Times New Roman" pitchFamily="18" charset="0"/>
              </a:rPr>
              <a:t>Я.В.Ругоев</a:t>
            </a:r>
            <a:r>
              <a:rPr lang="ru-RU" sz="1600" i="1" dirty="0" smtClean="0">
                <a:solidFill>
                  <a:srgbClr val="663300"/>
                </a:solidFill>
                <a:latin typeface="Times New Roman" pitchFamily="18" charset="0"/>
                <a:cs typeface="Times New Roman" pitchFamily="18" charset="0"/>
              </a:rPr>
              <a:t>.</a:t>
            </a:r>
            <a:endParaRPr lang="ru-RU" sz="1600" i="1" dirty="0">
              <a:solidFill>
                <a:srgbClr val="663300"/>
              </a:solidFill>
              <a:latin typeface="Times New Roman" pitchFamily="18" charset="0"/>
              <a:cs typeface="Times New Roman" pitchFamily="18" charset="0"/>
            </a:endParaRPr>
          </a:p>
        </p:txBody>
      </p:sp>
      <p:pic>
        <p:nvPicPr>
          <p:cNvPr id="10242" name="Picture 2" descr="C:\Users\Наташа\Desktop\Ругоев\yakko-rugoev-iyun-v-karelii-10687-small.jpg"/>
          <p:cNvPicPr>
            <a:picLocks noGrp="1" noChangeAspect="1" noChangeArrowheads="1"/>
          </p:cNvPicPr>
          <p:nvPr>
            <p:ph sz="half" idx="1"/>
          </p:nvPr>
        </p:nvPicPr>
        <p:blipFill>
          <a:blip r:embed="rId2"/>
          <a:srcRect/>
          <a:stretch>
            <a:fillRect/>
          </a:stretch>
        </p:blipFill>
        <p:spPr bwMode="auto">
          <a:xfrm>
            <a:off x="1650727" y="1181686"/>
            <a:ext cx="3011306" cy="4754693"/>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smtClean="0"/>
              <a:t>Наследие </a:t>
            </a:r>
            <a:r>
              <a:rPr lang="ru-RU" sz="2400" dirty="0" err="1" smtClean="0"/>
              <a:t>Я.В.Ругоева</a:t>
            </a:r>
            <a:endParaRPr lang="ru-RU" sz="2400" dirty="0"/>
          </a:p>
        </p:txBody>
      </p:sp>
      <p:pic>
        <p:nvPicPr>
          <p:cNvPr id="11266" name="Picture 2" descr="C:\Users\Наташа\Desktop\Ругоев\rugoev_cover_2.jpg"/>
          <p:cNvPicPr>
            <a:picLocks noGrp="1" noChangeAspect="1" noChangeArrowheads="1"/>
          </p:cNvPicPr>
          <p:nvPr>
            <p:ph sz="half" idx="2"/>
          </p:nvPr>
        </p:nvPicPr>
        <p:blipFill>
          <a:blip r:embed="rId2"/>
          <a:srcRect l="5503" t="3598" r="8436" b="4656"/>
          <a:stretch>
            <a:fillRect/>
          </a:stretch>
        </p:blipFill>
        <p:spPr bwMode="auto">
          <a:xfrm>
            <a:off x="1181686" y="3840480"/>
            <a:ext cx="1308295" cy="2152357"/>
          </a:xfrm>
          <a:prstGeom prst="rect">
            <a:avLst/>
          </a:prstGeom>
        </p:spPr>
        <p:style>
          <a:lnRef idx="2">
            <a:schemeClr val="dk1"/>
          </a:lnRef>
          <a:fillRef idx="1">
            <a:schemeClr val="lt1"/>
          </a:fillRef>
          <a:effectRef idx="0">
            <a:schemeClr val="dk1"/>
          </a:effectRef>
          <a:fontRef idx="minor">
            <a:schemeClr val="dk1"/>
          </a:fontRef>
        </p:style>
      </p:pic>
      <p:pic>
        <p:nvPicPr>
          <p:cNvPr id="11267" name="Picture 3" descr="C:\Users\Наташа\Desktop\Ругоев\rugoev_cover1.jpg"/>
          <p:cNvPicPr>
            <a:picLocks noChangeAspect="1" noChangeArrowheads="1"/>
          </p:cNvPicPr>
          <p:nvPr/>
        </p:nvPicPr>
        <p:blipFill>
          <a:blip r:embed="rId3"/>
          <a:srcRect t="8093"/>
          <a:stretch>
            <a:fillRect/>
          </a:stretch>
        </p:blipFill>
        <p:spPr bwMode="auto">
          <a:xfrm>
            <a:off x="4668900" y="2236763"/>
            <a:ext cx="1126987" cy="1597495"/>
          </a:xfrm>
          <a:prstGeom prst="rect">
            <a:avLst/>
          </a:prstGeom>
        </p:spPr>
        <p:style>
          <a:lnRef idx="2">
            <a:schemeClr val="dk1"/>
          </a:lnRef>
          <a:fillRef idx="1">
            <a:schemeClr val="lt1"/>
          </a:fillRef>
          <a:effectRef idx="0">
            <a:schemeClr val="dk1"/>
          </a:effectRef>
          <a:fontRef idx="minor">
            <a:schemeClr val="dk1"/>
          </a:fontRef>
        </p:style>
      </p:pic>
      <p:pic>
        <p:nvPicPr>
          <p:cNvPr id="11268" name="Picture 4" descr="C:\Users\Наташа\Desktop\Ругоев\cv0601df1.jpg"/>
          <p:cNvPicPr>
            <a:picLocks noChangeAspect="1" noChangeArrowheads="1"/>
          </p:cNvPicPr>
          <p:nvPr/>
        </p:nvPicPr>
        <p:blipFill>
          <a:blip r:embed="rId4" cstate="print"/>
          <a:srcRect/>
          <a:stretch>
            <a:fillRect/>
          </a:stretch>
        </p:blipFill>
        <p:spPr bwMode="auto">
          <a:xfrm>
            <a:off x="2861433" y="3938954"/>
            <a:ext cx="1418563" cy="2004645"/>
          </a:xfrm>
          <a:prstGeom prst="rect">
            <a:avLst/>
          </a:prstGeom>
        </p:spPr>
        <p:style>
          <a:lnRef idx="2">
            <a:schemeClr val="dk1"/>
          </a:lnRef>
          <a:fillRef idx="1">
            <a:schemeClr val="lt1"/>
          </a:fillRef>
          <a:effectRef idx="0">
            <a:schemeClr val="dk1"/>
          </a:effectRef>
          <a:fontRef idx="minor">
            <a:schemeClr val="dk1"/>
          </a:fontRef>
        </p:style>
      </p:pic>
      <p:pic>
        <p:nvPicPr>
          <p:cNvPr id="11269" name="Picture 5" descr="C:\Users\Наташа\Desktop\Ругоев\Rugojev_4_b.JPG"/>
          <p:cNvPicPr>
            <a:picLocks noGrp="1" noChangeAspect="1" noChangeArrowheads="1"/>
          </p:cNvPicPr>
          <p:nvPr>
            <p:ph sz="half" idx="1"/>
          </p:nvPr>
        </p:nvPicPr>
        <p:blipFill>
          <a:blip r:embed="rId5"/>
          <a:srcRect/>
          <a:stretch>
            <a:fillRect/>
          </a:stretch>
        </p:blipFill>
        <p:spPr bwMode="auto">
          <a:xfrm>
            <a:off x="6189784" y="1596683"/>
            <a:ext cx="4774785" cy="4241410"/>
          </a:xfrm>
          <a:prstGeom prst="rect">
            <a:avLst/>
          </a:prstGeom>
        </p:spPr>
        <p:style>
          <a:lnRef idx="2">
            <a:schemeClr val="dk1"/>
          </a:lnRef>
          <a:fillRef idx="1">
            <a:schemeClr val="lt1"/>
          </a:fillRef>
          <a:effectRef idx="0">
            <a:schemeClr val="dk1"/>
          </a:effectRef>
          <a:fontRef idx="minor">
            <a:schemeClr val="dk1"/>
          </a:fontRef>
        </p:style>
      </p:pic>
      <p:pic>
        <p:nvPicPr>
          <p:cNvPr id="11270" name="Picture 6" descr="C:\Users\Наташа\Desktop\Ругоев\fM63GZwRZKM.jpg"/>
          <p:cNvPicPr>
            <a:picLocks noChangeAspect="1" noChangeArrowheads="1"/>
          </p:cNvPicPr>
          <p:nvPr/>
        </p:nvPicPr>
        <p:blipFill>
          <a:blip r:embed="rId6"/>
          <a:srcRect l="15785" r="14431"/>
          <a:stretch>
            <a:fillRect/>
          </a:stretch>
        </p:blipFill>
        <p:spPr bwMode="auto">
          <a:xfrm>
            <a:off x="1081079" y="1055077"/>
            <a:ext cx="3281339" cy="2650807"/>
          </a:xfrm>
          <a:prstGeom prst="rect">
            <a:avLst/>
          </a:prstGeom>
        </p:spPr>
        <p:style>
          <a:lnRef idx="2">
            <a:schemeClr val="dk1"/>
          </a:lnRef>
          <a:fillRef idx="1">
            <a:schemeClr val="lt1"/>
          </a:fillRef>
          <a:effectRef idx="0">
            <a:schemeClr val="dk1"/>
          </a:effectRef>
          <a:fontRef idx="minor">
            <a:schemeClr val="dk1"/>
          </a:fontRef>
        </p:style>
      </p:pic>
      <p:pic>
        <p:nvPicPr>
          <p:cNvPr id="11271" name="Picture 7" descr="C:\Users\Наташа\Desktop\Ругоев\b62e0.jpg"/>
          <p:cNvPicPr>
            <a:picLocks noChangeAspect="1" noChangeArrowheads="1"/>
          </p:cNvPicPr>
          <p:nvPr/>
        </p:nvPicPr>
        <p:blipFill>
          <a:blip r:embed="rId7"/>
          <a:srcRect/>
          <a:stretch>
            <a:fillRect/>
          </a:stretch>
        </p:blipFill>
        <p:spPr bwMode="auto">
          <a:xfrm>
            <a:off x="4580601" y="4318781"/>
            <a:ext cx="1184733" cy="1744393"/>
          </a:xfrm>
          <a:prstGeom prst="rect">
            <a:avLst/>
          </a:prstGeom>
        </p:spPr>
        <p:style>
          <a:lnRef idx="2">
            <a:schemeClr val="dk1"/>
          </a:lnRef>
          <a:fillRef idx="1">
            <a:schemeClr val="lt1"/>
          </a:fillRef>
          <a:effectRef idx="0">
            <a:schemeClr val="dk1"/>
          </a:effectRef>
          <a:fontRef idx="minor">
            <a:schemeClr val="dk1"/>
          </a:fontRef>
        </p:style>
      </p:pic>
    </p:spTree>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8468" y="759020"/>
            <a:ext cx="4529797" cy="1325563"/>
          </a:xfrm>
        </p:spPr>
        <p:txBody>
          <a:bodyPr>
            <a:normAutofit/>
          </a:bodyPr>
          <a:lstStyle/>
          <a:p>
            <a:r>
              <a:rPr lang="ru-RU" sz="2800" dirty="0" smtClean="0"/>
              <a:t>Памятью сердце богато…</a:t>
            </a:r>
            <a:endParaRPr lang="ru-RU" sz="2800" dirty="0"/>
          </a:p>
        </p:txBody>
      </p:sp>
      <p:pic>
        <p:nvPicPr>
          <p:cNvPr id="12290" name="Picture 2" descr="C:\Users\Наташа\Desktop\Ругоев\maxresdefault.jpg"/>
          <p:cNvPicPr>
            <a:picLocks noGrp="1" noChangeAspect="1" noChangeArrowheads="1"/>
          </p:cNvPicPr>
          <p:nvPr>
            <p:ph sz="half" idx="1"/>
          </p:nvPr>
        </p:nvPicPr>
        <p:blipFill>
          <a:blip r:embed="rId2"/>
          <a:srcRect/>
          <a:stretch>
            <a:fillRect/>
          </a:stretch>
        </p:blipFill>
        <p:spPr bwMode="auto">
          <a:xfrm>
            <a:off x="1221281" y="2363374"/>
            <a:ext cx="4627337" cy="3067110"/>
          </a:xfrm>
          <a:prstGeom prst="rect">
            <a:avLst/>
          </a:prstGeom>
        </p:spPr>
        <p:style>
          <a:lnRef idx="2">
            <a:schemeClr val="dk1"/>
          </a:lnRef>
          <a:fillRef idx="1">
            <a:schemeClr val="lt1"/>
          </a:fillRef>
          <a:effectRef idx="0">
            <a:schemeClr val="dk1"/>
          </a:effectRef>
          <a:fontRef idx="minor">
            <a:schemeClr val="dk1"/>
          </a:fontRef>
        </p:style>
      </p:pic>
      <p:pic>
        <p:nvPicPr>
          <p:cNvPr id="12293" name="Picture 5" descr="C:\Users\Наташа\Desktop\Ругоев\SetWidth600-Mogila-Rugoeva.jpg"/>
          <p:cNvPicPr>
            <a:picLocks noGrp="1" noChangeAspect="1" noChangeArrowheads="1"/>
          </p:cNvPicPr>
          <p:nvPr>
            <p:ph sz="half" idx="2"/>
          </p:nvPr>
        </p:nvPicPr>
        <p:blipFill>
          <a:blip r:embed="rId3"/>
          <a:srcRect/>
          <a:stretch>
            <a:fillRect/>
          </a:stretch>
        </p:blipFill>
        <p:spPr bwMode="auto">
          <a:xfrm>
            <a:off x="7114978" y="1011381"/>
            <a:ext cx="3409147" cy="4545529"/>
          </a:xfrm>
          <a:prstGeom prst="rect">
            <a:avLst/>
          </a:prstGeom>
        </p:spPr>
        <p:style>
          <a:lnRef idx="2">
            <a:schemeClr val="dk1"/>
          </a:lnRef>
          <a:fillRef idx="1">
            <a:schemeClr val="lt1"/>
          </a:fillRef>
          <a:effectRef idx="0">
            <a:schemeClr val="dk1"/>
          </a:effectRef>
          <a:fontRef idx="minor">
            <a:schemeClr val="dk1"/>
          </a:fontRef>
        </p:style>
      </p:pic>
      <p:sp>
        <p:nvSpPr>
          <p:cNvPr id="6" name="TextBox 5"/>
          <p:cNvSpPr txBox="1"/>
          <p:nvPr/>
        </p:nvSpPr>
        <p:spPr>
          <a:xfrm>
            <a:off x="6816436" y="5721927"/>
            <a:ext cx="3934691" cy="523220"/>
          </a:xfrm>
          <a:prstGeom prst="rect">
            <a:avLst/>
          </a:prstGeom>
          <a:noFill/>
        </p:spPr>
        <p:txBody>
          <a:bodyPr wrap="square" rtlCol="0">
            <a:spAutoFit/>
          </a:bodyPr>
          <a:lstStyle/>
          <a:p>
            <a:pPr algn="ctr"/>
            <a:r>
              <a:rPr lang="ru-RU" sz="1400" dirty="0" smtClean="0">
                <a:latin typeface="Times New Roman" pitchFamily="18" charset="0"/>
                <a:cs typeface="Times New Roman" pitchFamily="18" charset="0"/>
              </a:rPr>
              <a:t>Памятник на мемориальном </a:t>
            </a:r>
            <a:r>
              <a:rPr lang="ru-RU" sz="1400" dirty="0" err="1" smtClean="0">
                <a:latin typeface="Times New Roman" pitchFamily="18" charset="0"/>
                <a:cs typeface="Times New Roman" pitchFamily="18" charset="0"/>
              </a:rPr>
              <a:t>Сулажгорском</a:t>
            </a:r>
            <a:r>
              <a:rPr lang="ru-RU" sz="1400" dirty="0" smtClean="0">
                <a:latin typeface="Times New Roman" pitchFamily="18" charset="0"/>
                <a:cs typeface="Times New Roman" pitchFamily="18" charset="0"/>
              </a:rPr>
              <a:t> кладбище  в г .Петрозаводске.</a:t>
            </a:r>
            <a:endParaRPr lang="ru-RU" sz="1400" dirty="0">
              <a:latin typeface="Times New Roman" pitchFamily="18" charset="0"/>
              <a:cs typeface="Times New Roman" pitchFamily="18" charset="0"/>
            </a:endParaRPr>
          </a:p>
        </p:txBody>
      </p:sp>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9" y="858982"/>
            <a:ext cx="4189412" cy="471054"/>
          </a:xfrm>
        </p:spPr>
        <p:txBody>
          <a:bodyPr>
            <a:normAutofit fontScale="90000"/>
          </a:bodyPr>
          <a:lstStyle/>
          <a:p>
            <a:r>
              <a:rPr lang="ru-RU" sz="1600" dirty="0" smtClean="0"/>
              <a:t>Автор: Федотова Н.Ю.,</a:t>
            </a:r>
            <a:br>
              <a:rPr lang="ru-RU" sz="1600" dirty="0" smtClean="0"/>
            </a:br>
            <a:r>
              <a:rPr lang="ru-RU" sz="1600" dirty="0" smtClean="0"/>
              <a:t> МБОУ КГО «СОШ №1 </a:t>
            </a:r>
            <a:r>
              <a:rPr lang="ru-RU" sz="1600" dirty="0" err="1" smtClean="0"/>
              <a:t>им.Я.В.Ругоева</a:t>
            </a:r>
            <a:r>
              <a:rPr lang="ru-RU" sz="1600" dirty="0" smtClean="0"/>
              <a:t>»</a:t>
            </a:r>
            <a:br>
              <a:rPr lang="ru-RU" sz="1600" dirty="0" smtClean="0"/>
            </a:br>
            <a:r>
              <a:rPr lang="ru-RU" sz="1600" dirty="0" smtClean="0"/>
              <a:t>г. Костомукша</a:t>
            </a:r>
            <a:endParaRPr lang="ru-RU" sz="1600" dirty="0"/>
          </a:p>
        </p:txBody>
      </p:sp>
      <p:sp>
        <p:nvSpPr>
          <p:cNvPr id="4" name="Текст 3"/>
          <p:cNvSpPr>
            <a:spLocks noGrp="1"/>
          </p:cNvSpPr>
          <p:nvPr>
            <p:ph type="body" sz="half" idx="2"/>
          </p:nvPr>
        </p:nvSpPr>
        <p:spPr>
          <a:xfrm>
            <a:off x="839787" y="1579417"/>
            <a:ext cx="5020685" cy="4655127"/>
          </a:xfrm>
        </p:spPr>
        <p:txBody>
          <a:bodyPr>
            <a:normAutofit fontScale="92500"/>
          </a:bodyPr>
          <a:lstStyle/>
          <a:p>
            <a:r>
              <a:rPr lang="ru-RU" dirty="0" smtClean="0">
                <a:latin typeface="Times New Roman" pitchFamily="18" charset="0"/>
                <a:cs typeface="Times New Roman" pitchFamily="18" charset="0"/>
              </a:rPr>
              <a:t>Ресурсы:</a:t>
            </a:r>
          </a:p>
          <a:p>
            <a:r>
              <a:rPr lang="ru-RU" dirty="0" smtClean="0">
                <a:latin typeface="Times New Roman" pitchFamily="18" charset="0"/>
                <a:cs typeface="Times New Roman" pitchFamily="18" charset="0"/>
              </a:rPr>
              <a:t>1.Дюжев. Ю.И. Детство, отрочество, юность. Монография.</a:t>
            </a:r>
          </a:p>
          <a:p>
            <a:r>
              <a:rPr lang="ru-RU" dirty="0" smtClean="0">
                <a:latin typeface="Times New Roman" pitchFamily="18" charset="0"/>
                <a:cs typeface="Times New Roman" pitchFamily="18" charset="0"/>
              </a:rPr>
              <a:t>2. </a:t>
            </a:r>
            <a:r>
              <a:rPr lang="ru-RU" dirty="0" err="1" smtClean="0">
                <a:latin typeface="Times New Roman" pitchFamily="18" charset="0"/>
                <a:cs typeface="Times New Roman" pitchFamily="18" charset="0"/>
              </a:rPr>
              <a:t>Клементьев</a:t>
            </a:r>
            <a:r>
              <a:rPr lang="ru-RU" dirty="0" smtClean="0">
                <a:latin typeface="Times New Roman" pitchFamily="18" charset="0"/>
                <a:cs typeface="Times New Roman" pitchFamily="18" charset="0"/>
              </a:rPr>
              <a:t> Е. И. Карелы: Этнограф. очерк. Петрозаводск, 1991. С. 34.</a:t>
            </a:r>
          </a:p>
          <a:p>
            <a:r>
              <a:rPr lang="ru-RU" dirty="0" smtClean="0">
                <a:latin typeface="Times New Roman" pitchFamily="18" charset="0"/>
                <a:cs typeface="Times New Roman" pitchFamily="18" charset="0"/>
              </a:rPr>
              <a:t>3. Моя Карелия: учебник для 7 класса/</a:t>
            </a:r>
            <a:r>
              <a:rPr lang="ru-RU" dirty="0" err="1" smtClean="0">
                <a:latin typeface="Times New Roman" pitchFamily="18" charset="0"/>
                <a:cs typeface="Times New Roman" pitchFamily="18" charset="0"/>
              </a:rPr>
              <a:t>Т.И.Агаркова</a:t>
            </a:r>
            <a:r>
              <a:rPr lang="ru-RU" dirty="0" smtClean="0">
                <a:latin typeface="Times New Roman" pitchFamily="18" charset="0"/>
                <a:cs typeface="Times New Roman" pitchFamily="18" charset="0"/>
              </a:rPr>
              <a:t> и </a:t>
            </a:r>
            <a:r>
              <a:rPr lang="ru-RU" dirty="0" err="1" smtClean="0">
                <a:latin typeface="Times New Roman" pitchFamily="18" charset="0"/>
                <a:cs typeface="Times New Roman" pitchFamily="18" charset="0"/>
              </a:rPr>
              <a:t>др.-Петрозаводск</a:t>
            </a:r>
            <a:r>
              <a:rPr lang="ru-RU" dirty="0" smtClean="0">
                <a:latin typeface="Times New Roman" pitchFamily="18" charset="0"/>
                <a:cs typeface="Times New Roman" pitchFamily="18" charset="0"/>
              </a:rPr>
              <a:t>: Фонд творческой инициативы, 2012г.</a:t>
            </a:r>
          </a:p>
          <a:p>
            <a:r>
              <a:rPr lang="ru-RU" dirty="0" smtClean="0">
                <a:latin typeface="Times New Roman" pitchFamily="18" charset="0"/>
                <a:cs typeface="Times New Roman" pitchFamily="18" charset="0"/>
              </a:rPr>
              <a:t>4. Фото из национального архива Республики Карелия.</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hlinkClick r:id="rId2"/>
              </a:rPr>
              <a:t>http://rkna.ru/index.php/home/photo-gallery/view-album/103</a:t>
            </a:r>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5.Фото  Озеро.</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hlinkClick r:id="rId3"/>
              </a:rPr>
              <a:t>https://yandex.ru/images/search?img_url=https%3A%2F%2Favatar</a:t>
            </a:r>
            <a:endParaRPr lang="ru-RU" dirty="0" smtClean="0">
              <a:latin typeface="Times New Roman" pitchFamily="18" charset="0"/>
              <a:cs typeface="Times New Roman" pitchFamily="18" charset="0"/>
            </a:endParaRPr>
          </a:p>
          <a:p>
            <a:r>
              <a:rPr lang="ru-RU" dirty="0" smtClean="0">
                <a:latin typeface="Times New Roman" pitchFamily="18" charset="0"/>
                <a:cs typeface="Times New Roman" pitchFamily="18" charset="0"/>
              </a:rPr>
              <a:t>6.Фото Солдатова В.Н.</a:t>
            </a:r>
          </a:p>
          <a:p>
            <a:r>
              <a:rPr lang="ru-RU" dirty="0" smtClean="0">
                <a:latin typeface="Times New Roman" pitchFamily="18" charset="0"/>
                <a:cs typeface="Times New Roman" pitchFamily="18" charset="0"/>
              </a:rPr>
              <a:t>7.Тихонова Н.А.дизайн.</a:t>
            </a:r>
            <a:r>
              <a:rPr lang="en-US" dirty="0" smtClean="0">
                <a:latin typeface="Times New Roman" pitchFamily="18" charset="0"/>
                <a:cs typeface="Times New Roman" pitchFamily="18" charset="0"/>
                <a:hlinkClick r:id="rId4"/>
              </a:rPr>
              <a:t> http://djreminiseofficial.com/data/578fad37d3b38.jpg</a:t>
            </a:r>
            <a:endParaRPr lang="ru-RU" dirty="0" smtClean="0">
              <a:latin typeface="Times New Roman" pitchFamily="18" charset="0"/>
              <a:cs typeface="Times New Roman" pitchFamily="18" charset="0"/>
            </a:endParaRPr>
          </a:p>
          <a:p>
            <a:r>
              <a:rPr lang="ru-RU" sz="1300" dirty="0" smtClean="0">
                <a:latin typeface="Times New Roman" pitchFamily="18" charset="0"/>
                <a:cs typeface="Times New Roman" pitchFamily="18" charset="0"/>
              </a:rPr>
              <a:t>Данный ресурс создан в программе  </a:t>
            </a:r>
            <a:r>
              <a:rPr lang="ru-RU" sz="1300" dirty="0" err="1" smtClean="0">
                <a:latin typeface="Times New Roman" pitchFamily="18" charset="0"/>
                <a:cs typeface="Times New Roman" pitchFamily="18" charset="0"/>
              </a:rPr>
              <a:t>Power</a:t>
            </a:r>
            <a:r>
              <a:rPr lang="ru-RU" sz="1300" dirty="0" smtClean="0">
                <a:latin typeface="Times New Roman" pitchFamily="18" charset="0"/>
                <a:cs typeface="Times New Roman" pitchFamily="18" charset="0"/>
              </a:rPr>
              <a:t> </a:t>
            </a:r>
            <a:r>
              <a:rPr lang="ru-RU" sz="1300" dirty="0" err="1" smtClean="0">
                <a:latin typeface="Times New Roman" pitchFamily="18" charset="0"/>
                <a:cs typeface="Times New Roman" pitchFamily="18" charset="0"/>
              </a:rPr>
              <a:t>Point</a:t>
            </a:r>
            <a:r>
              <a:rPr lang="ru-RU" sz="1300" dirty="0" smtClean="0">
                <a:latin typeface="Times New Roman" pitchFamily="18" charset="0"/>
                <a:cs typeface="Times New Roman" pitchFamily="18" charset="0"/>
              </a:rPr>
              <a:t> </a:t>
            </a:r>
            <a:r>
              <a:rPr lang="ru-RU" sz="1300" dirty="0" err="1" smtClean="0">
                <a:latin typeface="Times New Roman" pitchFamily="18" charset="0"/>
                <a:cs typeface="Times New Roman" pitchFamily="18" charset="0"/>
              </a:rPr>
              <a:t>Microsoft</a:t>
            </a:r>
            <a:r>
              <a:rPr lang="ru-RU" sz="1300" dirty="0" smtClean="0">
                <a:latin typeface="Times New Roman" pitchFamily="18" charset="0"/>
                <a:cs typeface="Times New Roman" pitchFamily="18" charset="0"/>
              </a:rPr>
              <a:t>  </a:t>
            </a:r>
            <a:r>
              <a:rPr lang="ru-RU" sz="1300" dirty="0" err="1" smtClean="0">
                <a:latin typeface="Times New Roman" pitchFamily="18" charset="0"/>
                <a:cs typeface="Times New Roman" pitchFamily="18" charset="0"/>
              </a:rPr>
              <a:t>Office</a:t>
            </a:r>
            <a:r>
              <a:rPr lang="ru-RU" sz="1300" dirty="0" smtClean="0">
                <a:latin typeface="Times New Roman" pitchFamily="18" charset="0"/>
                <a:cs typeface="Times New Roman" pitchFamily="18" charset="0"/>
              </a:rPr>
              <a:t> 2016, поэтому эффект перехода  «перелистывание» может работать некорректно в более ранних версиях программы</a:t>
            </a:r>
          </a:p>
          <a:p>
            <a:endParaRPr lang="ru-RU" dirty="0" smtClean="0"/>
          </a:p>
          <a:p>
            <a:endParaRPr lang="ru-RU" dirty="0" smtClean="0"/>
          </a:p>
          <a:p>
            <a:endParaRPr lang="ru-RU" dirty="0"/>
          </a:p>
        </p:txBody>
      </p:sp>
      <p:pic>
        <p:nvPicPr>
          <p:cNvPr id="13314" name="Picture 2" descr="C:\Users\Наташа\Desktop\Ругоев\cv0332af1.jpg"/>
          <p:cNvPicPr>
            <a:picLocks noGrp="1" noChangeAspect="1" noChangeArrowheads="1"/>
          </p:cNvPicPr>
          <p:nvPr>
            <p:ph idx="1"/>
          </p:nvPr>
        </p:nvPicPr>
        <p:blipFill>
          <a:blip r:embed="rId5"/>
          <a:srcRect/>
          <a:stretch>
            <a:fillRect/>
          </a:stretch>
        </p:blipFill>
        <p:spPr bwMode="auto">
          <a:xfrm>
            <a:off x="7104186" y="1125415"/>
            <a:ext cx="3474720" cy="4975348"/>
          </a:xfrm>
          <a:prstGeom prst="rect">
            <a:avLst/>
          </a:prstGeom>
          <a:noFill/>
        </p:spPr>
      </p:pic>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1400" dirty="0" smtClean="0"/>
              <a:t>Д.</a:t>
            </a:r>
            <a:r>
              <a:rPr lang="ru-RU" dirty="0" smtClean="0"/>
              <a:t> </a:t>
            </a:r>
            <a:r>
              <a:rPr lang="ru-RU" dirty="0" err="1" smtClean="0"/>
              <a:t>Шуоярви</a:t>
            </a:r>
            <a:endParaRPr lang="ru-RU" dirty="0"/>
          </a:p>
        </p:txBody>
      </p:sp>
      <p:pic>
        <p:nvPicPr>
          <p:cNvPr id="2050" name="Picture 2" descr="C:\Users\Наташа\Desktop\Ругоев\map-kareliya_kalevalskiy-karta.jpg"/>
          <p:cNvPicPr>
            <a:picLocks noGrp="1" noChangeAspect="1" noChangeArrowheads="1"/>
          </p:cNvPicPr>
          <p:nvPr>
            <p:ph idx="13"/>
          </p:nvPr>
        </p:nvPicPr>
        <p:blipFill>
          <a:blip r:embed="rId2"/>
          <a:srcRect/>
          <a:stretch>
            <a:fillRect/>
          </a:stretch>
        </p:blipFill>
        <p:spPr bwMode="auto">
          <a:xfrm>
            <a:off x="1359837" y="1372393"/>
            <a:ext cx="3695700" cy="3124200"/>
          </a:xfrm>
          <a:prstGeom prst="rect">
            <a:avLst/>
          </a:prstGeom>
          <a:noFill/>
        </p:spPr>
      </p:pic>
      <p:sp>
        <p:nvSpPr>
          <p:cNvPr id="9" name="TextBox 8"/>
          <p:cNvSpPr txBox="1"/>
          <p:nvPr/>
        </p:nvSpPr>
        <p:spPr>
          <a:xfrm>
            <a:off x="1745673" y="831273"/>
            <a:ext cx="3311236" cy="461665"/>
          </a:xfrm>
          <a:prstGeom prst="rect">
            <a:avLst/>
          </a:prstGeom>
          <a:noFill/>
        </p:spPr>
        <p:txBody>
          <a:bodyPr wrap="square" rtlCol="0">
            <a:spAutoFit/>
          </a:bodyPr>
          <a:lstStyle/>
          <a:p>
            <a:pPr algn="ctr"/>
            <a:r>
              <a:rPr lang="ru-RU" sz="2400" b="1" dirty="0" smtClean="0">
                <a:ln w="18000">
                  <a:solidFill>
                    <a:schemeClr val="accent2">
                      <a:satMod val="140000"/>
                    </a:schemeClr>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rPr>
              <a:t>Малая родина</a:t>
            </a:r>
            <a:endParaRPr lang="ru-RU" sz="2400" b="1" dirty="0">
              <a:ln w="18000">
                <a:solidFill>
                  <a:schemeClr val="accent2">
                    <a:satMod val="140000"/>
                  </a:schemeClr>
                </a:solidFill>
                <a:prstDash val="solid"/>
                <a:miter lim="800000"/>
              </a:ln>
              <a:solidFill>
                <a:srgbClr val="CC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1" name="Picture 2" descr="C:\Users\Наташа\Desktop\Ругоев\шуоярви.jpg"/>
          <p:cNvPicPr>
            <a:picLocks noChangeAspect="1" noChangeArrowheads="1"/>
          </p:cNvPicPr>
          <p:nvPr/>
        </p:nvPicPr>
        <p:blipFill>
          <a:blip r:embed="rId3"/>
          <a:srcRect/>
          <a:stretch>
            <a:fillRect/>
          </a:stretch>
        </p:blipFill>
        <p:spPr bwMode="auto">
          <a:xfrm>
            <a:off x="6242130" y="1648691"/>
            <a:ext cx="4744526" cy="3477493"/>
          </a:xfrm>
          <a:prstGeom prst="rect">
            <a:avLst/>
          </a:prstGeom>
          <a:noFill/>
        </p:spPr>
      </p:pic>
      <p:sp>
        <p:nvSpPr>
          <p:cNvPr id="12" name="Содержимое 11"/>
          <p:cNvSpPr>
            <a:spLocks noGrp="1"/>
          </p:cNvSpPr>
          <p:nvPr>
            <p:ph idx="1"/>
          </p:nvPr>
        </p:nvSpPr>
        <p:spPr>
          <a:xfrm>
            <a:off x="6265888" y="5417127"/>
            <a:ext cx="4811843" cy="759836"/>
          </a:xfrm>
        </p:spPr>
        <p:txBody>
          <a:bodyPr>
            <a:normAutofit/>
          </a:bodyPr>
          <a:lstStyle/>
          <a:p>
            <a:pPr algn="r">
              <a:buNone/>
            </a:pPr>
            <a:r>
              <a:rPr lang="ru-RU" sz="1400" dirty="0" smtClean="0"/>
              <a:t>Фото из архива НАРК</a:t>
            </a:r>
            <a:endParaRPr lang="ru-RU" sz="1400" dirty="0"/>
          </a:p>
        </p:txBody>
      </p:sp>
      <p:pic>
        <p:nvPicPr>
          <p:cNvPr id="13" name="Picture 2" descr="C:\Users\Наташа\Desktop\Ругоев\342129_original.jpg"/>
          <p:cNvPicPr>
            <a:picLocks noChangeAspect="1" noChangeArrowheads="1"/>
          </p:cNvPicPr>
          <p:nvPr/>
        </p:nvPicPr>
        <p:blipFill>
          <a:blip r:embed="rId4" cstate="print"/>
          <a:srcRect/>
          <a:stretch>
            <a:fillRect/>
          </a:stretch>
        </p:blipFill>
        <p:spPr bwMode="auto">
          <a:xfrm>
            <a:off x="2019300" y="3693636"/>
            <a:ext cx="3810000" cy="2533650"/>
          </a:xfrm>
          <a:prstGeom prst="rect">
            <a:avLst/>
          </a:prstGeom>
          <a:noFill/>
        </p:spPr>
      </p:pic>
      <p:sp>
        <p:nvSpPr>
          <p:cNvPr id="2" name="TextBox 1"/>
          <p:cNvSpPr txBox="1"/>
          <p:nvPr/>
        </p:nvSpPr>
        <p:spPr>
          <a:xfrm>
            <a:off x="6426200" y="5461000"/>
            <a:ext cx="2006600" cy="307777"/>
          </a:xfrm>
          <a:prstGeom prst="rect">
            <a:avLst/>
          </a:prstGeom>
          <a:noFill/>
        </p:spPr>
        <p:txBody>
          <a:bodyPr wrap="square" rtlCol="0">
            <a:spAutoFit/>
          </a:bodyPr>
          <a:lstStyle/>
          <a:p>
            <a:r>
              <a:rPr lang="ru-RU" sz="1400" dirty="0" smtClean="0"/>
              <a:t>Рисунок </a:t>
            </a:r>
            <a:r>
              <a:rPr lang="ru-RU" sz="1400" dirty="0" err="1" smtClean="0"/>
              <a:t>Я.В.Ругоева</a:t>
            </a:r>
            <a:endParaRPr lang="ru-RU" sz="1400" dirty="0"/>
          </a:p>
        </p:txBody>
      </p:sp>
    </p:spTree>
    <p:extLst>
      <p:ext uri="{BB962C8B-B14F-4D97-AF65-F5344CB8AC3E}">
        <p14:creationId xmlns:p14="http://schemas.microsoft.com/office/powerpoint/2010/main" val="3327646403"/>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511977" y="765359"/>
            <a:ext cx="4916670" cy="758642"/>
          </a:xfrm>
        </p:spPr>
        <p:txBody>
          <a:bodyPr>
            <a:normAutofit/>
          </a:bodyPr>
          <a:lstStyle/>
          <a:p>
            <a:r>
              <a:rPr lang="ru-RU" sz="2400" dirty="0" smtClean="0"/>
              <a:t>Место дома </a:t>
            </a:r>
            <a:r>
              <a:rPr lang="ru-RU" sz="2400" dirty="0" err="1" smtClean="0"/>
              <a:t>Я.В.Ругоева</a:t>
            </a:r>
            <a:endParaRPr lang="ru-RU" sz="2400" dirty="0"/>
          </a:p>
        </p:txBody>
      </p:sp>
      <p:sp>
        <p:nvSpPr>
          <p:cNvPr id="6" name="Текст 5"/>
          <p:cNvSpPr>
            <a:spLocks noGrp="1"/>
          </p:cNvSpPr>
          <p:nvPr>
            <p:ph type="body" idx="1"/>
          </p:nvPr>
        </p:nvSpPr>
        <p:spPr>
          <a:xfrm>
            <a:off x="6526044" y="5430129"/>
            <a:ext cx="4587433" cy="703385"/>
          </a:xfrm>
        </p:spPr>
        <p:txBody>
          <a:bodyPr>
            <a:normAutofit/>
          </a:bodyPr>
          <a:lstStyle/>
          <a:p>
            <a:pPr algn="r"/>
            <a:r>
              <a:rPr lang="ru-RU" sz="1400" dirty="0" smtClean="0"/>
              <a:t>Фото Солдатовой В.Н</a:t>
            </a:r>
            <a:r>
              <a:rPr lang="ru-RU" sz="1600" dirty="0" smtClean="0"/>
              <a:t>.</a:t>
            </a:r>
            <a:endParaRPr lang="ru-RU" sz="1600" dirty="0"/>
          </a:p>
        </p:txBody>
      </p:sp>
      <p:pic>
        <p:nvPicPr>
          <p:cNvPr id="9" name="Picture 8"/>
          <p:cNvPicPr>
            <a:picLocks noChangeAspect="1" noChangeArrowheads="1"/>
          </p:cNvPicPr>
          <p:nvPr/>
        </p:nvPicPr>
        <p:blipFill>
          <a:blip r:embed="rId2"/>
          <a:srcRect/>
          <a:stretch>
            <a:fillRect/>
          </a:stretch>
        </p:blipFill>
        <p:spPr bwMode="auto">
          <a:xfrm>
            <a:off x="6626554" y="1856508"/>
            <a:ext cx="4193845" cy="3432944"/>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10" name="Picture 3" descr="C:\Users\Наташа\Desktop\Ругоев\D7A3AB5436FF-103.jpg"/>
          <p:cNvPicPr>
            <a:picLocks noChangeAspect="1" noChangeArrowheads="1"/>
          </p:cNvPicPr>
          <p:nvPr/>
        </p:nvPicPr>
        <p:blipFill>
          <a:blip r:embed="rId3"/>
          <a:srcRect/>
          <a:stretch>
            <a:fillRect/>
          </a:stretch>
        </p:blipFill>
        <p:spPr bwMode="auto">
          <a:xfrm>
            <a:off x="924131" y="903765"/>
            <a:ext cx="4811651" cy="3876052"/>
          </a:xfrm>
          <a:prstGeom prst="rect">
            <a:avLst/>
          </a:prstGeom>
        </p:spPr>
        <p:style>
          <a:lnRef idx="2">
            <a:schemeClr val="dk1"/>
          </a:lnRef>
          <a:fillRef idx="1">
            <a:schemeClr val="lt1"/>
          </a:fillRef>
          <a:effectRef idx="0">
            <a:schemeClr val="dk1"/>
          </a:effectRef>
          <a:fontRef idx="minor">
            <a:schemeClr val="dk1"/>
          </a:fontRef>
        </p:style>
      </p:pic>
      <p:sp>
        <p:nvSpPr>
          <p:cNvPr id="11" name="TextBox 10"/>
          <p:cNvSpPr txBox="1"/>
          <p:nvPr/>
        </p:nvSpPr>
        <p:spPr>
          <a:xfrm>
            <a:off x="1787235" y="5320145"/>
            <a:ext cx="3532909" cy="307777"/>
          </a:xfrm>
          <a:prstGeom prst="rect">
            <a:avLst/>
          </a:prstGeom>
          <a:noFill/>
        </p:spPr>
        <p:txBody>
          <a:bodyPr wrap="square" rtlCol="0">
            <a:spAutoFit/>
          </a:bodyPr>
          <a:lstStyle/>
          <a:p>
            <a:pPr algn="r"/>
            <a:r>
              <a:rPr lang="ru-RU" sz="1400" dirty="0" smtClean="0"/>
              <a:t>Фото из архива  НАРК</a:t>
            </a:r>
            <a:endParaRPr lang="ru-RU" sz="1400" dirty="0"/>
          </a:p>
        </p:txBody>
      </p:sp>
      <p:sp>
        <p:nvSpPr>
          <p:cNvPr id="2" name="TextBox 1"/>
          <p:cNvSpPr txBox="1"/>
          <p:nvPr/>
        </p:nvSpPr>
        <p:spPr>
          <a:xfrm>
            <a:off x="1130300" y="4991100"/>
            <a:ext cx="2298700" cy="338554"/>
          </a:xfrm>
          <a:prstGeom prst="rect">
            <a:avLst/>
          </a:prstGeom>
          <a:noFill/>
        </p:spPr>
        <p:txBody>
          <a:bodyPr wrap="square" rtlCol="0">
            <a:spAutoFit/>
          </a:bodyPr>
          <a:lstStyle/>
          <a:p>
            <a:r>
              <a:rPr lang="ru-RU" sz="1600" dirty="0" smtClean="0"/>
              <a:t>Рисунок </a:t>
            </a:r>
            <a:r>
              <a:rPr lang="ru-RU" sz="1600" dirty="0" err="1" smtClean="0"/>
              <a:t>Я.В.Ругоева</a:t>
            </a:r>
            <a:endParaRPr lang="ru-RU" sz="1600" dirty="0"/>
          </a:p>
        </p:txBody>
      </p:sp>
      <p:sp>
        <p:nvSpPr>
          <p:cNvPr id="3" name="TextBox 2"/>
          <p:cNvSpPr txBox="1"/>
          <p:nvPr/>
        </p:nvSpPr>
        <p:spPr>
          <a:xfrm>
            <a:off x="6718300" y="5474033"/>
            <a:ext cx="2005176" cy="369332"/>
          </a:xfrm>
          <a:prstGeom prst="rect">
            <a:avLst/>
          </a:prstGeom>
          <a:noFill/>
        </p:spPr>
        <p:txBody>
          <a:bodyPr wrap="square" rtlCol="0">
            <a:spAutoFit/>
          </a:bodyPr>
          <a:lstStyle/>
          <a:p>
            <a:r>
              <a:rPr lang="ru-RU" sz="1400" dirty="0" smtClean="0"/>
              <a:t>На старом пепелище</a:t>
            </a:r>
            <a:r>
              <a:rPr lang="ru-RU" dirty="0" smtClean="0"/>
              <a:t>…</a:t>
            </a:r>
            <a:endParaRPr lang="ru-RU" dirty="0"/>
          </a:p>
        </p:txBody>
      </p:sp>
    </p:spTree>
    <p:extLst>
      <p:ext uri="{BB962C8B-B14F-4D97-AF65-F5344CB8AC3E}">
        <p14:creationId xmlns:p14="http://schemas.microsoft.com/office/powerpoint/2010/main" val="3040664908"/>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smtClean="0"/>
              <a:t>Родной край</a:t>
            </a:r>
            <a:endParaRPr lang="ru-RU" dirty="0"/>
          </a:p>
        </p:txBody>
      </p:sp>
      <p:sp>
        <p:nvSpPr>
          <p:cNvPr id="6" name="Объект 5"/>
          <p:cNvSpPr>
            <a:spLocks noGrp="1"/>
          </p:cNvSpPr>
          <p:nvPr>
            <p:ph sz="half" idx="1"/>
          </p:nvPr>
        </p:nvSpPr>
        <p:spPr>
          <a:xfrm>
            <a:off x="997527" y="900545"/>
            <a:ext cx="4767439" cy="5276418"/>
          </a:xfrm>
        </p:spPr>
        <p:txBody>
          <a:bodyPr>
            <a:normAutofit/>
          </a:bodyPr>
          <a:lstStyle/>
          <a:p>
            <a:pPr>
              <a:buNone/>
            </a:pPr>
            <a:r>
              <a:rPr lang="ru-RU" b="1" i="1" dirty="0" smtClean="0">
                <a:solidFill>
                  <a:srgbClr val="361B00"/>
                </a:solidFill>
                <a:latin typeface="Times New Roman" pitchFamily="18" charset="0"/>
                <a:cs typeface="Times New Roman" pitchFamily="18" charset="0"/>
              </a:rPr>
              <a:t>Я здесь рожден!</a:t>
            </a:r>
          </a:p>
          <a:p>
            <a:pPr>
              <a:buNone/>
            </a:pPr>
            <a:r>
              <a:rPr lang="ru-RU" b="1" i="1" dirty="0" smtClean="0">
                <a:solidFill>
                  <a:srgbClr val="361B00"/>
                </a:solidFill>
                <a:latin typeface="Times New Roman" pitchFamily="18" charset="0"/>
                <a:cs typeface="Times New Roman" pitchFamily="18" charset="0"/>
              </a:rPr>
              <a:t>Поэтому близка мне</a:t>
            </a:r>
          </a:p>
          <a:p>
            <a:pPr>
              <a:buNone/>
            </a:pPr>
            <a:r>
              <a:rPr lang="ru-RU" b="1" i="1" dirty="0" smtClean="0">
                <a:solidFill>
                  <a:srgbClr val="361B00"/>
                </a:solidFill>
                <a:latin typeface="Times New Roman" pitchFamily="18" charset="0"/>
                <a:cs typeface="Times New Roman" pitchFamily="18" charset="0"/>
              </a:rPr>
              <a:t>суровость этой дивной красоты –</a:t>
            </a:r>
          </a:p>
          <a:p>
            <a:pPr>
              <a:buNone/>
            </a:pPr>
            <a:r>
              <a:rPr lang="ru-RU" b="1" i="1" dirty="0" smtClean="0">
                <a:solidFill>
                  <a:srgbClr val="361B00"/>
                </a:solidFill>
                <a:latin typeface="Times New Roman" pitchFamily="18" charset="0"/>
                <a:cs typeface="Times New Roman" pitchFamily="18" charset="0"/>
              </a:rPr>
              <a:t>тяжелым мхом</a:t>
            </a:r>
          </a:p>
          <a:p>
            <a:pPr>
              <a:buNone/>
            </a:pPr>
            <a:r>
              <a:rPr lang="ru-RU" b="1" i="1" dirty="0" smtClean="0">
                <a:solidFill>
                  <a:srgbClr val="361B00"/>
                </a:solidFill>
                <a:latin typeface="Times New Roman" pitchFamily="18" charset="0"/>
                <a:cs typeface="Times New Roman" pitchFamily="18" charset="0"/>
              </a:rPr>
              <a:t>обернутые камни</a:t>
            </a:r>
          </a:p>
          <a:p>
            <a:pPr>
              <a:buNone/>
            </a:pPr>
            <a:r>
              <a:rPr lang="ru-RU" b="1" i="1" dirty="0" smtClean="0">
                <a:solidFill>
                  <a:srgbClr val="361B00"/>
                </a:solidFill>
                <a:latin typeface="Times New Roman" pitchFamily="18" charset="0"/>
                <a:cs typeface="Times New Roman" pitchFamily="18" charset="0"/>
              </a:rPr>
              <a:t>и синь прохладной</a:t>
            </a:r>
          </a:p>
          <a:p>
            <a:pPr>
              <a:buNone/>
            </a:pPr>
            <a:r>
              <a:rPr lang="ru-RU" b="1" i="1" dirty="0" smtClean="0">
                <a:solidFill>
                  <a:srgbClr val="361B00"/>
                </a:solidFill>
                <a:latin typeface="Times New Roman" pitchFamily="18" charset="0"/>
                <a:cs typeface="Times New Roman" pitchFamily="18" charset="0"/>
              </a:rPr>
              <a:t>утренней воды. </a:t>
            </a:r>
          </a:p>
          <a:p>
            <a:pPr algn="r">
              <a:buNone/>
            </a:pPr>
            <a:r>
              <a:rPr lang="ru-RU" i="1" dirty="0" smtClean="0">
                <a:solidFill>
                  <a:srgbClr val="361B00"/>
                </a:solidFill>
              </a:rPr>
              <a:t>(</a:t>
            </a:r>
            <a:r>
              <a:rPr lang="ru-RU" sz="2400" b="1" i="1" dirty="0" err="1" smtClean="0">
                <a:solidFill>
                  <a:srgbClr val="361B00"/>
                </a:solidFill>
                <a:latin typeface="Times New Roman" pitchFamily="18" charset="0"/>
                <a:cs typeface="Times New Roman" pitchFamily="18" charset="0"/>
              </a:rPr>
              <a:t>Ругоев</a:t>
            </a:r>
            <a:r>
              <a:rPr lang="ru-RU" sz="2400" b="1" i="1" dirty="0" smtClean="0">
                <a:solidFill>
                  <a:srgbClr val="361B00"/>
                </a:solidFill>
                <a:latin typeface="Times New Roman" pitchFamily="18" charset="0"/>
                <a:cs typeface="Times New Roman" pitchFamily="18" charset="0"/>
              </a:rPr>
              <a:t> Я. В. «Родному краю»)</a:t>
            </a:r>
            <a:endParaRPr lang="ru-RU" sz="2400" b="1" dirty="0">
              <a:solidFill>
                <a:srgbClr val="361B00"/>
              </a:solidFill>
              <a:latin typeface="Times New Roman" pitchFamily="18" charset="0"/>
              <a:cs typeface="Times New Roman" pitchFamily="18" charset="0"/>
            </a:endParaRPr>
          </a:p>
        </p:txBody>
      </p:sp>
      <p:pic>
        <p:nvPicPr>
          <p:cNvPr id="4099" name="Picture 3" descr="C:\Users\Наташа\Desktop\Ругоев\26_11.jpg"/>
          <p:cNvPicPr>
            <a:picLocks noChangeAspect="1" noChangeArrowheads="1"/>
          </p:cNvPicPr>
          <p:nvPr/>
        </p:nvPicPr>
        <p:blipFill>
          <a:blip r:embed="rId2" cstate="print"/>
          <a:srcRect/>
          <a:stretch>
            <a:fillRect/>
          </a:stretch>
        </p:blipFill>
        <p:spPr bwMode="auto">
          <a:xfrm>
            <a:off x="6197531" y="1471993"/>
            <a:ext cx="4843476" cy="3657600"/>
          </a:xfrm>
          <a:prstGeom prst="rect">
            <a:avLst/>
          </a:prstGeom>
          <a:noFill/>
        </p:spPr>
      </p:pic>
      <p:sp>
        <p:nvSpPr>
          <p:cNvPr id="8" name="Содержимое 7"/>
          <p:cNvSpPr>
            <a:spLocks noGrp="1"/>
          </p:cNvSpPr>
          <p:nvPr>
            <p:ph sz="half" idx="2"/>
          </p:nvPr>
        </p:nvSpPr>
        <p:spPr>
          <a:xfrm>
            <a:off x="6497782" y="5430129"/>
            <a:ext cx="4573492" cy="746833"/>
          </a:xfrm>
        </p:spPr>
        <p:txBody>
          <a:bodyPr>
            <a:normAutofit/>
          </a:bodyPr>
          <a:lstStyle/>
          <a:p>
            <a:pPr algn="r">
              <a:buNone/>
            </a:pPr>
            <a:r>
              <a:rPr lang="ru-RU" sz="1400" dirty="0" smtClean="0"/>
              <a:t>Фото Интернет</a:t>
            </a:r>
            <a:endParaRPr lang="ru-RU" sz="1400" dirty="0"/>
          </a:p>
        </p:txBody>
      </p:sp>
    </p:spTree>
    <p:extLst>
      <p:ext uri="{BB962C8B-B14F-4D97-AF65-F5344CB8AC3E}">
        <p14:creationId xmlns:p14="http://schemas.microsoft.com/office/powerpoint/2010/main" val="1095486985"/>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65888" y="692727"/>
            <a:ext cx="4811843" cy="471055"/>
          </a:xfrm>
        </p:spPr>
        <p:txBody>
          <a:bodyPr>
            <a:normAutofit fontScale="90000"/>
          </a:bodyPr>
          <a:lstStyle/>
          <a:p>
            <a:r>
              <a:rPr lang="ru-RU" dirty="0" smtClean="0"/>
              <a:t>Кантеле</a:t>
            </a:r>
            <a:endParaRPr lang="ru-RU" dirty="0"/>
          </a:p>
        </p:txBody>
      </p:sp>
      <p:sp>
        <p:nvSpPr>
          <p:cNvPr id="4" name="Содержимое 3"/>
          <p:cNvSpPr>
            <a:spLocks noGrp="1"/>
          </p:cNvSpPr>
          <p:nvPr>
            <p:ph sz="half" idx="2"/>
          </p:nvPr>
        </p:nvSpPr>
        <p:spPr>
          <a:xfrm>
            <a:off x="6525491" y="1510145"/>
            <a:ext cx="4488874" cy="4666818"/>
          </a:xfrm>
        </p:spPr>
        <p:txBody>
          <a:bodyPr>
            <a:normAutofit fontScale="55000" lnSpcReduction="20000"/>
          </a:bodyPr>
          <a:lstStyle/>
          <a:p>
            <a:pPr>
              <a:buNone/>
            </a:pPr>
            <a:r>
              <a:rPr lang="ru-RU" sz="2900" b="1" i="1" dirty="0" smtClean="0">
                <a:solidFill>
                  <a:srgbClr val="361B00"/>
                </a:solidFill>
                <a:latin typeface="Times New Roman" pitchFamily="18" charset="0"/>
                <a:cs typeface="Times New Roman" pitchFamily="18" charset="0"/>
              </a:rPr>
              <a:t>Это старое кантеле снов звучит сновиденье:</a:t>
            </a:r>
          </a:p>
          <a:p>
            <a:pPr>
              <a:buNone/>
            </a:pPr>
            <a:r>
              <a:rPr lang="ru-RU" sz="2900" b="1" i="1" dirty="0" smtClean="0">
                <a:solidFill>
                  <a:srgbClr val="361B00"/>
                </a:solidFill>
                <a:latin typeface="Times New Roman" pitchFamily="18" charset="0"/>
                <a:cs typeface="Times New Roman" pitchFamily="18" charset="0"/>
              </a:rPr>
              <a:t>Вот березовый короб- он временем  отполирован;</a:t>
            </a:r>
          </a:p>
          <a:p>
            <a:pPr>
              <a:buNone/>
            </a:pPr>
            <a:r>
              <a:rPr lang="ru-RU" sz="2900" b="1" i="1" dirty="0" smtClean="0">
                <a:solidFill>
                  <a:srgbClr val="361B00"/>
                </a:solidFill>
                <a:latin typeface="Times New Roman" pitchFamily="18" charset="0"/>
                <a:cs typeface="Times New Roman" pitchFamily="18" charset="0"/>
              </a:rPr>
              <a:t>Вот еловая крышка- вырез на ней крестовидный;</a:t>
            </a:r>
          </a:p>
          <a:p>
            <a:pPr>
              <a:buNone/>
            </a:pPr>
            <a:r>
              <a:rPr lang="ru-RU" sz="2900" b="1" i="1" dirty="0" smtClean="0">
                <a:solidFill>
                  <a:srgbClr val="361B00"/>
                </a:solidFill>
                <a:latin typeface="Times New Roman" pitchFamily="18" charset="0"/>
                <a:cs typeface="Times New Roman" pitchFamily="18" charset="0"/>
              </a:rPr>
              <a:t>Вот </a:t>
            </a:r>
            <a:r>
              <a:rPr lang="ru-RU" sz="2900" b="1" i="1" dirty="0" smtClean="0">
                <a:solidFill>
                  <a:srgbClr val="361B00"/>
                </a:solidFill>
                <a:latin typeface="Times New Roman" pitchFamily="18" charset="0"/>
                <a:cs typeface="Times New Roman" pitchFamily="18" charset="0"/>
              </a:rPr>
              <a:t>колки</a:t>
            </a:r>
            <a:r>
              <a:rPr lang="fi-FI" sz="2900" b="1" i="1" dirty="0" smtClean="0">
                <a:solidFill>
                  <a:srgbClr val="361B00"/>
                </a:solidFill>
                <a:latin typeface="Times New Roman" pitchFamily="18" charset="0"/>
                <a:cs typeface="Times New Roman" pitchFamily="18" charset="0"/>
              </a:rPr>
              <a:t> </a:t>
            </a:r>
            <a:r>
              <a:rPr lang="ru-RU" sz="2900" b="1" i="1" dirty="0" smtClean="0">
                <a:solidFill>
                  <a:srgbClr val="361B00"/>
                </a:solidFill>
                <a:latin typeface="Times New Roman" pitchFamily="18" charset="0"/>
                <a:cs typeface="Times New Roman" pitchFamily="18" charset="0"/>
              </a:rPr>
              <a:t>-</a:t>
            </a:r>
            <a:r>
              <a:rPr lang="fi-FI" sz="2900" b="1" i="1" dirty="0" smtClean="0">
                <a:solidFill>
                  <a:srgbClr val="361B00"/>
                </a:solidFill>
                <a:latin typeface="Times New Roman" pitchFamily="18" charset="0"/>
                <a:cs typeface="Times New Roman" pitchFamily="18" charset="0"/>
              </a:rPr>
              <a:t> </a:t>
            </a:r>
            <a:r>
              <a:rPr lang="ru-RU" sz="2900" b="1" i="1" dirty="0" smtClean="0">
                <a:solidFill>
                  <a:srgbClr val="361B00"/>
                </a:solidFill>
                <a:latin typeface="Times New Roman" pitchFamily="18" charset="0"/>
                <a:cs typeface="Times New Roman" pitchFamily="18" charset="0"/>
              </a:rPr>
              <a:t>из </a:t>
            </a:r>
            <a:r>
              <a:rPr lang="ru-RU" sz="2900" b="1" i="1" dirty="0" smtClean="0">
                <a:solidFill>
                  <a:srgbClr val="361B00"/>
                </a:solidFill>
                <a:latin typeface="Times New Roman" pitchFamily="18" charset="0"/>
                <a:cs typeface="Times New Roman" pitchFamily="18" charset="0"/>
              </a:rPr>
              <a:t>рябиновых веток;</a:t>
            </a:r>
          </a:p>
          <a:p>
            <a:pPr>
              <a:buNone/>
            </a:pPr>
            <a:r>
              <a:rPr lang="ru-RU" sz="2900" b="1" i="1" dirty="0" smtClean="0">
                <a:solidFill>
                  <a:srgbClr val="361B00"/>
                </a:solidFill>
                <a:latin typeface="Times New Roman" pitchFamily="18" charset="0"/>
                <a:cs typeface="Times New Roman" pitchFamily="18" charset="0"/>
              </a:rPr>
              <a:t>Вот струны- витые-</a:t>
            </a:r>
          </a:p>
          <a:p>
            <a:pPr>
              <a:buNone/>
            </a:pPr>
            <a:r>
              <a:rPr lang="ru-RU" sz="2900" b="1" i="1" dirty="0" smtClean="0">
                <a:solidFill>
                  <a:srgbClr val="361B00"/>
                </a:solidFill>
                <a:latin typeface="Times New Roman" pitchFamily="18" charset="0"/>
                <a:cs typeface="Times New Roman" pitchFamily="18" charset="0"/>
              </a:rPr>
              <a:t>Были жилы оленьи натянуто туго…</a:t>
            </a:r>
          </a:p>
          <a:p>
            <a:pPr>
              <a:buNone/>
            </a:pPr>
            <a:r>
              <a:rPr lang="ru-RU" sz="2900" b="1" i="1" dirty="0" smtClean="0">
                <a:solidFill>
                  <a:srgbClr val="361B00"/>
                </a:solidFill>
                <a:latin typeface="Times New Roman" pitchFamily="18" charset="0"/>
                <a:cs typeface="Times New Roman" pitchFamily="18" charset="0"/>
              </a:rPr>
              <a:t>У матицы самой</a:t>
            </a:r>
          </a:p>
          <a:p>
            <a:pPr>
              <a:buNone/>
            </a:pPr>
            <a:r>
              <a:rPr lang="ru-RU" sz="2900" b="1" i="1" dirty="0" smtClean="0">
                <a:solidFill>
                  <a:srgbClr val="361B00"/>
                </a:solidFill>
                <a:latin typeface="Times New Roman" pitchFamily="18" charset="0"/>
                <a:cs typeface="Times New Roman" pitchFamily="18" charset="0"/>
              </a:rPr>
              <a:t>Это кантеле в дедовском доме висело когда- то…</a:t>
            </a:r>
          </a:p>
          <a:p>
            <a:pPr>
              <a:buNone/>
            </a:pPr>
            <a:r>
              <a:rPr lang="ru-RU" sz="2900" b="1" i="1" dirty="0" smtClean="0">
                <a:solidFill>
                  <a:srgbClr val="361B00"/>
                </a:solidFill>
                <a:latin typeface="Times New Roman" pitchFamily="18" charset="0"/>
                <a:cs typeface="Times New Roman" pitchFamily="18" charset="0"/>
              </a:rPr>
              <a:t> </a:t>
            </a:r>
          </a:p>
          <a:p>
            <a:pPr>
              <a:buNone/>
            </a:pPr>
            <a:r>
              <a:rPr lang="ru-RU" sz="2900" b="1" i="1" dirty="0" smtClean="0">
                <a:solidFill>
                  <a:srgbClr val="361B00"/>
                </a:solidFill>
                <a:latin typeface="Times New Roman" pitchFamily="18" charset="0"/>
                <a:cs typeface="Times New Roman" pitchFamily="18" charset="0"/>
              </a:rPr>
              <a:t>Время шло…</a:t>
            </a:r>
          </a:p>
          <a:p>
            <a:pPr>
              <a:buNone/>
            </a:pPr>
            <a:r>
              <a:rPr lang="ru-RU" sz="2900" b="1" i="1" dirty="0" smtClean="0">
                <a:solidFill>
                  <a:srgbClr val="361B00"/>
                </a:solidFill>
                <a:latin typeface="Times New Roman" pitchFamily="18" charset="0"/>
                <a:cs typeface="Times New Roman" pitchFamily="18" charset="0"/>
              </a:rPr>
              <a:t>струны вдохнут виновато…</a:t>
            </a:r>
          </a:p>
          <a:p>
            <a:pPr>
              <a:buNone/>
            </a:pPr>
            <a:r>
              <a:rPr lang="ru-RU" sz="2900" b="1" i="1" dirty="0" smtClean="0">
                <a:solidFill>
                  <a:srgbClr val="361B00"/>
                </a:solidFill>
                <a:latin typeface="Times New Roman" pitchFamily="18" charset="0"/>
                <a:cs typeface="Times New Roman" pitchFamily="18" charset="0"/>
              </a:rPr>
              <a:t>Расшатались колки…</a:t>
            </a:r>
          </a:p>
          <a:p>
            <a:pPr>
              <a:buNone/>
            </a:pPr>
            <a:r>
              <a:rPr lang="ru-RU" sz="2900" b="1" i="1" dirty="0" smtClean="0">
                <a:solidFill>
                  <a:srgbClr val="361B00"/>
                </a:solidFill>
                <a:latin typeface="Times New Roman" pitchFamily="18" charset="0"/>
                <a:cs typeface="Times New Roman" pitchFamily="18" charset="0"/>
              </a:rPr>
              <a:t>И случайно эти созвучья</a:t>
            </a:r>
          </a:p>
          <a:p>
            <a:pPr>
              <a:buNone/>
            </a:pPr>
            <a:r>
              <a:rPr lang="ru-RU" sz="2900" b="1" i="1" dirty="0" smtClean="0">
                <a:solidFill>
                  <a:srgbClr val="361B00"/>
                </a:solidFill>
                <a:latin typeface="Times New Roman" pitchFamily="18" charset="0"/>
                <a:cs typeface="Times New Roman" pitchFamily="18" charset="0"/>
              </a:rPr>
              <a:t>Заглушает узорная пряжа паучья…</a:t>
            </a:r>
          </a:p>
          <a:p>
            <a:endParaRPr lang="ru-RU" dirty="0"/>
          </a:p>
        </p:txBody>
      </p:sp>
      <p:pic>
        <p:nvPicPr>
          <p:cNvPr id="1026" name="Picture 2" descr="C:\Users\Наташа\Desktop\Ругоев\298785641.jpg"/>
          <p:cNvPicPr>
            <a:picLocks noGrp="1" noChangeAspect="1" noChangeArrowheads="1"/>
          </p:cNvPicPr>
          <p:nvPr>
            <p:ph sz="half" idx="1"/>
          </p:nvPr>
        </p:nvPicPr>
        <p:blipFill>
          <a:blip r:embed="rId4"/>
          <a:srcRect/>
          <a:stretch>
            <a:fillRect/>
          </a:stretch>
        </p:blipFill>
        <p:spPr bwMode="auto">
          <a:xfrm>
            <a:off x="1326019" y="817419"/>
            <a:ext cx="3980993" cy="2531503"/>
          </a:xfrm>
          <a:prstGeom prst="rect">
            <a:avLst/>
          </a:prstGeom>
        </p:spPr>
        <p:style>
          <a:lnRef idx="2">
            <a:schemeClr val="dk1"/>
          </a:lnRef>
          <a:fillRef idx="1">
            <a:schemeClr val="lt1"/>
          </a:fillRef>
          <a:effectRef idx="0">
            <a:schemeClr val="dk1"/>
          </a:effectRef>
          <a:fontRef idx="minor">
            <a:schemeClr val="dk1"/>
          </a:fontRef>
        </p:style>
      </p:pic>
      <p:pic>
        <p:nvPicPr>
          <p:cNvPr id="1027" name="Picture 3" descr="C:\Users\Наташа\Desktop\Ругоев\kantele1.jpg"/>
          <p:cNvPicPr>
            <a:picLocks noChangeAspect="1" noChangeArrowheads="1"/>
          </p:cNvPicPr>
          <p:nvPr/>
        </p:nvPicPr>
        <p:blipFill>
          <a:blip r:embed="rId5"/>
          <a:srcRect/>
          <a:stretch>
            <a:fillRect/>
          </a:stretch>
        </p:blipFill>
        <p:spPr bwMode="auto">
          <a:xfrm>
            <a:off x="1357745" y="3519054"/>
            <a:ext cx="3906982" cy="2816813"/>
          </a:xfrm>
          <a:prstGeom prst="rect">
            <a:avLst/>
          </a:prstGeom>
        </p:spPr>
        <p:style>
          <a:lnRef idx="2">
            <a:schemeClr val="dk1"/>
          </a:lnRef>
          <a:fillRef idx="1">
            <a:schemeClr val="lt1"/>
          </a:fillRef>
          <a:effectRef idx="0">
            <a:schemeClr val="dk1"/>
          </a:effectRef>
          <a:fontRef idx="minor">
            <a:schemeClr val="dk1"/>
          </a:fontRef>
        </p:style>
      </p:pic>
      <p:pic>
        <p:nvPicPr>
          <p:cNvPr id="5" name="Иван Киэлевяйнен и Koski - Itku (Плач).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91446" y="6031067"/>
            <a:ext cx="304800" cy="304800"/>
          </a:xfrm>
          <a:prstGeom prst="rect">
            <a:avLst/>
          </a:prstGeom>
          <a:solidFill>
            <a:srgbClr val="663300"/>
          </a:solidFill>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8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65888" y="692726"/>
            <a:ext cx="4811843" cy="304801"/>
          </a:xfrm>
        </p:spPr>
        <p:txBody>
          <a:bodyPr>
            <a:normAutofit fontScale="90000"/>
          </a:bodyPr>
          <a:lstStyle/>
          <a:p>
            <a:r>
              <a:rPr lang="ru-RU" dirty="0" smtClean="0"/>
              <a:t>Кантеле</a:t>
            </a:r>
            <a:endParaRPr lang="ru-RU" dirty="0"/>
          </a:p>
        </p:txBody>
      </p:sp>
      <p:sp>
        <p:nvSpPr>
          <p:cNvPr id="4" name="Содержимое 3"/>
          <p:cNvSpPr>
            <a:spLocks noGrp="1"/>
          </p:cNvSpPr>
          <p:nvPr>
            <p:ph sz="half" idx="2"/>
          </p:nvPr>
        </p:nvSpPr>
        <p:spPr>
          <a:xfrm>
            <a:off x="6172200" y="1080655"/>
            <a:ext cx="5036127" cy="5096308"/>
          </a:xfrm>
        </p:spPr>
        <p:txBody>
          <a:bodyPr>
            <a:noAutofit/>
          </a:bodyPr>
          <a:lstStyle/>
          <a:p>
            <a:pPr>
              <a:buNone/>
            </a:pPr>
            <a:r>
              <a:rPr lang="ru-RU" sz="1600" b="1" i="1" dirty="0" smtClean="0">
                <a:solidFill>
                  <a:srgbClr val="361B00"/>
                </a:solidFill>
                <a:latin typeface="Times New Roman" pitchFamily="18" charset="0"/>
                <a:cs typeface="Times New Roman" pitchFamily="18" charset="0"/>
              </a:rPr>
              <a:t>Песня красит и труд. Починяешь ли старые грабли,</a:t>
            </a:r>
          </a:p>
          <a:p>
            <a:pPr>
              <a:buNone/>
            </a:pPr>
            <a:r>
              <a:rPr lang="ru-RU" sz="1600" b="1" i="1" dirty="0" smtClean="0">
                <a:solidFill>
                  <a:srgbClr val="361B00"/>
                </a:solidFill>
                <a:latin typeface="Times New Roman" pitchFamily="18" charset="0"/>
                <a:cs typeface="Times New Roman" pitchFamily="18" charset="0"/>
              </a:rPr>
              <a:t>Топорище ли тешешь, а кантеле рядом всегда.</a:t>
            </a:r>
          </a:p>
          <a:p>
            <a:pPr>
              <a:buNone/>
            </a:pPr>
            <a:r>
              <a:rPr lang="ru-RU" sz="1600" b="1" i="1" dirty="0" smtClean="0">
                <a:solidFill>
                  <a:srgbClr val="361B00"/>
                </a:solidFill>
                <a:latin typeface="Times New Roman" pitchFamily="18" charset="0"/>
                <a:cs typeface="Times New Roman" pitchFamily="18" charset="0"/>
              </a:rPr>
              <a:t>После деда, увы, эти звучные струны ослабли-</a:t>
            </a:r>
          </a:p>
          <a:p>
            <a:pPr>
              <a:buNone/>
            </a:pPr>
            <a:r>
              <a:rPr lang="ru-RU" sz="1600" b="1" i="1" dirty="0" smtClean="0">
                <a:solidFill>
                  <a:srgbClr val="361B00"/>
                </a:solidFill>
                <a:latin typeface="Times New Roman" pitchFamily="18" charset="0"/>
                <a:cs typeface="Times New Roman" pitchFamily="18" charset="0"/>
              </a:rPr>
              <a:t>И тальянка заполнила юные наши года. </a:t>
            </a:r>
          </a:p>
          <a:p>
            <a:pPr>
              <a:buNone/>
            </a:pPr>
            <a:r>
              <a:rPr lang="ru-RU" sz="1600" b="1" i="1" dirty="0" smtClean="0">
                <a:solidFill>
                  <a:srgbClr val="361B00"/>
                </a:solidFill>
                <a:latin typeface="Times New Roman" pitchFamily="18" charset="0"/>
                <a:cs typeface="Times New Roman" pitchFamily="18" charset="0"/>
              </a:rPr>
              <a:t>Но не умерло кантеле….Разве не к древнему ладу</a:t>
            </a:r>
          </a:p>
          <a:p>
            <a:pPr>
              <a:buNone/>
            </a:pPr>
            <a:r>
              <a:rPr lang="ru-RU" sz="1600" b="1" i="1" dirty="0" smtClean="0">
                <a:solidFill>
                  <a:srgbClr val="361B00"/>
                </a:solidFill>
                <a:latin typeface="Times New Roman" pitchFamily="18" charset="0"/>
                <a:cs typeface="Times New Roman" pitchFamily="18" charset="0"/>
              </a:rPr>
              <a:t>Я прислушался сердцем? И внятно послышалось вдруг:</a:t>
            </a:r>
          </a:p>
          <a:p>
            <a:pPr>
              <a:buNone/>
            </a:pPr>
            <a:r>
              <a:rPr lang="ru-RU" sz="1600" b="1" i="1" dirty="0" smtClean="0">
                <a:solidFill>
                  <a:srgbClr val="361B00"/>
                </a:solidFill>
                <a:latin typeface="Times New Roman" pitchFamily="18" charset="0"/>
                <a:cs typeface="Times New Roman" pitchFamily="18" charset="0"/>
              </a:rPr>
              <a:t>Песня деда звучит- лишь на верные вёсла я сяду;</a:t>
            </a:r>
          </a:p>
          <a:p>
            <a:pPr>
              <a:buNone/>
            </a:pPr>
            <a:r>
              <a:rPr lang="ru-RU" sz="1600" b="1" i="1" dirty="0" smtClean="0">
                <a:solidFill>
                  <a:srgbClr val="361B00"/>
                </a:solidFill>
                <a:latin typeface="Times New Roman" pitchFamily="18" charset="0"/>
                <a:cs typeface="Times New Roman" pitchFamily="18" charset="0"/>
              </a:rPr>
              <a:t>Песня деда звучит- лишь привычно возьмусь я за плуг.</a:t>
            </a:r>
          </a:p>
          <a:p>
            <a:pPr>
              <a:buNone/>
            </a:pPr>
            <a:r>
              <a:rPr lang="ru-RU" sz="1600" b="1" i="1" dirty="0" smtClean="0">
                <a:solidFill>
                  <a:srgbClr val="361B00"/>
                </a:solidFill>
                <a:latin typeface="Times New Roman" pitchFamily="18" charset="0"/>
                <a:cs typeface="Times New Roman" pitchFamily="18" charset="0"/>
              </a:rPr>
              <a:t> Где же старое кантеле? В облаке дыма и пепла.</a:t>
            </a:r>
          </a:p>
          <a:p>
            <a:pPr>
              <a:buNone/>
            </a:pPr>
            <a:r>
              <a:rPr lang="ru-RU" sz="1600" b="1" i="1" dirty="0" smtClean="0">
                <a:solidFill>
                  <a:srgbClr val="361B00"/>
                </a:solidFill>
                <a:latin typeface="Times New Roman" pitchFamily="18" charset="0"/>
                <a:cs typeface="Times New Roman" pitchFamily="18" charset="0"/>
              </a:rPr>
              <a:t>По деревне пожаром прошла беспощадно война.</a:t>
            </a:r>
          </a:p>
          <a:p>
            <a:pPr>
              <a:buNone/>
            </a:pPr>
            <a:r>
              <a:rPr lang="ru-RU" sz="1600" b="1" i="1" dirty="0" smtClean="0">
                <a:solidFill>
                  <a:srgbClr val="361B00"/>
                </a:solidFill>
                <a:latin typeface="Times New Roman" pitchFamily="18" charset="0"/>
                <a:cs typeface="Times New Roman" pitchFamily="18" charset="0"/>
              </a:rPr>
              <a:t>Только песня воскресла. И выросла песня, окрепла!</a:t>
            </a:r>
          </a:p>
          <a:p>
            <a:pPr>
              <a:buNone/>
            </a:pPr>
            <a:r>
              <a:rPr lang="ru-RU" sz="1600" b="1" i="1" dirty="0" smtClean="0">
                <a:solidFill>
                  <a:srgbClr val="361B00"/>
                </a:solidFill>
                <a:latin typeface="Times New Roman" pitchFamily="18" charset="0"/>
                <a:cs typeface="Times New Roman" pitchFamily="18" charset="0"/>
              </a:rPr>
              <a:t>Новый город растет. И </a:t>
            </a:r>
            <a:r>
              <a:rPr lang="ru-RU" sz="1600" b="1" i="1" dirty="0" err="1" smtClean="0">
                <a:solidFill>
                  <a:srgbClr val="361B00"/>
                </a:solidFill>
                <a:latin typeface="Times New Roman" pitchFamily="18" charset="0"/>
                <a:cs typeface="Times New Roman" pitchFamily="18" charset="0"/>
              </a:rPr>
              <a:t>стострунно</a:t>
            </a:r>
            <a:r>
              <a:rPr lang="ru-RU" sz="1600" b="1" i="1" dirty="0" smtClean="0">
                <a:solidFill>
                  <a:srgbClr val="361B00"/>
                </a:solidFill>
                <a:latin typeface="Times New Roman" pitchFamily="18" charset="0"/>
                <a:cs typeface="Times New Roman" pitchFamily="18" charset="0"/>
              </a:rPr>
              <a:t> звенит новизна….</a:t>
            </a:r>
          </a:p>
          <a:p>
            <a:pPr algn="r">
              <a:buNone/>
            </a:pPr>
            <a:r>
              <a:rPr lang="ru-RU" sz="1600" b="1" i="1" dirty="0" err="1" smtClean="0">
                <a:solidFill>
                  <a:srgbClr val="361B00"/>
                </a:solidFill>
                <a:latin typeface="Times New Roman" pitchFamily="18" charset="0"/>
                <a:cs typeface="Times New Roman" pitchFamily="18" charset="0"/>
              </a:rPr>
              <a:t>Я.В.Ругоев</a:t>
            </a:r>
            <a:r>
              <a:rPr lang="ru-RU" sz="1600" b="1" i="1" dirty="0" smtClean="0">
                <a:solidFill>
                  <a:srgbClr val="663300"/>
                </a:solidFill>
                <a:latin typeface="Times New Roman" pitchFamily="18" charset="0"/>
                <a:cs typeface="Times New Roman" pitchFamily="18" charset="0"/>
              </a:rPr>
              <a:t>.</a:t>
            </a:r>
            <a:endParaRPr lang="ru-RU" sz="1600" b="1" i="1" dirty="0">
              <a:solidFill>
                <a:srgbClr val="663300"/>
              </a:solidFill>
              <a:latin typeface="Times New Roman" pitchFamily="18" charset="0"/>
              <a:cs typeface="Times New Roman" pitchFamily="18" charset="0"/>
            </a:endParaRPr>
          </a:p>
        </p:txBody>
      </p:sp>
      <p:pic>
        <p:nvPicPr>
          <p:cNvPr id="2050" name="Picture 2" descr="C:\Users\Наташа\Desktop\Ругоев\0fa39797-6850-4b6f-a95e-a9c376bee65b.jpeg"/>
          <p:cNvPicPr>
            <a:picLocks noGrp="1" noChangeAspect="1" noChangeArrowheads="1"/>
          </p:cNvPicPr>
          <p:nvPr>
            <p:ph sz="half" idx="1"/>
          </p:nvPr>
        </p:nvPicPr>
        <p:blipFill>
          <a:blip r:embed="rId2"/>
          <a:srcRect/>
          <a:stretch>
            <a:fillRect/>
          </a:stretch>
        </p:blipFill>
        <p:spPr bwMode="auto">
          <a:xfrm>
            <a:off x="1205346" y="669966"/>
            <a:ext cx="3920836" cy="2333257"/>
          </a:xfrm>
          <a:prstGeom prst="rect">
            <a:avLst/>
          </a:prstGeom>
        </p:spPr>
        <p:style>
          <a:lnRef idx="2">
            <a:schemeClr val="dk1"/>
          </a:lnRef>
          <a:fillRef idx="1">
            <a:schemeClr val="lt1"/>
          </a:fillRef>
          <a:effectRef idx="0">
            <a:schemeClr val="dk1"/>
          </a:effectRef>
          <a:fontRef idx="minor">
            <a:schemeClr val="dk1"/>
          </a:fontRef>
        </p:style>
      </p:pic>
      <p:pic>
        <p:nvPicPr>
          <p:cNvPr id="7" name="Picture 2" descr="C:\Users\Наташа\Desktop\Ругоев\vystuplenie_ansamblya_kantelistov_uchiliwa_central_noj_karelii_i_shkoly_petrozavodskogo_muzykal_nogo_kolledzha1.jpg"/>
          <p:cNvPicPr>
            <a:picLocks noChangeAspect="1" noChangeArrowheads="1"/>
          </p:cNvPicPr>
          <p:nvPr/>
        </p:nvPicPr>
        <p:blipFill>
          <a:blip r:embed="rId3" cstate="print"/>
          <a:srcRect/>
          <a:stretch>
            <a:fillRect/>
          </a:stretch>
        </p:blipFill>
        <p:spPr bwMode="auto">
          <a:xfrm>
            <a:off x="1246909" y="3602182"/>
            <a:ext cx="3768435" cy="2326034"/>
          </a:xfrm>
          <a:prstGeom prst="rect">
            <a:avLst/>
          </a:prstGeom>
        </p:spPr>
        <p:style>
          <a:lnRef idx="2">
            <a:schemeClr val="dk1"/>
          </a:lnRef>
          <a:fillRef idx="1">
            <a:schemeClr val="lt1"/>
          </a:fillRef>
          <a:effectRef idx="0">
            <a:schemeClr val="dk1"/>
          </a:effectRef>
          <a:fontRef idx="minor">
            <a:schemeClr val="dk1"/>
          </a:fontRef>
        </p:style>
      </p:pic>
      <p:sp>
        <p:nvSpPr>
          <p:cNvPr id="8" name="TextBox 7"/>
          <p:cNvSpPr txBox="1"/>
          <p:nvPr/>
        </p:nvSpPr>
        <p:spPr>
          <a:xfrm>
            <a:off x="1163783" y="3131127"/>
            <a:ext cx="4253344" cy="307777"/>
          </a:xfrm>
          <a:prstGeom prst="rect">
            <a:avLst/>
          </a:prstGeom>
          <a:noFill/>
        </p:spPr>
        <p:txBody>
          <a:bodyPr wrap="square" rtlCol="0">
            <a:spAutoFit/>
          </a:bodyPr>
          <a:lstStyle/>
          <a:p>
            <a:r>
              <a:rPr lang="ru-RU" sz="1400" dirty="0" smtClean="0">
                <a:latin typeface="Times New Roman" pitchFamily="18" charset="0"/>
                <a:cs typeface="Times New Roman" pitchFamily="18" charset="0"/>
              </a:rPr>
              <a:t>Ансамбль </a:t>
            </a:r>
            <a:r>
              <a:rPr lang="ru-RU" sz="1400" dirty="0" smtClean="0">
                <a:latin typeface="Times New Roman" pitchFamily="18" charset="0"/>
                <a:cs typeface="Times New Roman" pitchFamily="18" charset="0"/>
              </a:rPr>
              <a:t>кантелистов</a:t>
            </a:r>
            <a:r>
              <a:rPr lang="fi-FI"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д</a:t>
            </a:r>
            <a:r>
              <a:rPr lang="ru-RU" sz="1400" dirty="0" smtClean="0">
                <a:latin typeface="Times New Roman" pitchFamily="18" charset="0"/>
                <a:cs typeface="Times New Roman" pitchFamily="18" charset="0"/>
              </a:rPr>
              <a:t>. Вокнаволок</a:t>
            </a:r>
            <a:endParaRPr lang="ru-RU" sz="1400" dirty="0">
              <a:latin typeface="Times New Roman" pitchFamily="18" charset="0"/>
              <a:cs typeface="Times New Roman" pitchFamily="18" charset="0"/>
            </a:endParaRPr>
          </a:p>
        </p:txBody>
      </p:sp>
      <p:sp>
        <p:nvSpPr>
          <p:cNvPr id="9" name="TextBox 8"/>
          <p:cNvSpPr txBox="1"/>
          <p:nvPr/>
        </p:nvSpPr>
        <p:spPr>
          <a:xfrm>
            <a:off x="1427017" y="6151418"/>
            <a:ext cx="3823855" cy="307777"/>
          </a:xfrm>
          <a:prstGeom prst="rect">
            <a:avLst/>
          </a:prstGeom>
          <a:noFill/>
        </p:spPr>
        <p:txBody>
          <a:bodyPr wrap="square" rtlCol="0">
            <a:spAutoFit/>
          </a:bodyPr>
          <a:lstStyle/>
          <a:p>
            <a:r>
              <a:rPr lang="ru-RU" sz="1400" dirty="0" smtClean="0">
                <a:latin typeface="Times New Roman" pitchFamily="18" charset="0"/>
                <a:cs typeface="Times New Roman" pitchFamily="18" charset="0"/>
              </a:rPr>
              <a:t>Фестиваль  «</a:t>
            </a:r>
            <a:r>
              <a:rPr lang="ru-RU" sz="1400" dirty="0" err="1" smtClean="0">
                <a:latin typeface="Times New Roman" pitchFamily="18" charset="0"/>
                <a:cs typeface="Times New Roman" pitchFamily="18" charset="0"/>
              </a:rPr>
              <a:t>Кантелетар</a:t>
            </a:r>
            <a:r>
              <a:rPr lang="ru-RU" sz="1400" dirty="0" smtClean="0">
                <a:latin typeface="Times New Roman" pitchFamily="18" charset="0"/>
                <a:cs typeface="Times New Roman" pitchFamily="18" charset="0"/>
              </a:rPr>
              <a:t>»</a:t>
            </a:r>
            <a:r>
              <a:rPr lang="fi-FI"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г.</a:t>
            </a:r>
            <a:r>
              <a:rPr lang="fi-FI"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Костомукша</a:t>
            </a:r>
            <a:endParaRPr lang="ru-RU" sz="1400" dirty="0">
              <a:latin typeface="Times New Roman" pitchFamily="18" charset="0"/>
              <a:cs typeface="Times New Roman" pitchFamily="18" charset="0"/>
            </a:endParaRPr>
          </a:p>
        </p:txBody>
      </p:sp>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dirty="0" smtClean="0"/>
              <a:t>Детство, отрочество, юность.</a:t>
            </a:r>
            <a:endParaRPr lang="ru-RU" dirty="0"/>
          </a:p>
        </p:txBody>
      </p:sp>
      <p:sp>
        <p:nvSpPr>
          <p:cNvPr id="7" name="Объект 6"/>
          <p:cNvSpPr>
            <a:spLocks noGrp="1"/>
          </p:cNvSpPr>
          <p:nvPr>
            <p:ph sz="half" idx="2"/>
          </p:nvPr>
        </p:nvSpPr>
        <p:spPr>
          <a:xfrm>
            <a:off x="839788" y="914400"/>
            <a:ext cx="5157787" cy="5528603"/>
          </a:xfrm>
        </p:spPr>
        <p:txBody>
          <a:bodyPr>
            <a:normAutofit fontScale="62500" lnSpcReduction="20000"/>
          </a:bodyPr>
          <a:lstStyle/>
          <a:p>
            <a:pPr>
              <a:buNone/>
            </a:pPr>
            <a:r>
              <a:rPr lang="ru-RU" dirty="0" smtClean="0">
                <a:solidFill>
                  <a:srgbClr val="663300"/>
                </a:solidFill>
              </a:rPr>
              <a:t>«</a:t>
            </a:r>
            <a:r>
              <a:rPr lang="ru-RU" i="1" dirty="0" smtClean="0">
                <a:solidFill>
                  <a:srgbClr val="663300"/>
                </a:solidFill>
                <a:latin typeface="Times New Roman" pitchFamily="18" charset="0"/>
                <a:cs typeface="Times New Roman" pitchFamily="18" charset="0"/>
              </a:rPr>
              <a:t>Вихри гражданской войны занесли в нашу деревеньку много книг на финском языке. Среди этой разношерстной литературы был и Новый Завет для детей, написанный готическими буквами. Не помню, от кого и как я освоил эти буквы, но хорошо помню те коротенькие сказки, которые тогда воспринимались как некое приключенческое повествование. Потом забредший в нашу деревеньку и осевший по поводу женитьбы финский красногвардеец </a:t>
            </a:r>
            <a:r>
              <a:rPr lang="ru-RU" i="1" dirty="0" err="1" smtClean="0">
                <a:solidFill>
                  <a:srgbClr val="663300"/>
                </a:solidFill>
                <a:latin typeface="Times New Roman" pitchFamily="18" charset="0"/>
                <a:cs typeface="Times New Roman" pitchFamily="18" charset="0"/>
              </a:rPr>
              <a:t>Урхо</a:t>
            </a:r>
            <a:r>
              <a:rPr lang="ru-RU" i="1" dirty="0" smtClean="0">
                <a:solidFill>
                  <a:srgbClr val="663300"/>
                </a:solidFill>
                <a:latin typeface="Times New Roman" pitchFamily="18" charset="0"/>
                <a:cs typeface="Times New Roman" pitchFamily="18" charset="0"/>
              </a:rPr>
              <a:t> </a:t>
            </a:r>
            <a:r>
              <a:rPr lang="ru-RU" i="1" dirty="0" err="1" smtClean="0">
                <a:solidFill>
                  <a:srgbClr val="663300"/>
                </a:solidFill>
                <a:latin typeface="Times New Roman" pitchFamily="18" charset="0"/>
                <a:cs typeface="Times New Roman" pitchFamily="18" charset="0"/>
              </a:rPr>
              <a:t>Ярвисало</a:t>
            </a:r>
            <a:r>
              <a:rPr lang="ru-RU" i="1" dirty="0" smtClean="0">
                <a:solidFill>
                  <a:srgbClr val="663300"/>
                </a:solidFill>
                <a:latin typeface="Times New Roman" pitchFamily="18" charset="0"/>
                <a:cs typeface="Times New Roman" pitchFamily="18" charset="0"/>
              </a:rPr>
              <a:t> организовал первую школу для великовозрастных юношей и девушек, оставшихся неграмотными, так как местная</a:t>
            </a:r>
            <a:r>
              <a:rPr lang="ru-RU" dirty="0" smtClean="0">
                <a:solidFill>
                  <a:srgbClr val="663300"/>
                </a:solidFill>
                <a:latin typeface="Times New Roman" pitchFamily="18" charset="0"/>
                <a:cs typeface="Times New Roman" pitchFamily="18" charset="0"/>
              </a:rPr>
              <a:t> </a:t>
            </a:r>
            <a:r>
              <a:rPr lang="ru-RU" i="1" dirty="0" smtClean="0">
                <a:solidFill>
                  <a:srgbClr val="663300"/>
                </a:solidFill>
                <a:latin typeface="Times New Roman" pitchFamily="18" charset="0"/>
                <a:cs typeface="Times New Roman" pitchFamily="18" charset="0"/>
              </a:rPr>
              <a:t>русская школа была закрыта в самом начале гражданской войны.  Уроки проходили часто в нашем доме, я стал «сверхштатным» слушателем и жадно осваивал новый алфавит, который наш молодой учитель чертил углем на гладкой поверхности снятой со своих петель двери сарая. Учебников было всего несколько. Мне же не досталось. Несколько учеников сидели рядом за одной книгой, а я пристраивался к столу обычно с противоположной стороны</a:t>
            </a:r>
          </a:p>
          <a:p>
            <a:pPr algn="r">
              <a:buNone/>
            </a:pPr>
            <a:r>
              <a:rPr lang="ru-RU" i="1" dirty="0" smtClean="0">
                <a:solidFill>
                  <a:srgbClr val="663300"/>
                </a:solidFill>
              </a:rPr>
              <a:t>Из воспоминаний </a:t>
            </a:r>
            <a:r>
              <a:rPr lang="ru-RU" i="1" dirty="0" err="1" smtClean="0">
                <a:solidFill>
                  <a:srgbClr val="663300"/>
                </a:solidFill>
              </a:rPr>
              <a:t>Я.В.Ругоева</a:t>
            </a:r>
            <a:r>
              <a:rPr lang="ru-RU" i="1" dirty="0" smtClean="0">
                <a:solidFill>
                  <a:srgbClr val="663300"/>
                </a:solidFill>
              </a:rPr>
              <a:t>.</a:t>
            </a:r>
            <a:endParaRPr lang="ru-RU" dirty="0">
              <a:solidFill>
                <a:srgbClr val="663300"/>
              </a:solidFill>
              <a:latin typeface="Times New Roman" pitchFamily="18" charset="0"/>
              <a:cs typeface="Times New Roman" pitchFamily="18" charset="0"/>
            </a:endParaRPr>
          </a:p>
        </p:txBody>
      </p:sp>
      <p:pic>
        <p:nvPicPr>
          <p:cNvPr id="5122" name="Picture 2" descr="C:\Users\Наташа\Desktop\Ругоев\selsk_shkola_volog_obl_1947.jpg"/>
          <p:cNvPicPr>
            <a:picLocks noGrp="1" noChangeAspect="1" noChangeArrowheads="1"/>
          </p:cNvPicPr>
          <p:nvPr>
            <p:ph sz="quarter" idx="4"/>
          </p:nvPr>
        </p:nvPicPr>
        <p:blipFill>
          <a:blip r:embed="rId2"/>
          <a:srcRect/>
          <a:stretch>
            <a:fillRect/>
          </a:stretch>
        </p:blipFill>
        <p:spPr bwMode="auto">
          <a:xfrm>
            <a:off x="6158132" y="2038035"/>
            <a:ext cx="4913142" cy="3659379"/>
          </a:xfrm>
          <a:prstGeom prst="rect">
            <a:avLst/>
          </a:prstGeom>
        </p:spPr>
        <p:style>
          <a:lnRef idx="2">
            <a:schemeClr val="dk1"/>
          </a:lnRef>
          <a:fillRef idx="1">
            <a:schemeClr val="lt1"/>
          </a:fillRef>
          <a:effectRef idx="0">
            <a:schemeClr val="dk1"/>
          </a:effectRef>
          <a:fontRef idx="minor">
            <a:schemeClr val="dk1"/>
          </a:fontRef>
        </p:style>
      </p:pic>
      <p:sp>
        <p:nvSpPr>
          <p:cNvPr id="12" name="TextBox 11"/>
          <p:cNvSpPr txBox="1"/>
          <p:nvPr/>
        </p:nvSpPr>
        <p:spPr>
          <a:xfrm>
            <a:off x="7596554" y="6020972"/>
            <a:ext cx="3024554" cy="307777"/>
          </a:xfrm>
          <a:prstGeom prst="rect">
            <a:avLst/>
          </a:prstGeom>
          <a:noFill/>
        </p:spPr>
        <p:txBody>
          <a:bodyPr wrap="square" rtlCol="0">
            <a:spAutoFit/>
          </a:bodyPr>
          <a:lstStyle/>
          <a:p>
            <a:pPr algn="r"/>
            <a:r>
              <a:rPr lang="ru-RU" sz="1400" dirty="0" smtClean="0"/>
              <a:t>Фото Интернет</a:t>
            </a:r>
            <a:endParaRPr lang="ru-RU" sz="1400" dirty="0"/>
          </a:p>
        </p:txBody>
      </p:sp>
    </p:spTree>
    <p:extLst>
      <p:ext uri="{BB962C8B-B14F-4D97-AF65-F5344CB8AC3E}">
        <p14:creationId xmlns:p14="http://schemas.microsoft.com/office/powerpoint/2010/main" val="2438503405"/>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89547" y="492369"/>
            <a:ext cx="5087911" cy="1093388"/>
          </a:xfrm>
        </p:spPr>
        <p:txBody>
          <a:bodyPr>
            <a:normAutofit/>
          </a:bodyPr>
          <a:lstStyle/>
          <a:p>
            <a:r>
              <a:rPr lang="ru-RU" sz="2000" dirty="0" smtClean="0"/>
              <a:t>Обучение в </a:t>
            </a:r>
            <a:r>
              <a:rPr lang="ru-RU" sz="2000" dirty="0" err="1" smtClean="0"/>
              <a:t>Ухтинской</a:t>
            </a:r>
            <a:r>
              <a:rPr lang="ru-RU" sz="2000" dirty="0" smtClean="0"/>
              <a:t> школе</a:t>
            </a:r>
            <a:endParaRPr lang="ru-RU" sz="2000" dirty="0"/>
          </a:p>
        </p:txBody>
      </p:sp>
      <p:pic>
        <p:nvPicPr>
          <p:cNvPr id="6146" name="Picture 2" descr="C:\Users\Наташа\Desktop\Ругоев\табель успеваемости.jpg"/>
          <p:cNvPicPr>
            <a:picLocks noChangeAspect="1" noChangeArrowheads="1"/>
          </p:cNvPicPr>
          <p:nvPr/>
        </p:nvPicPr>
        <p:blipFill>
          <a:blip r:embed="rId2"/>
          <a:srcRect/>
          <a:stretch>
            <a:fillRect/>
          </a:stretch>
        </p:blipFill>
        <p:spPr bwMode="auto">
          <a:xfrm>
            <a:off x="6648009" y="858129"/>
            <a:ext cx="4155978" cy="5148775"/>
          </a:xfrm>
          <a:prstGeom prst="rect">
            <a:avLst/>
          </a:prstGeom>
        </p:spPr>
        <p:style>
          <a:lnRef idx="2">
            <a:schemeClr val="dk1"/>
          </a:lnRef>
          <a:fillRef idx="1">
            <a:schemeClr val="lt1"/>
          </a:fillRef>
          <a:effectRef idx="0">
            <a:schemeClr val="dk1"/>
          </a:effectRef>
          <a:fontRef idx="minor">
            <a:schemeClr val="dk1"/>
          </a:fontRef>
        </p:style>
      </p:pic>
      <p:sp>
        <p:nvSpPr>
          <p:cNvPr id="4" name="TextBox 3"/>
          <p:cNvSpPr txBox="1"/>
          <p:nvPr/>
        </p:nvSpPr>
        <p:spPr>
          <a:xfrm>
            <a:off x="7160455" y="6035039"/>
            <a:ext cx="3756074" cy="307777"/>
          </a:xfrm>
          <a:prstGeom prst="rect">
            <a:avLst/>
          </a:prstGeom>
          <a:noFill/>
        </p:spPr>
        <p:txBody>
          <a:bodyPr wrap="square" rtlCol="0">
            <a:spAutoFit/>
          </a:bodyPr>
          <a:lstStyle/>
          <a:p>
            <a:pPr algn="r"/>
            <a:r>
              <a:rPr lang="ru-RU" sz="1400" dirty="0" smtClean="0"/>
              <a:t>Фото   НА РК</a:t>
            </a:r>
            <a:endParaRPr lang="ru-RU" sz="1400" dirty="0"/>
          </a:p>
        </p:txBody>
      </p:sp>
      <p:sp>
        <p:nvSpPr>
          <p:cNvPr id="7" name="Прямоугольник 6"/>
          <p:cNvSpPr/>
          <p:nvPr/>
        </p:nvSpPr>
        <p:spPr>
          <a:xfrm>
            <a:off x="1083212" y="1659988"/>
            <a:ext cx="4684542" cy="3785652"/>
          </a:xfrm>
          <a:prstGeom prst="rect">
            <a:avLst/>
          </a:prstGeom>
        </p:spPr>
        <p:txBody>
          <a:bodyPr wrap="square">
            <a:spAutoFit/>
          </a:bodyPr>
          <a:lstStyle/>
          <a:p>
            <a:pPr algn="just"/>
            <a:r>
              <a:rPr lang="ru-RU" sz="2000" dirty="0" smtClean="0">
                <a:solidFill>
                  <a:srgbClr val="361B00"/>
                </a:solidFill>
                <a:latin typeface="Times New Roman" pitchFamily="18" charset="0"/>
                <a:cs typeface="Times New Roman" pitchFamily="18" charset="0"/>
              </a:rPr>
              <a:t>Учеба давалась </a:t>
            </a:r>
            <a:r>
              <a:rPr lang="ru-RU" sz="2000" dirty="0" err="1" smtClean="0">
                <a:solidFill>
                  <a:srgbClr val="361B00"/>
                </a:solidFill>
                <a:latin typeface="Times New Roman" pitchFamily="18" charset="0"/>
                <a:cs typeface="Times New Roman" pitchFamily="18" charset="0"/>
              </a:rPr>
              <a:t>Яакко</a:t>
            </a:r>
            <a:r>
              <a:rPr lang="ru-RU" sz="2000" dirty="0" smtClean="0">
                <a:solidFill>
                  <a:srgbClr val="361B00"/>
                </a:solidFill>
                <a:latin typeface="Times New Roman" pitchFamily="18" charset="0"/>
                <a:cs typeface="Times New Roman" pitchFamily="18" charset="0"/>
              </a:rPr>
              <a:t> легко.</a:t>
            </a:r>
          </a:p>
          <a:p>
            <a:pPr algn="just"/>
            <a:r>
              <a:rPr lang="ru-RU" sz="2000" dirty="0" smtClean="0">
                <a:solidFill>
                  <a:srgbClr val="361B00"/>
                </a:solidFill>
                <a:latin typeface="Times New Roman" pitchFamily="18" charset="0"/>
                <a:cs typeface="Times New Roman" pitchFamily="18" charset="0"/>
              </a:rPr>
              <a:t> В табеле успеваемости ученика 8-го класса </a:t>
            </a:r>
            <a:r>
              <a:rPr lang="ru-RU" sz="2000" dirty="0" err="1" smtClean="0">
                <a:solidFill>
                  <a:srgbClr val="361B00"/>
                </a:solidFill>
                <a:latin typeface="Times New Roman" pitchFamily="18" charset="0"/>
                <a:cs typeface="Times New Roman" pitchFamily="18" charset="0"/>
              </a:rPr>
              <a:t>Ухтинской</a:t>
            </a:r>
            <a:r>
              <a:rPr lang="ru-RU" sz="2000" dirty="0" smtClean="0">
                <a:solidFill>
                  <a:srgbClr val="361B00"/>
                </a:solidFill>
                <a:latin typeface="Times New Roman" pitchFamily="18" charset="0"/>
                <a:cs typeface="Times New Roman" pitchFamily="18" charset="0"/>
              </a:rPr>
              <a:t> школы Я. Ругоева за 1934–35 учебный год  оценка «хорошо» стоит по родному языку, литературе, географии, истории, алгебре, геометрии, тригонометрии, физике, химии, биологии; оценка «удовлетворительно» – по русскому и английскому языку. Мальчик рос здоровым – за второе полугодие пропустил по болезни всего три дня.</a:t>
            </a:r>
            <a:endParaRPr lang="ru-RU" sz="2000" dirty="0">
              <a:solidFill>
                <a:srgbClr val="361B00"/>
              </a:solidFill>
              <a:latin typeface="Times New Roman" pitchFamily="18" charset="0"/>
              <a:cs typeface="Times New Roman" pitchFamily="18" charset="0"/>
            </a:endParaRPr>
          </a:p>
        </p:txBody>
      </p:sp>
    </p:spTree>
    <p:extLst>
      <p:ext uri="{BB962C8B-B14F-4D97-AF65-F5344CB8AC3E}">
        <p14:creationId xmlns:p14="http://schemas.microsoft.com/office/powerpoint/2010/main" val="904330980"/>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Наташа\Desktop\Ругоев\3.jpg"/>
          <p:cNvPicPr>
            <a:picLocks noChangeAspect="1" noChangeArrowheads="1"/>
          </p:cNvPicPr>
          <p:nvPr/>
        </p:nvPicPr>
        <p:blipFill>
          <a:blip r:embed="rId2"/>
          <a:srcRect/>
          <a:stretch>
            <a:fillRect/>
          </a:stretch>
        </p:blipFill>
        <p:spPr bwMode="auto">
          <a:xfrm>
            <a:off x="1195754" y="703385"/>
            <a:ext cx="3971992" cy="4760770"/>
          </a:xfrm>
          <a:prstGeom prst="rect">
            <a:avLst/>
          </a:prstGeom>
          <a:ln/>
        </p:spPr>
        <p:style>
          <a:lnRef idx="2">
            <a:schemeClr val="dk1"/>
          </a:lnRef>
          <a:fillRef idx="1">
            <a:schemeClr val="lt1"/>
          </a:fillRef>
          <a:effectRef idx="0">
            <a:schemeClr val="dk1"/>
          </a:effectRef>
          <a:fontRef idx="minor">
            <a:schemeClr val="dk1"/>
          </a:fontRef>
        </p:style>
      </p:pic>
      <p:sp>
        <p:nvSpPr>
          <p:cNvPr id="3" name="Прямоугольник 2"/>
          <p:cNvSpPr/>
          <p:nvPr/>
        </p:nvSpPr>
        <p:spPr>
          <a:xfrm>
            <a:off x="1092200" y="5444197"/>
            <a:ext cx="4279901" cy="584775"/>
          </a:xfrm>
          <a:prstGeom prst="rect">
            <a:avLst/>
          </a:prstGeom>
        </p:spPr>
        <p:txBody>
          <a:bodyPr wrap="square">
            <a:spAutoFit/>
          </a:bodyPr>
          <a:lstStyle/>
          <a:p>
            <a:r>
              <a:rPr lang="ru-RU" sz="1600" dirty="0" smtClean="0">
                <a:latin typeface="Times New Roman" pitchFamily="18" charset="0"/>
                <a:cs typeface="Times New Roman" pitchFamily="18" charset="0"/>
              </a:rPr>
              <a:t>Стихи Я. </a:t>
            </a:r>
            <a:r>
              <a:rPr lang="ru-RU" sz="1600" dirty="0" err="1" smtClean="0">
                <a:latin typeface="Times New Roman" pitchFamily="18" charset="0"/>
                <a:cs typeface="Times New Roman" pitchFamily="18" charset="0"/>
              </a:rPr>
              <a:t>Ругоев</a:t>
            </a:r>
            <a:r>
              <a:rPr lang="ru-RU" sz="1600" dirty="0" smtClean="0">
                <a:latin typeface="Times New Roman" pitchFamily="18" charset="0"/>
                <a:cs typeface="Times New Roman" pitchFamily="18" charset="0"/>
              </a:rPr>
              <a:t> писал чернилами обычной ручкой в тетради в клетку.</a:t>
            </a:r>
            <a:endParaRPr lang="ru-RU" sz="1600" dirty="0">
              <a:latin typeface="Times New Roman" pitchFamily="18" charset="0"/>
              <a:cs typeface="Times New Roman" pitchFamily="18" charset="0"/>
            </a:endParaRPr>
          </a:p>
        </p:txBody>
      </p:sp>
      <p:sp>
        <p:nvSpPr>
          <p:cNvPr id="4" name="TextBox 3"/>
          <p:cNvSpPr txBox="1"/>
          <p:nvPr/>
        </p:nvSpPr>
        <p:spPr>
          <a:xfrm>
            <a:off x="6991643" y="1434905"/>
            <a:ext cx="4107766" cy="3785652"/>
          </a:xfrm>
          <a:prstGeom prst="rect">
            <a:avLst/>
          </a:prstGeom>
          <a:noFill/>
        </p:spPr>
        <p:txBody>
          <a:bodyPr wrap="square" rtlCol="0">
            <a:spAutoFit/>
          </a:bodyPr>
          <a:lstStyle/>
          <a:p>
            <a:r>
              <a:rPr lang="ru-RU" sz="2000" b="1" i="1" dirty="0" smtClean="0">
                <a:solidFill>
                  <a:srgbClr val="361B00"/>
                </a:solidFill>
                <a:latin typeface="Times New Roman" pitchFamily="18" charset="0"/>
                <a:cs typeface="Times New Roman" pitchFamily="18" charset="0"/>
              </a:rPr>
              <a:t>За край наш чудесный,</a:t>
            </a:r>
          </a:p>
          <a:p>
            <a:r>
              <a:rPr lang="ru-RU" sz="2000" b="1" i="1" dirty="0" smtClean="0">
                <a:solidFill>
                  <a:srgbClr val="361B00"/>
                </a:solidFill>
                <a:latin typeface="Times New Roman" pitchFamily="18" charset="0"/>
                <a:cs typeface="Times New Roman" pitchFamily="18" charset="0"/>
              </a:rPr>
              <a:t>За сожженный дом</a:t>
            </a:r>
          </a:p>
          <a:p>
            <a:r>
              <a:rPr lang="ru-RU" sz="2000" b="1" i="1" dirty="0" smtClean="0">
                <a:solidFill>
                  <a:srgbClr val="361B00"/>
                </a:solidFill>
                <a:latin typeface="Times New Roman" pitchFamily="18" charset="0"/>
                <a:cs typeface="Times New Roman" pitchFamily="18" charset="0"/>
              </a:rPr>
              <a:t>В смертный бой я иду.</a:t>
            </a:r>
          </a:p>
          <a:p>
            <a:r>
              <a:rPr lang="ru-RU" sz="2000" b="1" i="1" dirty="0" smtClean="0">
                <a:solidFill>
                  <a:srgbClr val="361B00"/>
                </a:solidFill>
                <a:latin typeface="Times New Roman" pitchFamily="18" charset="0"/>
                <a:cs typeface="Times New Roman" pitchFamily="18" charset="0"/>
              </a:rPr>
              <a:t>За семью свою,</a:t>
            </a:r>
          </a:p>
          <a:p>
            <a:r>
              <a:rPr lang="ru-RU" sz="2000" b="1" i="1" dirty="0" smtClean="0">
                <a:solidFill>
                  <a:srgbClr val="361B00"/>
                </a:solidFill>
                <a:latin typeface="Times New Roman" pitchFamily="18" charset="0"/>
                <a:cs typeface="Times New Roman" pitchFamily="18" charset="0"/>
              </a:rPr>
              <a:t>За старую мать, </a:t>
            </a:r>
          </a:p>
          <a:p>
            <a:r>
              <a:rPr lang="ru-RU" sz="2000" b="1" i="1" dirty="0" smtClean="0">
                <a:solidFill>
                  <a:srgbClr val="361B00"/>
                </a:solidFill>
                <a:latin typeface="Times New Roman" pitchFamily="18" charset="0"/>
                <a:cs typeface="Times New Roman" pitchFamily="18" charset="0"/>
              </a:rPr>
              <a:t>За Родину в борьбу иду.</a:t>
            </a:r>
          </a:p>
          <a:p>
            <a:r>
              <a:rPr lang="ru-RU" sz="2000" b="1" i="1" dirty="0" smtClean="0">
                <a:solidFill>
                  <a:srgbClr val="361B00"/>
                </a:solidFill>
                <a:latin typeface="Times New Roman" pitchFamily="18" charset="0"/>
                <a:cs typeface="Times New Roman" pitchFamily="18" charset="0"/>
              </a:rPr>
              <a:t>За любовь молодую,</a:t>
            </a:r>
          </a:p>
          <a:p>
            <a:r>
              <a:rPr lang="ru-RU" sz="2000" b="1" i="1" dirty="0" smtClean="0">
                <a:solidFill>
                  <a:srgbClr val="361B00"/>
                </a:solidFill>
                <a:latin typeface="Times New Roman" pitchFamily="18" charset="0"/>
                <a:cs typeface="Times New Roman" pitchFamily="18" charset="0"/>
              </a:rPr>
              <a:t>За вольную жизнь</a:t>
            </a:r>
          </a:p>
          <a:p>
            <a:r>
              <a:rPr lang="ru-RU" sz="2000" b="1" i="1" dirty="0" smtClean="0">
                <a:solidFill>
                  <a:srgbClr val="361B00"/>
                </a:solidFill>
                <a:latin typeface="Times New Roman" pitchFamily="18" charset="0"/>
                <a:cs typeface="Times New Roman" pitchFamily="18" charset="0"/>
              </a:rPr>
              <a:t>На сраженье сегодня иду.</a:t>
            </a:r>
          </a:p>
          <a:p>
            <a:r>
              <a:rPr lang="ru-RU" sz="2000" b="1" i="1" dirty="0" smtClean="0">
                <a:solidFill>
                  <a:srgbClr val="361B00"/>
                </a:solidFill>
                <a:latin typeface="Times New Roman" pitchFamily="18" charset="0"/>
                <a:cs typeface="Times New Roman" pitchFamily="18" charset="0"/>
              </a:rPr>
              <a:t>И клянусь тебе, Родина-мать,</a:t>
            </a:r>
          </a:p>
          <a:p>
            <a:r>
              <a:rPr lang="ru-RU" sz="2000" b="1" i="1" dirty="0" smtClean="0">
                <a:solidFill>
                  <a:srgbClr val="361B00"/>
                </a:solidFill>
                <a:latin typeface="Times New Roman" pitchFamily="18" charset="0"/>
                <a:cs typeface="Times New Roman" pitchFamily="18" charset="0"/>
              </a:rPr>
              <a:t>Иль умру, иль с победой приду</a:t>
            </a:r>
            <a:r>
              <a:rPr lang="ru-RU" sz="2000" i="1" dirty="0" smtClean="0">
                <a:solidFill>
                  <a:srgbClr val="361B00"/>
                </a:solidFill>
                <a:latin typeface="Times New Roman" pitchFamily="18" charset="0"/>
                <a:cs typeface="Times New Roman" pitchFamily="18" charset="0"/>
              </a:rPr>
              <a:t>!</a:t>
            </a:r>
          </a:p>
          <a:p>
            <a:pPr algn="r"/>
            <a:r>
              <a:rPr lang="ru-RU" sz="1400" i="1" dirty="0" err="1" smtClean="0">
                <a:solidFill>
                  <a:srgbClr val="361B00"/>
                </a:solidFill>
                <a:latin typeface="Times New Roman" pitchFamily="18" charset="0"/>
                <a:cs typeface="Times New Roman" pitchFamily="18" charset="0"/>
              </a:rPr>
              <a:t>Я.В.Ругоев</a:t>
            </a:r>
            <a:r>
              <a:rPr lang="ru-RU" sz="2000" dirty="0" smtClean="0">
                <a:solidFill>
                  <a:srgbClr val="361B00"/>
                </a:solidFill>
                <a:latin typeface="Times New Roman" pitchFamily="18" charset="0"/>
                <a:cs typeface="Times New Roman" pitchFamily="18" charset="0"/>
              </a:rPr>
              <a:t>.</a:t>
            </a:r>
            <a:endParaRPr lang="ru-RU" sz="2000" dirty="0">
              <a:solidFill>
                <a:srgbClr val="361B00"/>
              </a:solidFill>
              <a:latin typeface="Times New Roman" pitchFamily="18" charset="0"/>
              <a:cs typeface="Times New Roman" pitchFamily="18" charset="0"/>
            </a:endParaRPr>
          </a:p>
        </p:txBody>
      </p:sp>
      <p:sp>
        <p:nvSpPr>
          <p:cNvPr id="5" name="TextBox 4"/>
          <p:cNvSpPr txBox="1"/>
          <p:nvPr/>
        </p:nvSpPr>
        <p:spPr>
          <a:xfrm>
            <a:off x="6921305" y="900332"/>
            <a:ext cx="2489981" cy="523220"/>
          </a:xfrm>
          <a:prstGeom prst="rect">
            <a:avLst/>
          </a:prstGeom>
          <a:noFill/>
        </p:spPr>
        <p:txBody>
          <a:bodyPr wrap="square" rtlCol="0">
            <a:spAutoFit/>
          </a:bodyPr>
          <a:lstStyle/>
          <a:p>
            <a:pPr algn="ctr"/>
            <a:r>
              <a:rPr lang="ru-RU" sz="2800" b="1" dirty="0" smtClean="0">
                <a:solidFill>
                  <a:srgbClr val="C00000"/>
                </a:solidFill>
                <a:effectLst>
                  <a:outerShdw blurRad="38100" dist="38100" dir="2700000" algn="tl">
                    <a:srgbClr val="000000">
                      <a:alpha val="43137"/>
                    </a:srgbClr>
                  </a:outerShdw>
                </a:effectLst>
              </a:rPr>
              <a:t>Иду!</a:t>
            </a:r>
            <a:endParaRPr lang="ru-RU" sz="28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0641344"/>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листание 8">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листание 7" id="{0CE75DB1-FDE2-4B07-8783-FD2325410490}" vid="{4B0FD19C-AF86-4C35-9F38-0720CAB1391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листание 8</Template>
  <TotalTime>283</TotalTime>
  <Words>784</Words>
  <Application>Microsoft Office PowerPoint</Application>
  <PresentationFormat>Широкоэкранный</PresentationFormat>
  <Paragraphs>120</Paragraphs>
  <Slides>15</Slides>
  <Notes>0</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15</vt:i4>
      </vt:variant>
    </vt:vector>
  </HeadingPairs>
  <TitlesOfParts>
    <vt:vector size="20" baseType="lpstr">
      <vt:lpstr>Arial</vt:lpstr>
      <vt:lpstr>Arial Black</vt:lpstr>
      <vt:lpstr>Calibri</vt:lpstr>
      <vt:lpstr>Times New Roman</vt:lpstr>
      <vt:lpstr>листание 8</vt:lpstr>
      <vt:lpstr>Я.В. Ругоев 15.04.1918-17.06.1993</vt:lpstr>
      <vt:lpstr>Д. Шуоярви</vt:lpstr>
      <vt:lpstr>Место дома Я.В.Ругоева</vt:lpstr>
      <vt:lpstr>Родной край</vt:lpstr>
      <vt:lpstr>Кантеле</vt:lpstr>
      <vt:lpstr>Кантеле</vt:lpstr>
      <vt:lpstr>Детство, отрочество, юность.</vt:lpstr>
      <vt:lpstr>Обучение в Ухтинской школе</vt:lpstr>
      <vt:lpstr>Презентация PowerPoint</vt:lpstr>
      <vt:lpstr>Ругоев Я. В.  Источник памяти</vt:lpstr>
      <vt:lpstr>«Немного о себе»</vt:lpstr>
      <vt:lpstr>Я все испытал на свете</vt:lpstr>
      <vt:lpstr>Наследие Я.В.Ругоева</vt:lpstr>
      <vt:lpstr>Памятью сердце богато…</vt:lpstr>
      <vt:lpstr>Автор: Федотова Н.Ю.,  МБОУ КГО «СОШ №1 им.Я.В.Ругоева» г. Костомукша</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root</cp:lastModifiedBy>
  <cp:revision>39</cp:revision>
  <dcterms:created xsi:type="dcterms:W3CDTF">2016-11-15T09:14:47Z</dcterms:created>
  <dcterms:modified xsi:type="dcterms:W3CDTF">2018-03-12T13:06:51Z</dcterms:modified>
</cp:coreProperties>
</file>