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63" r:id="rId5"/>
    <p:sldId id="271" r:id="rId6"/>
    <p:sldId id="261" r:id="rId7"/>
    <p:sldId id="270" r:id="rId8"/>
    <p:sldId id="272" r:id="rId9"/>
    <p:sldId id="273" r:id="rId10"/>
    <p:sldId id="264" r:id="rId11"/>
    <p:sldId id="274" r:id="rId12"/>
    <p:sldId id="275" r:id="rId13"/>
    <p:sldId id="277" r:id="rId14"/>
    <p:sldId id="257" r:id="rId15"/>
    <p:sldId id="262" r:id="rId16"/>
    <p:sldId id="269" r:id="rId17"/>
    <p:sldId id="268" r:id="rId18"/>
    <p:sldId id="266" r:id="rId19"/>
    <p:sldId id="276" r:id="rId20"/>
    <p:sldId id="265" r:id="rId21"/>
    <p:sldId id="27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800000"/>
    <a:srgbClr val="9900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25" autoAdjust="0"/>
    <p:restoredTop sz="94660"/>
  </p:normalViewPr>
  <p:slideViewPr>
    <p:cSldViewPr>
      <p:cViewPr>
        <p:scale>
          <a:sx n="82" d="100"/>
          <a:sy n="82" d="100"/>
        </p:scale>
        <p:origin x="-78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3E6-C4FC-4886-A3E7-3375D51BE4C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FF94-9B96-42CD-AC12-CBCB097AA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CED5-E678-4360-9413-A734438E3AE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41D2-5F29-4AD7-B232-9D4A519E1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E5943-C00B-4417-BCFE-A06C799A741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541A-8612-4DEC-814A-98A02749F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2B2A9-9D25-4A2D-A7C9-CD5C75D7C01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2C27A-868B-404C-B80E-CF77E9C40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CB31A-4D57-4750-A971-7314450AF81E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F7B8-52A2-49F0-8EFA-C86FFF1A0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F4DB3-AA3E-4CAF-9039-DDA241666BA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93EBF-E2AB-4081-9487-BE6416B85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134F8-80A3-43C7-9537-657A737BB0C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565B-E82D-4FBA-9CB0-6C08D92BB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AA831-998E-42A6-AEC6-44C2BD9E9D6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BD466-6FA4-4EF3-9BF4-6497CB238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CCFB-B0EC-437F-A31A-A558D051DEC2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9187B-2D75-42C0-ACC0-733503988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B55A-F497-4004-8E18-CCD4F5AC001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413D-C613-4C0D-9741-374C23033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3F9F-9A68-4626-B583-198ED5A95D9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09C2-C05E-4AFB-A163-F82E65DAD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FD11BD-536D-44AB-8836-45466FC7653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A1F6AC-4194-47B9-9FBD-F3213CF07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57500" y="2643188"/>
            <a:ext cx="5551488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”Uhtuan kesseli”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- </a:t>
            </a:r>
            <a:endParaRPr lang="fi-FI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etnokulttuuriohjelman t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</a:t>
            </a:r>
            <a:r>
              <a:rPr lang="fi-FI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teuttamini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314" name="Picture 2" descr="C:\Users\user\Desktop\Аля\Uhtuan kesseli\feMS2Ad_Xy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7188"/>
            <a:ext cx="28003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 descr="D:\сказка 2018 осень\DSC_0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5500688"/>
            <a:ext cx="20351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https://pp.userapi.com/c849324/v849324795/11fd/RuSO1waQxw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5524500"/>
            <a:ext cx="2000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Users\user\Desktop\Аля\Uhtuan kesseli\h9jAgn2XYPM.jpg"/>
          <p:cNvPicPr>
            <a:picLocks noChangeAspect="1" noChangeArrowheads="1"/>
          </p:cNvPicPr>
          <p:nvPr/>
        </p:nvPicPr>
        <p:blipFill>
          <a:blip r:embed="rId5"/>
          <a:srcRect r="12460"/>
          <a:stretch>
            <a:fillRect/>
          </a:stretch>
        </p:blipFill>
        <p:spPr bwMode="auto">
          <a:xfrm>
            <a:off x="5143500" y="5500688"/>
            <a:ext cx="20002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 descr="C:\Users\user\Desktop\Аля\Uhtuan kesseli\Zywg2OEux7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5489575"/>
            <a:ext cx="16430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"/>
          <p:cNvPicPr>
            <a:picLocks noChangeAspect="1" noChangeArrowheads="1"/>
          </p:cNvPicPr>
          <p:nvPr/>
        </p:nvPicPr>
        <p:blipFill>
          <a:blip r:embed="rId7"/>
          <a:srcRect r="12280"/>
          <a:stretch>
            <a:fillRect/>
          </a:stretch>
        </p:blipFill>
        <p:spPr bwMode="auto">
          <a:xfrm>
            <a:off x="0" y="5500688"/>
            <a:ext cx="178593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5500688"/>
            <a:ext cx="9144000" cy="158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Аля\Uhtuan kesseli\sZuk2Tahlk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857625"/>
            <a:ext cx="4071937" cy="2714625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22531" name="Picture 3" descr="C:\Users\user\Desktop\Аля\Uhtuan kesseli\hveGW55YlZ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857250"/>
            <a:ext cx="3571875" cy="2381250"/>
          </a:xfrm>
          <a:prstGeom prst="rect">
            <a:avLst/>
          </a:prstGeom>
          <a:noFill/>
          <a:ln w="28575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22532" name="Picture 2" descr="C:\Users\user\Desktop\Аля\Uhtuan kesseli\BPvfhAzGj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2143125"/>
            <a:ext cx="4049712" cy="270033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313" y="428625"/>
            <a:ext cx="5500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Karjalaiset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ruuvvat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714375" y="1285875"/>
            <a:ext cx="3230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i="1">
                <a:latin typeface="Calibri" pitchFamily="34" charset="0"/>
              </a:rPr>
              <a:t>Карельская кухня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1686" r="11466"/>
          <a:stretch>
            <a:fillRect/>
          </a:stretch>
        </p:blipFill>
        <p:spPr bwMode="auto">
          <a:xfrm>
            <a:off x="1643063" y="1285875"/>
            <a:ext cx="6332537" cy="527367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285750" y="357188"/>
            <a:ext cx="8858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Calibri" pitchFamily="34" charset="0"/>
              </a:rPr>
              <a:t>Знакомство с карельской кухней: </a:t>
            </a:r>
          </a:p>
          <a:p>
            <a:r>
              <a:rPr lang="ru-RU" sz="2400" i="1">
                <a:latin typeface="Calibri" pitchFamily="34" charset="0"/>
              </a:rPr>
              <a:t>                                                 как и в чём  готовили наши предки.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143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C:\Users\user\Desktop\Аля\Uhtuan kesseli\UO0W3mEmbF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3214688"/>
            <a:ext cx="507047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14938" y="857250"/>
            <a:ext cx="3214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4400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Reikäleipä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сказка 2018 осень\DSC_0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929063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7250" y="571500"/>
            <a:ext cx="3665538" cy="76993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4400" dirty="0">
                <a:solidFill>
                  <a:srgbClr val="006600"/>
                </a:solidFill>
                <a:latin typeface="+mn-lt"/>
                <a:cs typeface="+mn-cs"/>
              </a:rPr>
              <a:t>Karjalan luonto</a:t>
            </a:r>
            <a:endParaRPr lang="ru-RU" sz="4400" dirty="0">
              <a:solidFill>
                <a:srgbClr val="006600"/>
              </a:solidFill>
              <a:latin typeface="+mn-lt"/>
              <a:cs typeface="+mn-cs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500313"/>
            <a:ext cx="50927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928688"/>
            <a:ext cx="347186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928688" y="1500188"/>
            <a:ext cx="4286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latin typeface="Calibri" pitchFamily="34" charset="0"/>
              </a:rPr>
              <a:t>Природа Карелии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Аля\Uhtuan kesseli\f4guqskjzB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428750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C:\Users\user\Desktop\Аля\Uhtuan kesseli\Mt0nBlwWKZ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4071938"/>
            <a:ext cx="32146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C:\Users\user\Desktop\Аля\Uhtuan kesseli\033uPLeZV0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9750" y="1285875"/>
            <a:ext cx="35242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C:\Users\user\Desktop\Аля\Uhtuan kesseli\h9jAgn2XYP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88" y="4143375"/>
            <a:ext cx="37274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642938" y="285750"/>
            <a:ext cx="3222625" cy="769938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4400">
                <a:solidFill>
                  <a:srgbClr val="C00000"/>
                </a:solidFill>
                <a:latin typeface="Calibri" pitchFamily="34" charset="0"/>
              </a:rPr>
              <a:t>Karjalan kieli </a:t>
            </a:r>
            <a:endParaRPr lang="ru-RU" sz="44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4286250" y="357188"/>
            <a:ext cx="3522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i="1">
                <a:latin typeface="Calibri" pitchFamily="34" charset="0"/>
              </a:rPr>
              <a:t>Карельский язык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715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https://pp.userapi.com/c849324/v849324795/11fd/RuSO1waQxw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357563"/>
            <a:ext cx="4529138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571500" y="928688"/>
            <a:ext cx="3222625" cy="769937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4400">
                <a:solidFill>
                  <a:srgbClr val="C00000"/>
                </a:solidFill>
                <a:latin typeface="Calibri" pitchFamily="34" charset="0"/>
              </a:rPr>
              <a:t>Karjalan kieli </a:t>
            </a:r>
            <a:endParaRPr lang="ru-RU" sz="44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5572125" y="3857625"/>
            <a:ext cx="3571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latin typeface="Calibri" pitchFamily="34" charset="0"/>
              </a:rPr>
              <a:t>Постановка сказок с участием  активистов курсов карельского языка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:\сказка 2018 осень\DSC_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3476625"/>
            <a:ext cx="4714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D:\сказка 2018 осень\DSC_00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57188"/>
            <a:ext cx="48228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57188" y="928688"/>
            <a:ext cx="3400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i="1">
                <a:solidFill>
                  <a:srgbClr val="660033"/>
                </a:solidFill>
                <a:latin typeface="Calibri" pitchFamily="34" charset="0"/>
              </a:rPr>
              <a:t>Постановки сказок </a:t>
            </a:r>
          </a:p>
          <a:p>
            <a:r>
              <a:rPr lang="ru-RU" sz="2800" i="1">
                <a:solidFill>
                  <a:srgbClr val="660033"/>
                </a:solidFill>
                <a:latin typeface="Calibri" pitchFamily="34" charset="0"/>
              </a:rPr>
              <a:t>на карельском языке</a:t>
            </a:r>
          </a:p>
          <a:p>
            <a:r>
              <a:rPr lang="ru-RU" sz="2800" i="1">
                <a:solidFill>
                  <a:srgbClr val="660033"/>
                </a:solidFill>
                <a:latin typeface="Calibri" pitchFamily="34" charset="0"/>
              </a:rPr>
              <a:t> с участием детей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572125" y="4572000"/>
            <a:ext cx="3044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i="1">
                <a:solidFill>
                  <a:srgbClr val="660033"/>
                </a:solidFill>
                <a:latin typeface="Calibri" pitchFamily="34" charset="0"/>
              </a:rPr>
              <a:t>импровизация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Аля\Uhtuan kesseli\YWGbUHfSD7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14313"/>
            <a:ext cx="52419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:\Users\user\Desktop\Аля\Uhtuan kesseli\Zywg2OEux7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500"/>
            <a:ext cx="4360863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5429250" y="857250"/>
            <a:ext cx="355917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i="1">
                <a:solidFill>
                  <a:srgbClr val="660033"/>
                </a:solidFill>
                <a:latin typeface="Calibri" pitchFamily="34" charset="0"/>
              </a:rPr>
              <a:t>Kan</a:t>
            </a:r>
            <a:r>
              <a:rPr lang="ru-RU" sz="4400" i="1">
                <a:solidFill>
                  <a:srgbClr val="660033"/>
                </a:solidFill>
                <a:latin typeface="Calibri" pitchFamily="34" charset="0"/>
              </a:rPr>
              <a:t>š</a:t>
            </a:r>
            <a:r>
              <a:rPr lang="en-US" sz="4400" i="1">
                <a:solidFill>
                  <a:srgbClr val="660033"/>
                </a:solidFill>
                <a:latin typeface="Calibri" pitchFamily="34" charset="0"/>
              </a:rPr>
              <a:t>an runou</a:t>
            </a:r>
            <a:r>
              <a:rPr lang="ru-RU" sz="4400" i="1">
                <a:solidFill>
                  <a:srgbClr val="660033"/>
                </a:solidFill>
                <a:latin typeface="Calibri" pitchFamily="34" charset="0"/>
              </a:rPr>
              <a:t>š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14375" y="4357688"/>
            <a:ext cx="3357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rgbClr val="660033"/>
                </a:solidFill>
                <a:latin typeface="Calibri" pitchFamily="34" charset="0"/>
              </a:rPr>
              <a:t>Устное народное творчество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:\Users\user\Desktop\Аля\Uhtuan kesseli\CC6PRNAW37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643063"/>
            <a:ext cx="59705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1643063" y="428625"/>
            <a:ext cx="495776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i="1">
                <a:solidFill>
                  <a:srgbClr val="660033"/>
                </a:solidFill>
                <a:latin typeface="Calibri" pitchFamily="34" charset="0"/>
              </a:rPr>
              <a:t>Играем на кантеле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user\Desktop\Аля\Uhtuan kesseli\HdQLkfqwyx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357438"/>
            <a:ext cx="28590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214313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pp.userapi.com/c836239/v836239584/1ebbc/7YIU2hekZS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286125"/>
            <a:ext cx="507523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500063" y="500063"/>
            <a:ext cx="36877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i="1">
                <a:latin typeface="Calibri" pitchFamily="34" charset="0"/>
              </a:rPr>
              <a:t>Знакомство с  эпосом </a:t>
            </a:r>
          </a:p>
          <a:p>
            <a:r>
              <a:rPr lang="ru-RU" sz="2800" i="1">
                <a:latin typeface="Calibri" pitchFamily="34" charset="0"/>
              </a:rPr>
              <a:t>          «Калевала»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19037" t="8218" r="23428" b="5479"/>
          <a:stretch>
            <a:fillRect/>
          </a:stretch>
        </p:blipFill>
        <p:spPr bwMode="auto">
          <a:xfrm>
            <a:off x="3571875" y="2214563"/>
            <a:ext cx="26431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214813" y="2714625"/>
            <a:ext cx="2286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Uhtuan</a:t>
            </a:r>
          </a:p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 .</a:t>
            </a:r>
          </a:p>
          <a:p>
            <a:r>
              <a:rPr lang="ru-RU" sz="32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kesseli</a:t>
            </a:r>
            <a:endParaRPr lang="ru-RU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14313" y="4000500"/>
            <a:ext cx="215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Karjalaini 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pirtti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6286500" y="857250"/>
            <a:ext cx="2651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Karjalaiset 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ruuvvat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214313" y="2786063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Entisajan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 k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äsityö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t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  <a:p>
            <a:endParaRPr lang="ru-RU" sz="2000">
              <a:latin typeface="Calibri" pitchFamily="34" charset="0"/>
            </a:endParaRP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4000500" y="285750"/>
            <a:ext cx="1970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Karjalan 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kieli 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2786063" y="5715000"/>
            <a:ext cx="22764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Kan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an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 </a:t>
            </a:r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runou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  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142875" y="500063"/>
            <a:ext cx="3521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Perintehelliset  elinkeinot </a:t>
            </a:r>
          </a:p>
          <a:p>
            <a:r>
              <a:rPr lang="en-US" sz="2400" b="1">
                <a:solidFill>
                  <a:srgbClr val="660033"/>
                </a:solidFill>
                <a:latin typeface="Calibri" pitchFamily="34" charset="0"/>
              </a:rPr>
              <a:t>( me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č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ä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šš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y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 ta kala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šš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u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š)</a:t>
            </a:r>
          </a:p>
        </p:txBody>
      </p:sp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6858000" y="2786063"/>
            <a:ext cx="2209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Karjalan</a:t>
            </a:r>
            <a:r>
              <a:rPr lang="ru-RU" sz="2400" b="1">
                <a:solidFill>
                  <a:srgbClr val="660033"/>
                </a:solidFill>
                <a:latin typeface="Calibri" pitchFamily="34" charset="0"/>
              </a:rPr>
              <a:t> </a:t>
            </a:r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 luonto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10800000" flipV="1">
            <a:off x="2286000" y="4357688"/>
            <a:ext cx="1071563" cy="14287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2857500" y="1714500"/>
            <a:ext cx="571500" cy="3571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>
            <a:off x="2571750" y="3357563"/>
            <a:ext cx="785813" cy="158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 flipH="1" flipV="1">
            <a:off x="4358481" y="1499394"/>
            <a:ext cx="1000125" cy="15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6179344" y="1607344"/>
            <a:ext cx="642938" cy="57150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286500" y="3357563"/>
            <a:ext cx="785813" cy="158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4608513" y="5394325"/>
            <a:ext cx="785812" cy="15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Box 39"/>
          <p:cNvSpPr txBox="1">
            <a:spLocks noChangeArrowheads="1"/>
          </p:cNvSpPr>
          <p:nvPr/>
        </p:nvSpPr>
        <p:spPr bwMode="auto">
          <a:xfrm>
            <a:off x="500063" y="1285875"/>
            <a:ext cx="271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Традиционные промыслы</a:t>
            </a: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000500" y="642938"/>
            <a:ext cx="1855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Карельский язык</a:t>
            </a:r>
          </a:p>
        </p:txBody>
      </p:sp>
      <p:sp>
        <p:nvSpPr>
          <p:cNvPr id="14356" name="TextBox 42"/>
          <p:cNvSpPr txBox="1">
            <a:spLocks noChangeArrowheads="1"/>
          </p:cNvSpPr>
          <p:nvPr/>
        </p:nvSpPr>
        <p:spPr bwMode="auto">
          <a:xfrm>
            <a:off x="6929438" y="1285875"/>
            <a:ext cx="1892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K</a:t>
            </a:r>
            <a:r>
              <a:rPr lang="ru-RU" i="1">
                <a:latin typeface="Calibri" pitchFamily="34" charset="0"/>
              </a:rPr>
              <a:t>арельская кухня</a:t>
            </a:r>
          </a:p>
        </p:txBody>
      </p:sp>
      <p:sp>
        <p:nvSpPr>
          <p:cNvPr id="14357" name="TextBox 49"/>
          <p:cNvSpPr txBox="1">
            <a:spLocks noChangeArrowheads="1"/>
          </p:cNvSpPr>
          <p:nvPr/>
        </p:nvSpPr>
        <p:spPr bwMode="auto">
          <a:xfrm>
            <a:off x="6946900" y="3286125"/>
            <a:ext cx="219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Карельская природа</a:t>
            </a:r>
          </a:p>
        </p:txBody>
      </p:sp>
      <p:sp>
        <p:nvSpPr>
          <p:cNvPr id="14358" name="TextBox 51"/>
          <p:cNvSpPr txBox="1">
            <a:spLocks noChangeArrowheads="1"/>
          </p:cNvSpPr>
          <p:nvPr/>
        </p:nvSpPr>
        <p:spPr bwMode="auto">
          <a:xfrm>
            <a:off x="214313" y="3143250"/>
            <a:ext cx="2109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Стариные ремесла</a:t>
            </a:r>
          </a:p>
        </p:txBody>
      </p:sp>
      <p:sp>
        <p:nvSpPr>
          <p:cNvPr id="14359" name="TextBox 52"/>
          <p:cNvSpPr txBox="1">
            <a:spLocks noChangeArrowheads="1"/>
          </p:cNvSpPr>
          <p:nvPr/>
        </p:nvSpPr>
        <p:spPr bwMode="auto">
          <a:xfrm>
            <a:off x="428625" y="4500563"/>
            <a:ext cx="1809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Карельская изба</a:t>
            </a:r>
          </a:p>
        </p:txBody>
      </p:sp>
      <p:sp>
        <p:nvSpPr>
          <p:cNvPr id="14360" name="TextBox 55"/>
          <p:cNvSpPr txBox="1">
            <a:spLocks noChangeArrowheads="1"/>
          </p:cNvSpPr>
          <p:nvPr/>
        </p:nvSpPr>
        <p:spPr bwMode="auto">
          <a:xfrm>
            <a:off x="5072063" y="5786438"/>
            <a:ext cx="3238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Устное народное творчество</a:t>
            </a: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286500" y="4429125"/>
            <a:ext cx="785813" cy="15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2" name="TextBox 57"/>
          <p:cNvSpPr txBox="1">
            <a:spLocks noChangeArrowheads="1"/>
          </p:cNvSpPr>
          <p:nvPr/>
        </p:nvSpPr>
        <p:spPr bwMode="auto">
          <a:xfrm>
            <a:off x="6858000" y="3929063"/>
            <a:ext cx="2092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400" b="1">
                <a:solidFill>
                  <a:srgbClr val="660033"/>
                </a:solidFill>
                <a:latin typeface="Calibri" pitchFamily="34" charset="0"/>
              </a:rPr>
              <a:t>Karjalaini puku</a:t>
            </a:r>
            <a:endParaRPr lang="ru-RU" sz="2400" b="1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4363" name="TextBox 58"/>
          <p:cNvSpPr txBox="1">
            <a:spLocks noChangeArrowheads="1"/>
          </p:cNvSpPr>
          <p:nvPr/>
        </p:nvSpPr>
        <p:spPr bwMode="auto">
          <a:xfrm>
            <a:off x="6858000" y="4500563"/>
            <a:ext cx="2122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Карельский костюм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Аля\Uhtuan kesseli\66osuOVxzwc.jpg"/>
          <p:cNvPicPr>
            <a:picLocks noChangeAspect="1" noChangeArrowheads="1"/>
          </p:cNvPicPr>
          <p:nvPr/>
        </p:nvPicPr>
        <p:blipFill>
          <a:blip r:embed="rId3"/>
          <a:srcRect r="2856" b="9802"/>
          <a:stretch>
            <a:fillRect/>
          </a:stretch>
        </p:blipFill>
        <p:spPr bwMode="auto">
          <a:xfrm>
            <a:off x="285750" y="3357563"/>
            <a:ext cx="4857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user\Desktop\Аля\Uhtuan kesseli\nzOXD__If5U.jpg"/>
          <p:cNvPicPr>
            <a:picLocks noChangeAspect="1" noChangeArrowheads="1"/>
          </p:cNvPicPr>
          <p:nvPr/>
        </p:nvPicPr>
        <p:blipFill>
          <a:blip r:embed="rId4"/>
          <a:srcRect l="1241" t="3734" r="5721" b="6656"/>
          <a:stretch>
            <a:fillRect/>
          </a:stretch>
        </p:blipFill>
        <p:spPr bwMode="auto">
          <a:xfrm>
            <a:off x="3500438" y="357188"/>
            <a:ext cx="53578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357188" y="785813"/>
            <a:ext cx="38576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i="1">
                <a:solidFill>
                  <a:srgbClr val="660033"/>
                </a:solidFill>
                <a:latin typeface="Calibri" pitchFamily="34" charset="0"/>
              </a:rPr>
              <a:t>Герои Эпоса глазами детей</a:t>
            </a:r>
            <a:endParaRPr lang="ru-RU">
              <a:latin typeface="Calibri" pitchFamily="34" charset="0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5429250" y="4500563"/>
            <a:ext cx="3405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i="1">
                <a:solidFill>
                  <a:srgbClr val="660033"/>
                </a:solidFill>
                <a:latin typeface="Calibri" pitchFamily="34" charset="0"/>
              </a:rPr>
              <a:t>Конкурс  рисунков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1071563" y="2571750"/>
            <a:ext cx="72675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6600">
                <a:solidFill>
                  <a:srgbClr val="C00000"/>
                </a:solidFill>
                <a:latin typeface="Calibri" pitchFamily="34" charset="0"/>
              </a:rPr>
              <a:t>Passipo huomijošta!</a:t>
            </a:r>
            <a:endParaRPr lang="ru-RU" sz="66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user\Desktop\Аля\Uhtuan kesseli\nmjFnY6oIlA.jpg"/>
          <p:cNvPicPr>
            <a:picLocks noChangeAspect="1" noChangeArrowheads="1"/>
          </p:cNvPicPr>
          <p:nvPr/>
        </p:nvPicPr>
        <p:blipFill>
          <a:blip r:embed="rId3"/>
          <a:srcRect r="4350"/>
          <a:stretch>
            <a:fillRect/>
          </a:stretch>
        </p:blipFill>
        <p:spPr bwMode="auto">
          <a:xfrm>
            <a:off x="3786188" y="285750"/>
            <a:ext cx="50006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2928938"/>
            <a:ext cx="54641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313" y="928688"/>
            <a:ext cx="3551237" cy="7699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Karjalaini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pirtti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642938" y="1714500"/>
            <a:ext cx="2357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Карельская изба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 flipH="1">
            <a:off x="6403975" y="4357688"/>
            <a:ext cx="20970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latin typeface="Calibri" pitchFamily="34" charset="0"/>
              </a:rPr>
              <a:t>Экскурсии в музей рунопевцев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user\Desktop\Аля\Дет.сад\изба\DSC005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57188"/>
            <a:ext cx="405923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C:\Users\user\Desktop\Аля\Дет.сад\изба\DSC00557.JPG"/>
          <p:cNvPicPr>
            <a:picLocks noChangeAspect="1" noChangeArrowheads="1"/>
          </p:cNvPicPr>
          <p:nvPr/>
        </p:nvPicPr>
        <p:blipFill>
          <a:blip r:embed="rId4"/>
          <a:srcRect t="20511" r="7692"/>
          <a:stretch>
            <a:fillRect/>
          </a:stretch>
        </p:blipFill>
        <p:spPr bwMode="auto">
          <a:xfrm>
            <a:off x="142875" y="3000375"/>
            <a:ext cx="5716588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313" y="1000125"/>
            <a:ext cx="4459287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Макет карельской избы для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                 занятий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Аля\Uhtuan kesseli\PSSkPd_inx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/>
          <a:srcRect t="11885"/>
          <a:stretch>
            <a:fillRect/>
          </a:stretch>
        </p:blipFill>
        <p:spPr bwMode="auto">
          <a:xfrm>
            <a:off x="3429000" y="2857500"/>
            <a:ext cx="5610225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57813" y="928688"/>
            <a:ext cx="29051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Аппликация на тему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«Карельская изба»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7147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88" y="285750"/>
            <a:ext cx="484981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Entisajan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   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k</a:t>
            </a:r>
            <a:r>
              <a:rPr lang="fi-FI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äsityö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t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: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/>
          <a:srcRect r="18390" b="12068"/>
          <a:stretch>
            <a:fillRect/>
          </a:stretch>
        </p:blipFill>
        <p:spPr bwMode="auto">
          <a:xfrm>
            <a:off x="214313" y="1143000"/>
            <a:ext cx="507206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/>
          <a:srcRect l="14925"/>
          <a:stretch>
            <a:fillRect/>
          </a:stretch>
        </p:blipFill>
        <p:spPr bwMode="auto">
          <a:xfrm>
            <a:off x="4500563" y="3429000"/>
            <a:ext cx="4071937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572125" y="500063"/>
            <a:ext cx="26431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sz="4000">
                <a:solidFill>
                  <a:srgbClr val="800000"/>
                </a:solidFill>
                <a:latin typeface="Calibri" pitchFamily="34" charset="0"/>
              </a:rPr>
              <a:t>mitein kesrätäh</a:t>
            </a:r>
            <a:endParaRPr lang="ru-RU" sz="400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357938" y="1857375"/>
            <a:ext cx="2643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 sz="4000">
                <a:solidFill>
                  <a:srgbClr val="660033"/>
                </a:solidFill>
                <a:latin typeface="Calibri" pitchFamily="34" charset="0"/>
              </a:rPr>
              <a:t>mitein kartatah</a:t>
            </a:r>
            <a:endParaRPr lang="ru-RU" sz="4000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571500" y="4857750"/>
            <a:ext cx="33448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latin typeface="Calibri" pitchFamily="34" charset="0"/>
              </a:rPr>
              <a:t>Древние ремесла:</a:t>
            </a:r>
          </a:p>
          <a:p>
            <a:r>
              <a:rPr lang="ru-RU" sz="2800" i="1">
                <a:latin typeface="Calibri" pitchFamily="34" charset="0"/>
              </a:rPr>
              <a:t>       - прядение</a:t>
            </a:r>
          </a:p>
          <a:p>
            <a:r>
              <a:rPr lang="ru-RU" sz="2800" i="1">
                <a:latin typeface="Calibri" pitchFamily="34" charset="0"/>
              </a:rPr>
              <a:t>- чесание шерсти</a:t>
            </a:r>
          </a:p>
          <a:p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sv4.userapi.com/c848432/u270102274/docs/d3/d92326257411/IMG_20181019_014316.jpg?extra=dVONcMHoHlyYygH0F1WVeaCh8HBxirmjvcHx6QqjMEb3QzpjLpQ3pAUg5E8P6nJyz4_rDziyvz2Jat6pHC7EWysem8TecwO2tmpvAP_inImEX2kOjGE54LzDvTMFGAFKpFtjF_3wL22gT-YLRMJey68"/>
          <p:cNvPicPr>
            <a:picLocks noChangeAspect="1" noChangeArrowheads="1"/>
          </p:cNvPicPr>
          <p:nvPr/>
        </p:nvPicPr>
        <p:blipFill>
          <a:blip r:embed="rId3"/>
          <a:srcRect t="24644" r="475"/>
          <a:stretch>
            <a:fillRect/>
          </a:stretch>
        </p:blipFill>
        <p:spPr bwMode="auto">
          <a:xfrm>
            <a:off x="357188" y="3429000"/>
            <a:ext cx="5000625" cy="2840038"/>
          </a:xfrm>
          <a:prstGeom prst="rect">
            <a:avLst/>
          </a:prstGeom>
          <a:noFill/>
          <a:ln w="19050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19459" name="Picture 4" descr="https://pp.userapi.com/c831208/v831208149/ba200/IoFhUSAfqQ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071563"/>
            <a:ext cx="3857625" cy="385762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642938" y="1071563"/>
            <a:ext cx="42148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rgbClr val="660033"/>
                </a:solidFill>
                <a:latin typeface="Calibri" pitchFamily="34" charset="0"/>
              </a:rPr>
              <a:t>Изучаем карельский орнамент, прядём….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9422" r="6944"/>
          <a:stretch>
            <a:fillRect/>
          </a:stretch>
        </p:blipFill>
        <p:spPr bwMode="auto">
          <a:xfrm>
            <a:off x="3857625" y="2643188"/>
            <a:ext cx="5072063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:\Users\user\Desktop\Аля\Uhtuan kesseli\rENjbq_Y4UA.jpg"/>
          <p:cNvPicPr>
            <a:picLocks noChangeAspect="1" noChangeArrowheads="1"/>
          </p:cNvPicPr>
          <p:nvPr/>
        </p:nvPicPr>
        <p:blipFill>
          <a:blip r:embed="rId4"/>
          <a:srcRect t="2380" r="15878"/>
          <a:stretch>
            <a:fillRect/>
          </a:stretch>
        </p:blipFill>
        <p:spPr bwMode="auto">
          <a:xfrm>
            <a:off x="285750" y="285750"/>
            <a:ext cx="48926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5857875" y="785813"/>
            <a:ext cx="2254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800000"/>
                </a:solidFill>
                <a:latin typeface="Calibri" pitchFamily="34" charset="0"/>
              </a:rPr>
              <a:t>Kutomini</a:t>
            </a:r>
            <a:endParaRPr lang="ru-RU" sz="4400">
              <a:solidFill>
                <a:srgbClr val="800000"/>
              </a:solidFill>
              <a:latin typeface="Calibri" pitchFamily="34" charset="0"/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5929313" y="1571625"/>
            <a:ext cx="20510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i="1">
                <a:latin typeface="Calibri" pitchFamily="34" charset="0"/>
              </a:rPr>
              <a:t>Ткачество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2858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714750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s://pp.userapi.com/c844721/v844721640/606d4/CDYV95pHuC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4429125"/>
            <a:ext cx="28924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Users\user\Desktop\Аля\Uhtuan kesseli\41D6WzB4m4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63" y="1357313"/>
            <a:ext cx="29289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376238" y="357188"/>
            <a:ext cx="8767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Знакомство с  традициоными материалами: лучина и береста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168</Words>
  <PresentationFormat>Экран (4:3)</PresentationFormat>
  <Paragraphs>62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Calibri</vt:lpstr>
      <vt:lpstr>Arial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122</cp:revision>
  <dcterms:created xsi:type="dcterms:W3CDTF">2018-11-26T07:09:27Z</dcterms:created>
  <dcterms:modified xsi:type="dcterms:W3CDTF">2018-12-03T18:30:35Z</dcterms:modified>
</cp:coreProperties>
</file>