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88" r:id="rId5"/>
    <p:sldId id="289" r:id="rId6"/>
    <p:sldId id="290" r:id="rId7"/>
    <p:sldId id="291" r:id="rId8"/>
    <p:sldId id="264" r:id="rId9"/>
    <p:sldId id="295" r:id="rId10"/>
    <p:sldId id="294" r:id="rId11"/>
    <p:sldId id="293" r:id="rId12"/>
    <p:sldId id="292" r:id="rId13"/>
    <p:sldId id="269" r:id="rId14"/>
    <p:sldId id="296" r:id="rId15"/>
    <p:sldId id="297" r:id="rId16"/>
    <p:sldId id="299" r:id="rId17"/>
    <p:sldId id="300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24900"/>
    <a:srgbClr val="004200"/>
    <a:srgbClr val="2A65AC"/>
    <a:srgbClr val="FAF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53" d="100"/>
          <a:sy n="53" d="100"/>
        </p:scale>
        <p:origin x="1363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5426F2D-40F4-4BBA-899B-B8267AB4FBB3}" type="datetimeFigureOut">
              <a:rPr lang="ru-RU"/>
              <a:pPr>
                <a:defRPr/>
              </a:pPr>
              <a:t>11.02.2021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7EBD066-8856-44FE-A9AC-B8234295C7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B30558-36F6-4293-A03F-97C0B74B1D2A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B082FF-E460-4366-9787-7B0B2D1EE34E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>
              <a:cs typeface="Arial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CEF199-690D-4F06-9EC4-84A7EBA090BC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6B77E2-8A85-4E93-98B9-65F4E63202DD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DED7947-C05A-4234-AEAA-9568EFE5E9AA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9C250B-F850-4BB6-9A14-BD84238F2D2A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96AD87-224F-4B65-98AC-020034B1E3CD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5A7CF-75A7-459D-A849-21078F5FB160}" type="datetimeFigureOut">
              <a:rPr lang="ru-RU"/>
              <a:pPr>
                <a:defRPr/>
              </a:pPr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11746-7441-49CA-B357-E6971F594B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09181-48FF-40F8-8440-675FECBF10A6}" type="datetimeFigureOut">
              <a:rPr lang="ru-RU"/>
              <a:pPr>
                <a:defRPr/>
              </a:pPr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10053-E389-491D-A2D2-5CCF97C633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AC4F2-A9EF-49C6-8941-3FEFA083B69D}" type="datetimeFigureOut">
              <a:rPr lang="ru-RU"/>
              <a:pPr>
                <a:defRPr/>
              </a:pPr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F842E-F979-4C6A-ABEB-27C358E20A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6FCED-83D9-4727-84B9-6E88087DCE91}" type="datetimeFigureOut">
              <a:rPr lang="ru-RU"/>
              <a:pPr>
                <a:defRPr/>
              </a:pPr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9063D-36F7-4C17-9310-8C96FB34F7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67D5C-2690-4F95-A9F8-FC4856FA6B15}" type="datetimeFigureOut">
              <a:rPr lang="ru-RU"/>
              <a:pPr>
                <a:defRPr/>
              </a:pPr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F519E-492B-4E62-9543-A9CC3E1BA6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5F8EA-4ADD-42D7-B622-5DFA2BC8123A}" type="datetimeFigureOut">
              <a:rPr lang="ru-RU"/>
              <a:pPr>
                <a:defRPr/>
              </a:pPr>
              <a:t>11.02.2021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A63C1-5A95-48E4-8522-8FE09ECDA6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FFA26-D28C-4226-9BB1-DB983F0B9D87}" type="datetimeFigureOut">
              <a:rPr lang="ru-RU"/>
              <a:pPr>
                <a:defRPr/>
              </a:pPr>
              <a:t>11.02.2021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8FBC9-665F-4353-94CE-4F06C0FF26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1698C-F3FB-4F44-8685-75F94B3CF43F}" type="datetimeFigureOut">
              <a:rPr lang="ru-RU"/>
              <a:pPr>
                <a:defRPr/>
              </a:pPr>
              <a:t>11.02.2021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B0365-0352-4601-A126-9020A24774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5E37D-A450-43E0-B6B4-81AE3B4625F7}" type="datetimeFigureOut">
              <a:rPr lang="ru-RU"/>
              <a:pPr>
                <a:defRPr/>
              </a:pPr>
              <a:t>11.02.2021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31546-AD1A-4E1A-A6BE-FC3CF1D1EB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02456-CE38-423E-96DF-E9079DB4B0E7}" type="datetimeFigureOut">
              <a:rPr lang="ru-RU"/>
              <a:pPr>
                <a:defRPr/>
              </a:pPr>
              <a:t>11.02.2021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A5C05-7046-4497-A3A3-6FBEEC00C9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18057-5FCB-4903-A24C-FD743BFEFD5F}" type="datetimeFigureOut">
              <a:rPr lang="ru-RU"/>
              <a:pPr>
                <a:defRPr/>
              </a:pPr>
              <a:t>11.02.2021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EBB75-129D-42B9-A93C-5C7C7DA467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156175E-EC5A-4343-BFBF-593D5862A0CF}" type="datetimeFigureOut">
              <a:rPr lang="ru-RU"/>
              <a:pPr>
                <a:defRPr/>
              </a:pPr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99B16C7-0270-480D-A280-40FE605FA4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2.xml"/><Relationship Id="rId18" Type="http://schemas.openxmlformats.org/officeDocument/2006/relationships/image" Target="../media/image5.png"/><Relationship Id="rId3" Type="http://schemas.openxmlformats.org/officeDocument/2006/relationships/image" Target="../media/image4.jpeg"/><Relationship Id="rId7" Type="http://schemas.openxmlformats.org/officeDocument/2006/relationships/slide" Target="slide6.xml"/><Relationship Id="rId12" Type="http://schemas.openxmlformats.org/officeDocument/2006/relationships/slide" Target="slide11.xml"/><Relationship Id="rId17" Type="http://schemas.openxmlformats.org/officeDocument/2006/relationships/slide" Target="slide16.xml"/><Relationship Id="rId2" Type="http://schemas.openxmlformats.org/officeDocument/2006/relationships/notesSlide" Target="../notesSlides/notesSlide2.xml"/><Relationship Id="rId16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5" Type="http://schemas.openxmlformats.org/officeDocument/2006/relationships/slide" Target="slide4.xml"/><Relationship Id="rId15" Type="http://schemas.openxmlformats.org/officeDocument/2006/relationships/slide" Target="slide14.xml"/><Relationship Id="rId10" Type="http://schemas.openxmlformats.org/officeDocument/2006/relationships/slide" Target="slide9.xml"/><Relationship Id="rId4" Type="http://schemas.openxmlformats.org/officeDocument/2006/relationships/slide" Target="slide3.xml"/><Relationship Id="rId9" Type="http://schemas.openxmlformats.org/officeDocument/2006/relationships/slide" Target="slide8.xml"/><Relationship Id="rId14" Type="http://schemas.openxmlformats.org/officeDocument/2006/relationships/slide" Target="slide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250825" y="5084763"/>
            <a:ext cx="856932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2200" i="1" dirty="0">
                <a:latin typeface="Times New Roman" pitchFamily="18" charset="0"/>
              </a:rPr>
              <a:t>                              </a:t>
            </a:r>
            <a:endParaRPr lang="ru-RU" sz="2000" i="1" dirty="0">
              <a:latin typeface="Times New Roman" pitchFamily="18" charset="0"/>
            </a:endParaRPr>
          </a:p>
        </p:txBody>
      </p:sp>
      <p:pic>
        <p:nvPicPr>
          <p:cNvPr id="14339" name="Рисунок 11" descr="Рисунок19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888" y="6165850"/>
            <a:ext cx="270033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WordArt 2"/>
          <p:cNvSpPr>
            <a:spLocks noChangeArrowheads="1" noChangeShapeType="1" noTextEdit="1"/>
          </p:cNvSpPr>
          <p:nvPr/>
        </p:nvSpPr>
        <p:spPr bwMode="auto">
          <a:xfrm>
            <a:off x="539750" y="333375"/>
            <a:ext cx="8215313" cy="928688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endParaRPr lang="ru-RU" sz="3600" kern="10" normalizeH="1" dirty="0">
              <a:ln w="9525">
                <a:round/>
                <a:headEnd/>
                <a:tailEnd/>
              </a:ln>
              <a:solidFill>
                <a:srgbClr val="924900"/>
              </a:solidFill>
              <a:latin typeface="Times New Roman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58707" y="332656"/>
            <a:ext cx="71763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Карелия при Петре </a:t>
            </a: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Рисунок 13" descr="дом-1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72450" y="5949950"/>
            <a:ext cx="769938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7812360" y="332656"/>
            <a:ext cx="1008112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pic>
        <p:nvPicPr>
          <p:cNvPr id="22" name="Рисунок 21" descr="Рисунок31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8850" y="2997200"/>
            <a:ext cx="1512888" cy="233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395288" y="5949950"/>
            <a:ext cx="8496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solidFill>
                  <a:srgbClr val="FF0000"/>
                </a:solidFill>
                <a:latin typeface="Georgia" pitchFamily="18" charset="0"/>
              </a:rPr>
              <a:t>1715 год</a:t>
            </a:r>
            <a:endParaRPr lang="ru-RU" sz="2800" i="1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30726" name="Text Box 5"/>
          <p:cNvSpPr txBox="1">
            <a:spLocks noChangeArrowheads="1"/>
          </p:cNvSpPr>
          <p:nvPr/>
        </p:nvSpPr>
        <p:spPr bwMode="auto">
          <a:xfrm>
            <a:off x="323850" y="1628775"/>
            <a:ext cx="8496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endParaRPr lang="ru-RU" sz="2800"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52509" y="1628800"/>
            <a:ext cx="6149440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Когда в Петровскую</a:t>
            </a:r>
          </a:p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слободу был перенесен</a:t>
            </a:r>
          </a:p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административный центр</a:t>
            </a:r>
          </a:p>
          <a:p>
            <a:pPr algn="ctr"/>
            <a:r>
              <a:rPr lang="ru-RU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Олонецкого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уезда?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Рисунок 13" descr="дом-1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72450" y="5949950"/>
            <a:ext cx="769938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7812360" y="332656"/>
            <a:ext cx="1008112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40</a:t>
            </a:r>
          </a:p>
        </p:txBody>
      </p:sp>
      <p:pic>
        <p:nvPicPr>
          <p:cNvPr id="22" name="Рисунок 21" descr="Рисунок31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8304" y="3212976"/>
            <a:ext cx="1512887" cy="233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323850" y="5300663"/>
            <a:ext cx="84963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solidFill>
                  <a:srgbClr val="FF0000"/>
                </a:solidFill>
                <a:latin typeface="Georgia" pitchFamily="18" charset="0"/>
              </a:rPr>
              <a:t>1703 год</a:t>
            </a:r>
            <a:endParaRPr lang="ru-RU" sz="2800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31750" name="Text Box 5"/>
          <p:cNvSpPr txBox="1">
            <a:spLocks noChangeArrowheads="1"/>
          </p:cNvSpPr>
          <p:nvPr/>
        </p:nvSpPr>
        <p:spPr bwMode="auto">
          <a:xfrm>
            <a:off x="323850" y="1628775"/>
            <a:ext cx="8496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endParaRPr lang="ru-RU" sz="2800"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71496" y="1700808"/>
            <a:ext cx="7238777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Когда на реке Свирь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начала действовать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Олонецкая верфь?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Рисунок 13" descr="дом-1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72450" y="5949950"/>
            <a:ext cx="769938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7812360" y="332656"/>
            <a:ext cx="1008112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50</a:t>
            </a:r>
          </a:p>
        </p:txBody>
      </p:sp>
      <p:pic>
        <p:nvPicPr>
          <p:cNvPr id="22" name="Рисунок 21" descr="Рисунок31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7763" y="4292600"/>
            <a:ext cx="1512887" cy="233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323850" y="5373688"/>
            <a:ext cx="84963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solidFill>
                  <a:srgbClr val="FF0000"/>
                </a:solidFill>
                <a:latin typeface="Georgia" pitchFamily="18" charset="0"/>
              </a:rPr>
              <a:t>в 1719, 1921, 1722, 1724 годах</a:t>
            </a:r>
            <a:endParaRPr lang="ru-RU" sz="2800" i="1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32774" name="Text Box 5"/>
          <p:cNvSpPr txBox="1">
            <a:spLocks noChangeArrowheads="1"/>
          </p:cNvSpPr>
          <p:nvPr/>
        </p:nvSpPr>
        <p:spPr bwMode="auto">
          <a:xfrm>
            <a:off x="323850" y="1628775"/>
            <a:ext cx="8496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endParaRPr lang="ru-RU" sz="2800"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1081" y="1988840"/>
            <a:ext cx="858363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 какие годы Петр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 </a:t>
            </a:r>
            <a:endParaRPr lang="ru-RU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посещал Петрозаводск?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Рисунок 13" descr="дом-1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72450" y="5949950"/>
            <a:ext cx="769938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7812360" y="332656"/>
            <a:ext cx="1008112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323850" y="3429000"/>
            <a:ext cx="8496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solidFill>
                  <a:srgbClr val="FF0000"/>
                </a:solidFill>
                <a:latin typeface="Georgia" pitchFamily="18" charset="0"/>
              </a:rPr>
              <a:t>р. </a:t>
            </a:r>
            <a:r>
              <a:rPr lang="ru-RU" sz="2800" i="1" dirty="0" err="1" smtClean="0">
                <a:solidFill>
                  <a:srgbClr val="FF0000"/>
                </a:solidFill>
                <a:latin typeface="Georgia" pitchFamily="18" charset="0"/>
              </a:rPr>
              <a:t>Лососинка</a:t>
            </a:r>
            <a:endParaRPr lang="ru-RU" sz="2800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323850" y="1628775"/>
            <a:ext cx="84963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 smtClean="0"/>
              <a:t>Как называлась река на берегу которой, был основан Петрозаводск?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pic>
        <p:nvPicPr>
          <p:cNvPr id="24" name="Рисунок 23" descr="32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275" y="4076700"/>
            <a:ext cx="1512888" cy="233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Рисунок 13" descr="дом-1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72450" y="5949950"/>
            <a:ext cx="769938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7812360" y="332656"/>
            <a:ext cx="1008112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</a:t>
            </a: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468313" y="3860800"/>
            <a:ext cx="8496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solidFill>
                  <a:srgbClr val="FF0000"/>
                </a:solidFill>
                <a:latin typeface="Georgia" pitchFamily="18" charset="0"/>
              </a:rPr>
              <a:t>«</a:t>
            </a:r>
            <a:r>
              <a:rPr lang="ru-RU" sz="2800" i="1" dirty="0" err="1" smtClean="0">
                <a:solidFill>
                  <a:srgbClr val="FF0000"/>
                </a:solidFill>
                <a:latin typeface="Georgia" pitchFamily="18" charset="0"/>
              </a:rPr>
              <a:t>Осударева</a:t>
            </a:r>
            <a:r>
              <a:rPr lang="ru-RU" sz="2800" i="1" dirty="0" smtClean="0">
                <a:solidFill>
                  <a:srgbClr val="FF0000"/>
                </a:solidFill>
                <a:latin typeface="Georgia" pitchFamily="18" charset="0"/>
              </a:rPr>
              <a:t> дорога»</a:t>
            </a:r>
            <a:endParaRPr lang="ru-RU" sz="2800" i="1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323850" y="1628775"/>
            <a:ext cx="84963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dirty="0" smtClean="0"/>
              <a:t>Как назывался путь, по которому</a:t>
            </a:r>
          </a:p>
          <a:p>
            <a:pPr algn="ctr"/>
            <a:r>
              <a:rPr lang="ru-RU" sz="3600" b="1" dirty="0" smtClean="0"/>
              <a:t>в 1702 году волоком тянули 2 корабля из Белого моря в Онежское озеро?</a:t>
            </a:r>
            <a:endParaRPr lang="ru-RU" sz="3600" b="1" dirty="0"/>
          </a:p>
        </p:txBody>
      </p:sp>
      <p:pic>
        <p:nvPicPr>
          <p:cNvPr id="24" name="Рисунок 23" descr="32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275" y="4076700"/>
            <a:ext cx="1512888" cy="233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Рисунок 13" descr="дом-1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72450" y="5949950"/>
            <a:ext cx="769938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7812360" y="332656"/>
            <a:ext cx="1008112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323528" y="3429000"/>
            <a:ext cx="8496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solidFill>
                  <a:srgbClr val="FF0000"/>
                </a:solidFill>
                <a:latin typeface="Georgia" pitchFamily="18" charset="0"/>
              </a:rPr>
              <a:t>Курорт был назван  честь бога войны Марса</a:t>
            </a:r>
            <a:endParaRPr lang="ru-RU" sz="2800" i="1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323850" y="1628775"/>
            <a:ext cx="84963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3200" b="1" dirty="0" smtClean="0"/>
              <a:t>Почему  первый русский курорт получил название </a:t>
            </a:r>
            <a:r>
              <a:rPr lang="ru-RU" sz="3200" b="1" dirty="0" err="1" smtClean="0"/>
              <a:t>Марциальные</a:t>
            </a:r>
            <a:r>
              <a:rPr lang="ru-RU" sz="3200" b="1" dirty="0" smtClean="0"/>
              <a:t> воды?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pic>
        <p:nvPicPr>
          <p:cNvPr id="24" name="Рисунок 23" descr="32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4300" y="4221163"/>
            <a:ext cx="1512888" cy="233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Рисунок 13" descr="дом-1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72450" y="5949950"/>
            <a:ext cx="769938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7812360" y="332656"/>
            <a:ext cx="1008112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40</a:t>
            </a: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251520" y="3573016"/>
            <a:ext cx="84963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solidFill>
                  <a:srgbClr val="C00000"/>
                </a:solidFill>
                <a:latin typeface="Georgia" pitchFamily="18" charset="0"/>
              </a:rPr>
              <a:t>Петропавловский собор</a:t>
            </a:r>
            <a:endParaRPr lang="ru-RU" sz="2800" i="1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323850" y="1628775"/>
            <a:ext cx="84963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4000" dirty="0" smtClean="0"/>
              <a:t>Как назывался собор, который располагался в центре Петровской слободы?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4" name="Рисунок 23" descr="32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275" y="4076700"/>
            <a:ext cx="1512888" cy="233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Автор разработки игры </a:t>
            </a:r>
          </a:p>
          <a:p>
            <a:pPr marL="0" indent="0" algn="ctr">
              <a:buNone/>
            </a:pPr>
            <a:r>
              <a:rPr lang="ru-RU" dirty="0" smtClean="0"/>
              <a:t>«Карелия при Петре </a:t>
            </a:r>
            <a:r>
              <a:rPr lang="en-US" dirty="0" smtClean="0"/>
              <a:t>I</a:t>
            </a:r>
            <a:r>
              <a:rPr lang="ru-RU" dirty="0" smtClean="0"/>
              <a:t>» </a:t>
            </a:r>
          </a:p>
          <a:p>
            <a:pPr marL="0" indent="0" algn="ctr">
              <a:buNone/>
            </a:pPr>
            <a:r>
              <a:rPr lang="ru-RU" dirty="0" smtClean="0"/>
              <a:t>методист ГАУ ДПО РК «КИРО»</a:t>
            </a:r>
          </a:p>
          <a:p>
            <a:pPr marL="0" indent="0" algn="ctr">
              <a:buNone/>
            </a:pPr>
            <a:r>
              <a:rPr lang="ru-RU" dirty="0" err="1" smtClean="0"/>
              <a:t>Шулакова</a:t>
            </a:r>
            <a:r>
              <a:rPr lang="ru-RU" dirty="0"/>
              <a:t> </a:t>
            </a:r>
            <a:r>
              <a:rPr lang="ru-RU" dirty="0" smtClean="0"/>
              <a:t>Ирина </a:t>
            </a:r>
            <a:r>
              <a:rPr lang="ru-RU" dirty="0" err="1" smtClean="0"/>
              <a:t>Маевна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7472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9" name="AutoShape 4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997325" y="1700213"/>
            <a:ext cx="719138" cy="719137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+mn-lt"/>
                <a:cs typeface="+mn-cs"/>
              </a:rPr>
              <a:t>10</a:t>
            </a:r>
          </a:p>
        </p:txBody>
      </p:sp>
      <p:sp>
        <p:nvSpPr>
          <p:cNvPr id="3121" name="AutoShape 49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4932363" y="1700213"/>
            <a:ext cx="719137" cy="719137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>
                <a:latin typeface="+mn-lt"/>
                <a:cs typeface="+mn-cs"/>
              </a:rPr>
              <a:t>20</a:t>
            </a:r>
          </a:p>
        </p:txBody>
      </p:sp>
      <p:sp>
        <p:nvSpPr>
          <p:cNvPr id="3122" name="AutoShape 50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868988" y="1700213"/>
            <a:ext cx="719137" cy="719137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>
                <a:latin typeface="+mn-lt"/>
                <a:cs typeface="+mn-cs"/>
              </a:rPr>
              <a:t>30</a:t>
            </a:r>
          </a:p>
        </p:txBody>
      </p:sp>
      <p:sp>
        <p:nvSpPr>
          <p:cNvPr id="3123" name="AutoShape 5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805613" y="1700213"/>
            <a:ext cx="719137" cy="719137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+mn-lt"/>
                <a:cs typeface="+mn-cs"/>
              </a:rPr>
              <a:t>40</a:t>
            </a:r>
          </a:p>
        </p:txBody>
      </p:sp>
      <p:sp>
        <p:nvSpPr>
          <p:cNvPr id="3124" name="AutoShape 52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7740650" y="1700213"/>
            <a:ext cx="719138" cy="719137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>
                <a:latin typeface="+mn-lt"/>
                <a:cs typeface="+mn-cs"/>
              </a:rPr>
              <a:t>50</a:t>
            </a:r>
          </a:p>
        </p:txBody>
      </p:sp>
      <p:sp>
        <p:nvSpPr>
          <p:cNvPr id="3125" name="AutoShape 53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3997325" y="2565400"/>
            <a:ext cx="719138" cy="719138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>
                <a:latin typeface="+mn-lt"/>
                <a:cs typeface="+mn-cs"/>
              </a:rPr>
              <a:t>10</a:t>
            </a:r>
          </a:p>
        </p:txBody>
      </p:sp>
      <p:sp>
        <p:nvSpPr>
          <p:cNvPr id="3126" name="AutoShape 54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932363" y="2565400"/>
            <a:ext cx="719137" cy="719138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>
                <a:latin typeface="+mn-lt"/>
                <a:cs typeface="+mn-cs"/>
              </a:rPr>
              <a:t>20</a:t>
            </a:r>
          </a:p>
        </p:txBody>
      </p:sp>
      <p:sp>
        <p:nvSpPr>
          <p:cNvPr id="3127" name="AutoShape 55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868988" y="2565400"/>
            <a:ext cx="719137" cy="719138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>
                <a:latin typeface="+mn-lt"/>
                <a:cs typeface="+mn-cs"/>
              </a:rPr>
              <a:t>30</a:t>
            </a:r>
          </a:p>
        </p:txBody>
      </p:sp>
      <p:sp>
        <p:nvSpPr>
          <p:cNvPr id="3128" name="AutoShape 56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6805613" y="2565400"/>
            <a:ext cx="719137" cy="719138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>
                <a:latin typeface="+mn-lt"/>
                <a:cs typeface="+mn-cs"/>
              </a:rPr>
              <a:t>40</a:t>
            </a:r>
          </a:p>
        </p:txBody>
      </p:sp>
      <p:sp>
        <p:nvSpPr>
          <p:cNvPr id="3129" name="AutoShape 57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7740650" y="2565400"/>
            <a:ext cx="719138" cy="719138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>
                <a:latin typeface="+mn-lt"/>
                <a:cs typeface="+mn-cs"/>
              </a:rPr>
              <a:t>50</a:t>
            </a:r>
          </a:p>
        </p:txBody>
      </p:sp>
      <p:sp>
        <p:nvSpPr>
          <p:cNvPr id="3130" name="AutoShape 58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3997325" y="3429000"/>
            <a:ext cx="719138" cy="719138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6969">
                <a:alpha val="50000"/>
              </a:srgbClr>
            </a:prst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>
                <a:latin typeface="+mn-lt"/>
                <a:cs typeface="+mn-cs"/>
              </a:rPr>
              <a:t>10</a:t>
            </a:r>
          </a:p>
        </p:txBody>
      </p:sp>
      <p:sp>
        <p:nvSpPr>
          <p:cNvPr id="3131" name="AutoShape 59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4932363" y="3429000"/>
            <a:ext cx="719137" cy="719138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6969">
                <a:alpha val="50000"/>
              </a:srgbClr>
            </a:prst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>
                <a:latin typeface="+mn-lt"/>
                <a:cs typeface="+mn-cs"/>
              </a:rPr>
              <a:t>20</a:t>
            </a:r>
          </a:p>
        </p:txBody>
      </p:sp>
      <p:sp>
        <p:nvSpPr>
          <p:cNvPr id="3132" name="AutoShape 60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5868988" y="3429000"/>
            <a:ext cx="719137" cy="719138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6969">
                <a:alpha val="50000"/>
              </a:srgbClr>
            </a:prst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>
                <a:latin typeface="+mn-lt"/>
                <a:cs typeface="+mn-cs"/>
              </a:rPr>
              <a:t>30</a:t>
            </a:r>
          </a:p>
        </p:txBody>
      </p:sp>
      <p:sp>
        <p:nvSpPr>
          <p:cNvPr id="3133" name="AutoShape 61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6805613" y="3429000"/>
            <a:ext cx="719137" cy="719138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6969">
                <a:alpha val="50000"/>
              </a:srgbClr>
            </a:prst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>
                <a:latin typeface="+mn-lt"/>
                <a:cs typeface="+mn-cs"/>
              </a:rPr>
              <a:t>40</a:t>
            </a:r>
          </a:p>
        </p:txBody>
      </p:sp>
      <p:sp>
        <p:nvSpPr>
          <p:cNvPr id="3134" name="AutoShape 62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7740650" y="3429000"/>
            <a:ext cx="719138" cy="719138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6969">
                <a:alpha val="50000"/>
              </a:srgbClr>
            </a:prst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>
                <a:latin typeface="+mn-lt"/>
                <a:cs typeface="+mn-cs"/>
              </a:rPr>
              <a:t>50</a:t>
            </a:r>
          </a:p>
        </p:txBody>
      </p:sp>
      <p:sp>
        <p:nvSpPr>
          <p:cNvPr id="3135" name="AutoShape 63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3997325" y="4292600"/>
            <a:ext cx="719138" cy="719138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rgbClr val="C6FAC2"/>
              </a:gs>
              <a:gs pos="50000">
                <a:schemeClr val="bg1"/>
              </a:gs>
              <a:gs pos="100000">
                <a:srgbClr val="C6FAC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5D">
                <a:alpha val="50000"/>
              </a:srgbClr>
            </a:prst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latin typeface="+mn-lt"/>
              <a:cs typeface="+mn-cs"/>
            </a:endParaRPr>
          </a:p>
        </p:txBody>
      </p:sp>
      <p:sp>
        <p:nvSpPr>
          <p:cNvPr id="3136" name="AutoShape 6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932363" y="4292600"/>
            <a:ext cx="719137" cy="719138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rgbClr val="C6FAC2"/>
              </a:gs>
              <a:gs pos="50000">
                <a:schemeClr val="bg1"/>
              </a:gs>
              <a:gs pos="100000">
                <a:srgbClr val="C6FAC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5D">
                <a:alpha val="50000"/>
              </a:srgbClr>
            </a:prst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latin typeface="+mn-lt"/>
              <a:cs typeface="+mn-cs"/>
            </a:endParaRPr>
          </a:p>
        </p:txBody>
      </p:sp>
      <p:sp>
        <p:nvSpPr>
          <p:cNvPr id="3137" name="AutoShape 65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5868988" y="4292600"/>
            <a:ext cx="719137" cy="719138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rgbClr val="C6FAC2"/>
              </a:gs>
              <a:gs pos="50000">
                <a:schemeClr val="bg1"/>
              </a:gs>
              <a:gs pos="100000">
                <a:srgbClr val="C6FAC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5D">
                <a:alpha val="50000"/>
              </a:srgbClr>
            </a:prst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latin typeface="+mn-lt"/>
              <a:cs typeface="+mn-cs"/>
            </a:endParaRPr>
          </a:p>
        </p:txBody>
      </p:sp>
      <p:sp>
        <p:nvSpPr>
          <p:cNvPr id="3138" name="AutoShape 66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877050" y="4292600"/>
            <a:ext cx="719138" cy="719138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rgbClr val="C6FAC2"/>
              </a:gs>
              <a:gs pos="50000">
                <a:schemeClr val="bg1"/>
              </a:gs>
              <a:gs pos="100000">
                <a:srgbClr val="C6FAC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5D">
                <a:alpha val="50000"/>
              </a:srgbClr>
            </a:prst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latin typeface="+mn-lt"/>
              <a:cs typeface="+mn-cs"/>
            </a:endParaRPr>
          </a:p>
        </p:txBody>
      </p:sp>
      <p:sp>
        <p:nvSpPr>
          <p:cNvPr id="3139" name="AutoShape 6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7740650" y="4292600"/>
            <a:ext cx="719138" cy="719138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rgbClr val="C6FAC2"/>
              </a:gs>
              <a:gs pos="50000">
                <a:schemeClr val="bg1"/>
              </a:gs>
              <a:gs pos="100000">
                <a:srgbClr val="C6FAC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5D">
                <a:alpha val="50000"/>
              </a:srgbClr>
            </a:prst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latin typeface="+mn-lt"/>
              <a:cs typeface="+mn-cs"/>
            </a:endParaRPr>
          </a:p>
        </p:txBody>
      </p:sp>
      <p:sp>
        <p:nvSpPr>
          <p:cNvPr id="3140" name="AutoShape 68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3997325" y="5157788"/>
            <a:ext cx="719138" cy="719137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6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68E99">
                <a:alpha val="50000"/>
              </a:srgbClr>
            </a:prst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latin typeface="+mn-lt"/>
              <a:cs typeface="+mn-cs"/>
            </a:endParaRPr>
          </a:p>
        </p:txBody>
      </p:sp>
      <p:sp>
        <p:nvSpPr>
          <p:cNvPr id="3142" name="AutoShape 70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932363" y="5157788"/>
            <a:ext cx="719137" cy="719137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6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68E99">
                <a:alpha val="50000"/>
              </a:srgbClr>
            </a:prst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latin typeface="+mn-lt"/>
              <a:cs typeface="+mn-cs"/>
            </a:endParaRPr>
          </a:p>
        </p:txBody>
      </p:sp>
      <p:sp>
        <p:nvSpPr>
          <p:cNvPr id="3143" name="AutoShape 71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5940425" y="5157788"/>
            <a:ext cx="719138" cy="719137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6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68E99">
                <a:alpha val="50000"/>
              </a:srgbClr>
            </a:prst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latin typeface="+mn-lt"/>
              <a:cs typeface="+mn-cs"/>
            </a:endParaRPr>
          </a:p>
        </p:txBody>
      </p:sp>
      <p:sp>
        <p:nvSpPr>
          <p:cNvPr id="3144" name="AutoShape 72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877050" y="5157788"/>
            <a:ext cx="719138" cy="719137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6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68E99">
                <a:alpha val="50000"/>
              </a:srgbClr>
            </a:prst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latin typeface="+mn-lt"/>
              <a:cs typeface="+mn-cs"/>
            </a:endParaRPr>
          </a:p>
        </p:txBody>
      </p:sp>
      <p:sp>
        <p:nvSpPr>
          <p:cNvPr id="3145" name="AutoShape 73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7740650" y="5157788"/>
            <a:ext cx="719138" cy="719137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6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68E99">
                <a:alpha val="50000"/>
              </a:srgbClr>
            </a:prst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latin typeface="+mn-lt"/>
              <a:cs typeface="+mn-cs"/>
            </a:endParaRPr>
          </a:p>
        </p:txBody>
      </p:sp>
      <p:sp>
        <p:nvSpPr>
          <p:cNvPr id="2" name="AutoShape 47"/>
          <p:cNvSpPr>
            <a:spLocks noChangeArrowheads="1"/>
          </p:cNvSpPr>
          <p:nvPr/>
        </p:nvSpPr>
        <p:spPr bwMode="auto">
          <a:xfrm>
            <a:off x="468313" y="1700213"/>
            <a:ext cx="2879725" cy="719137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cap="all" dirty="0" smtClean="0">
                <a:latin typeface="Georgia" pitchFamily="18" charset="0"/>
                <a:cs typeface="+mn-cs"/>
              </a:rPr>
              <a:t>Люди</a:t>
            </a:r>
            <a:endParaRPr lang="ru-RU" sz="1600" b="1" cap="all" dirty="0">
              <a:latin typeface="Georgia" pitchFamily="18" charset="0"/>
              <a:cs typeface="+mn-cs"/>
            </a:endParaRPr>
          </a:p>
        </p:txBody>
      </p:sp>
      <p:sp>
        <p:nvSpPr>
          <p:cNvPr id="3" name="AutoShape 68"/>
          <p:cNvSpPr>
            <a:spLocks noChangeArrowheads="1"/>
          </p:cNvSpPr>
          <p:nvPr/>
        </p:nvSpPr>
        <p:spPr bwMode="auto">
          <a:xfrm>
            <a:off x="468313" y="5157788"/>
            <a:ext cx="2879725" cy="792162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6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68E9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ru-RU" sz="1600" b="1" dirty="0">
              <a:latin typeface="Georgia" pitchFamily="18" charset="0"/>
            </a:endParaRPr>
          </a:p>
        </p:txBody>
      </p:sp>
      <p:sp>
        <p:nvSpPr>
          <p:cNvPr id="4" name="AutoShape 47"/>
          <p:cNvSpPr>
            <a:spLocks noChangeArrowheads="1"/>
          </p:cNvSpPr>
          <p:nvPr/>
        </p:nvSpPr>
        <p:spPr bwMode="auto">
          <a:xfrm>
            <a:off x="468313" y="4292600"/>
            <a:ext cx="2879725" cy="719138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rgbClr val="C6FAC2"/>
              </a:gs>
              <a:gs pos="50000">
                <a:schemeClr val="bg1"/>
              </a:gs>
              <a:gs pos="100000">
                <a:srgbClr val="C6FAC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ru-RU" sz="1600" b="1" dirty="0">
              <a:latin typeface="Georgia" pitchFamily="18" charset="0"/>
            </a:endParaRPr>
          </a:p>
        </p:txBody>
      </p:sp>
      <p:sp>
        <p:nvSpPr>
          <p:cNvPr id="5" name="AutoShape 47"/>
          <p:cNvSpPr>
            <a:spLocks noChangeArrowheads="1"/>
          </p:cNvSpPr>
          <p:nvPr/>
        </p:nvSpPr>
        <p:spPr bwMode="auto">
          <a:xfrm>
            <a:off x="468313" y="2565400"/>
            <a:ext cx="2879725" cy="719138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rgbClr val="FAFBF7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cap="all" dirty="0" smtClean="0">
                <a:latin typeface="Georgia" pitchFamily="18" charset="0"/>
                <a:cs typeface="+mn-cs"/>
              </a:rPr>
              <a:t>годы</a:t>
            </a:r>
            <a:endParaRPr lang="ru-RU" sz="1600" b="1" cap="all" dirty="0">
              <a:latin typeface="Georgia" pitchFamily="18" charset="0"/>
              <a:cs typeface="+mn-cs"/>
            </a:endParaRPr>
          </a:p>
        </p:txBody>
      </p:sp>
      <p:sp>
        <p:nvSpPr>
          <p:cNvPr id="6" name="AutoShape 47"/>
          <p:cNvSpPr>
            <a:spLocks noChangeArrowheads="1"/>
          </p:cNvSpPr>
          <p:nvPr/>
        </p:nvSpPr>
        <p:spPr bwMode="auto">
          <a:xfrm>
            <a:off x="468313" y="3429000"/>
            <a:ext cx="2879725" cy="719138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1600" b="1" dirty="0" smtClean="0">
                <a:latin typeface="Georgia" pitchFamily="18" charset="0"/>
              </a:rPr>
              <a:t>ЖИЗНЬ</a:t>
            </a:r>
            <a:endParaRPr lang="ru-RU" sz="1600" b="1" dirty="0">
              <a:latin typeface="Georgia" pitchFamily="18" charset="0"/>
            </a:endParaRPr>
          </a:p>
        </p:txBody>
      </p:sp>
      <p:pic>
        <p:nvPicPr>
          <p:cNvPr id="16416" name="Рисунок 37" descr="Рисунок40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308850" y="6237288"/>
            <a:ext cx="1150938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Прямоугольник 33"/>
          <p:cNvSpPr/>
          <p:nvPr/>
        </p:nvSpPr>
        <p:spPr>
          <a:xfrm>
            <a:off x="1763688" y="260648"/>
            <a:ext cx="71763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Карелия при Петре </a:t>
            </a: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" dur="indefinite"/>
                                        <p:tgtEl>
                                          <p:spTgt spid="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1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3" dur="indefinite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9" dur="indefinite"/>
                                        <p:tgtEl>
                                          <p:spTgt spid="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25" dur="indefinite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1" dur="indefinite"/>
                                        <p:tgtEl>
                                          <p:spTgt spid="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31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7" dur="indefinite"/>
                                        <p:tgtEl>
                                          <p:spTgt spid="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3" dur="indefinite"/>
                                        <p:tgtEl>
                                          <p:spTgt spid="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9" dur="indefinite"/>
                                        <p:tgtEl>
                                          <p:spTgt spid="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55" dur="indefinite"/>
                                        <p:tgtEl>
                                          <p:spTgt spid="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1" dur="indefinite"/>
                                        <p:tgtEl>
                                          <p:spTgt spid="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7" dur="indefinite"/>
                                        <p:tgtEl>
                                          <p:spTgt spid="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3" dur="indefinite"/>
                                        <p:tgtEl>
                                          <p:spTgt spid="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8" dur="indefinite"/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9" dur="indefinite"/>
                                        <p:tgtEl>
                                          <p:spTgt spid="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4" dur="indefinite"/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85" dur="indefinite"/>
                                        <p:tgtEl>
                                          <p:spTgt spid="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0" dur="indefinite"/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91" dur="indefinite"/>
                                        <p:tgtEl>
                                          <p:spTgt spid="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6" dur="indefinite"/>
                                        <p:tgtEl>
                                          <p:spTgt spid="31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97" dur="indefinite"/>
                                        <p:tgtEl>
                                          <p:spTgt spid="3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2" dur="indefinite"/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03" dur="indefinite"/>
                                        <p:tgtEl>
                                          <p:spTgt spid="3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6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3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8" dur="indefinite"/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09" dur="indefinite"/>
                                        <p:tgtEl>
                                          <p:spTgt spid="3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4" dur="indefinite"/>
                                        <p:tgtEl>
                                          <p:spTgt spid="31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15" dur="indefinite"/>
                                        <p:tgtEl>
                                          <p:spTgt spid="3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8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0" dur="indefinite"/>
                                        <p:tgtEl>
                                          <p:spTgt spid="313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21" dur="indefinite"/>
                                        <p:tgtEl>
                                          <p:spTgt spid="3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9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6" dur="indefinite"/>
                                        <p:tgtEl>
                                          <p:spTgt spid="31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27" dur="indefinite"/>
                                        <p:tgtEl>
                                          <p:spTgt spid="3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0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3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2" dur="indefinite"/>
                                        <p:tgtEl>
                                          <p:spTgt spid="31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33" dur="indefinite"/>
                                        <p:tgtEl>
                                          <p:spTgt spid="3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3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8" dur="indefinite"/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39" dur="indefinite"/>
                                        <p:tgtEl>
                                          <p:spTgt spid="3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3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3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4" dur="indefinite"/>
                                        <p:tgtEl>
                                          <p:spTgt spid="31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45" dur="indefinite"/>
                                        <p:tgtEl>
                                          <p:spTgt spid="3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4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3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0" dur="indefinite"/>
                                        <p:tgtEl>
                                          <p:spTgt spid="31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51" dur="indefinite"/>
                                        <p:tgtEl>
                                          <p:spTgt spid="3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5"/>
                  </p:tgtEl>
                </p:cond>
              </p:nextCondLst>
            </p:seq>
          </p:childTnLst>
        </p:cTn>
      </p:par>
    </p:tnLst>
    <p:bldLst>
      <p:bldP spid="3119" grpId="0" animBg="1"/>
      <p:bldP spid="3121" grpId="0" animBg="1"/>
      <p:bldP spid="3122" grpId="0" animBg="1"/>
      <p:bldP spid="3123" grpId="0" animBg="1"/>
      <p:bldP spid="3124" grpId="0" animBg="1"/>
      <p:bldP spid="3125" grpId="0" animBg="1"/>
      <p:bldP spid="3126" grpId="0" animBg="1"/>
      <p:bldP spid="3127" grpId="0" animBg="1"/>
      <p:bldP spid="3128" grpId="0" animBg="1"/>
      <p:bldP spid="3129" grpId="0" animBg="1"/>
      <p:bldP spid="3130" grpId="0" animBg="1"/>
      <p:bldP spid="3131" grpId="0" animBg="1"/>
      <p:bldP spid="3132" grpId="0" animBg="1"/>
      <p:bldP spid="3133" grpId="0" animBg="1"/>
      <p:bldP spid="3134" grpId="0" animBg="1"/>
      <p:bldP spid="3135" grpId="0" animBg="1"/>
      <p:bldP spid="3136" grpId="0" animBg="1"/>
      <p:bldP spid="3137" grpId="0" animBg="1"/>
      <p:bldP spid="3138" grpId="0" animBg="1"/>
      <p:bldP spid="3139" grpId="0" animBg="1"/>
      <p:bldP spid="3140" grpId="0" animBg="1"/>
      <p:bldP spid="3142" grpId="0" animBg="1"/>
      <p:bldP spid="3143" grpId="0" animBg="1"/>
      <p:bldP spid="3144" grpId="0" animBg="1"/>
      <p:bldP spid="314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323850" y="3429000"/>
            <a:ext cx="84963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3200" i="1" dirty="0" err="1" smtClean="0">
                <a:solidFill>
                  <a:srgbClr val="FF0000"/>
                </a:solidFill>
                <a:latin typeface="Georgia" pitchFamily="18" charset="0"/>
              </a:rPr>
              <a:t>Виллим</a:t>
            </a:r>
            <a:r>
              <a:rPr lang="ru-RU" sz="3200" i="1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ru-RU" sz="3200" i="1" dirty="0" err="1" smtClean="0">
                <a:solidFill>
                  <a:srgbClr val="FF0000"/>
                </a:solidFill>
                <a:latin typeface="Georgia" pitchFamily="18" charset="0"/>
              </a:rPr>
              <a:t>Геннин</a:t>
            </a:r>
            <a:r>
              <a:rPr lang="ru-RU" sz="3200" i="1" dirty="0" smtClean="0">
                <a:solidFill>
                  <a:srgbClr val="FF0000"/>
                </a:solidFill>
                <a:latin typeface="Georgia" pitchFamily="18" charset="0"/>
              </a:rPr>
              <a:t>, голландец, который приехал в Россию по приглашению Петра </a:t>
            </a:r>
            <a:r>
              <a:rPr lang="en-US" sz="3200" i="1" dirty="0" smtClean="0">
                <a:solidFill>
                  <a:srgbClr val="FF0000"/>
                </a:solidFill>
                <a:latin typeface="Georgia" pitchFamily="18" charset="0"/>
              </a:rPr>
              <a:t>I</a:t>
            </a:r>
            <a:r>
              <a:rPr lang="ru-RU" sz="3200" i="1" dirty="0" smtClean="0">
                <a:solidFill>
                  <a:srgbClr val="FF0000"/>
                </a:solidFill>
                <a:latin typeface="Georgia" pitchFamily="18" charset="0"/>
              </a:rPr>
              <a:t>  и служил фейерверком, обучая молодых дворян артиллерийскому делу.</a:t>
            </a:r>
            <a:endParaRPr lang="ru-RU" sz="3200" i="1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18434" name="Text Box 5"/>
          <p:cNvSpPr txBox="1">
            <a:spLocks noChangeArrowheads="1"/>
          </p:cNvSpPr>
          <p:nvPr/>
        </p:nvSpPr>
        <p:spPr bwMode="auto">
          <a:xfrm>
            <a:off x="323850" y="1628775"/>
            <a:ext cx="84963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3600" dirty="0" smtClean="0">
                <a:latin typeface="Georgia" pitchFamily="18" charset="0"/>
              </a:rPr>
              <a:t>талантливого инженера, который стоял во главе Петровских заводов.</a:t>
            </a:r>
            <a:endParaRPr lang="ru-RU" sz="3600" dirty="0"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31640" y="404664"/>
            <a:ext cx="6480720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50" dirty="0" smtClean="0">
                <a:ln w="11430"/>
                <a:gradFill>
                  <a:gsLst>
                    <a:gs pos="25000">
                      <a:srgbClr val="2A65AC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Назовите имя</a:t>
            </a:r>
            <a:endParaRPr lang="ru-RU" sz="2400" b="1" spc="50" dirty="0">
              <a:ln w="11430"/>
              <a:gradFill>
                <a:gsLst>
                  <a:gs pos="25000">
                    <a:srgbClr val="2A65AC"/>
                  </a:gs>
                  <a:gs pos="100000">
                    <a:schemeClr val="tx2">
                      <a:lumMod val="7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12360" y="332656"/>
            <a:ext cx="1008112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tx2">
                        <a:lumMod val="75000"/>
                      </a:schemeClr>
                    </a:gs>
                    <a:gs pos="100000">
                      <a:srgbClr val="2A65AC"/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pic>
        <p:nvPicPr>
          <p:cNvPr id="18437" name="Рисунок 16" descr="дом-6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93088" y="5949950"/>
            <a:ext cx="771525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Рисунок 24" descr="Рисунок30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275" y="4076700"/>
            <a:ext cx="1512888" cy="233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323850" y="3429000"/>
            <a:ext cx="84963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3200" i="1" dirty="0" smtClean="0">
                <a:solidFill>
                  <a:srgbClr val="FF0000"/>
                </a:solidFill>
                <a:latin typeface="Georgia" pitchFamily="18" charset="0"/>
              </a:rPr>
              <a:t>А.Д.Меньшиков</a:t>
            </a:r>
            <a:endParaRPr lang="ru-RU" sz="3200" i="1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20482" name="Text Box 5"/>
          <p:cNvSpPr txBox="1">
            <a:spLocks noChangeArrowheads="1"/>
          </p:cNvSpPr>
          <p:nvPr/>
        </p:nvSpPr>
        <p:spPr bwMode="auto">
          <a:xfrm>
            <a:off x="323850" y="1628775"/>
            <a:ext cx="84963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3200" dirty="0" smtClean="0">
                <a:latin typeface="Georgia" pitchFamily="18" charset="0"/>
              </a:rPr>
              <a:t>сподвижника Петра </a:t>
            </a:r>
            <a:r>
              <a:rPr lang="en-US" sz="3200" dirty="0" smtClean="0">
                <a:latin typeface="Georgia" pitchFamily="18" charset="0"/>
              </a:rPr>
              <a:t>I</a:t>
            </a:r>
            <a:r>
              <a:rPr lang="ru-RU" sz="3200" dirty="0" smtClean="0">
                <a:latin typeface="Georgia" pitchFamily="18" charset="0"/>
              </a:rPr>
              <a:t>, в присутствии которого состоялась закладка Петровского  завода.</a:t>
            </a:r>
            <a:endParaRPr lang="ru-RU" sz="3200" dirty="0"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31640" y="404664"/>
            <a:ext cx="6480720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50" dirty="0" smtClean="0">
                <a:ln w="11430"/>
                <a:gradFill>
                  <a:gsLst>
                    <a:gs pos="25000">
                      <a:srgbClr val="2A65AC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Назовите имя</a:t>
            </a:r>
            <a:endParaRPr lang="ru-RU" sz="2400" b="1" spc="50" dirty="0">
              <a:ln w="11430"/>
              <a:gradFill>
                <a:gsLst>
                  <a:gs pos="25000">
                    <a:srgbClr val="2A65AC"/>
                  </a:gs>
                  <a:gs pos="100000">
                    <a:schemeClr val="tx2">
                      <a:lumMod val="7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12360" y="332656"/>
            <a:ext cx="1008112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tx2">
                        <a:lumMod val="75000"/>
                      </a:schemeClr>
                    </a:gs>
                    <a:gs pos="100000">
                      <a:srgbClr val="2A65AC"/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</a:t>
            </a:r>
          </a:p>
        </p:txBody>
      </p:sp>
      <p:pic>
        <p:nvPicPr>
          <p:cNvPr id="20485" name="Рисунок 16" descr="дом-6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93088" y="5949950"/>
            <a:ext cx="771525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Рисунок 24" descr="Рисунок30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275" y="4076700"/>
            <a:ext cx="1512888" cy="233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251520" y="4077072"/>
            <a:ext cx="84963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3600" i="1" dirty="0" smtClean="0">
                <a:solidFill>
                  <a:srgbClr val="FF0000"/>
                </a:solidFill>
                <a:latin typeface="Georgia" pitchFamily="18" charset="0"/>
              </a:rPr>
              <a:t>Яков Власов</a:t>
            </a:r>
            <a:endParaRPr lang="ru-RU" sz="3600" i="1" dirty="0">
              <a:latin typeface="Georgia" pitchFamily="18" charset="0"/>
            </a:endParaRPr>
          </a:p>
        </p:txBody>
      </p:sp>
      <p:sp>
        <p:nvSpPr>
          <p:cNvPr id="22530" name="Text Box 5"/>
          <p:cNvSpPr txBox="1">
            <a:spLocks noChangeArrowheads="1"/>
          </p:cNvSpPr>
          <p:nvPr/>
        </p:nvSpPr>
        <p:spPr bwMode="auto">
          <a:xfrm>
            <a:off x="323850" y="1628775"/>
            <a:ext cx="84963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3600" dirty="0" smtClean="0">
                <a:latin typeface="Georgia" pitchFamily="18" charset="0"/>
              </a:rPr>
              <a:t>русского рудознатца и знатока горного дела, который руководил работами по закладке Петровского завода</a:t>
            </a:r>
            <a:endParaRPr lang="ru-RU" sz="3600" dirty="0"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31640" y="404664"/>
            <a:ext cx="6480720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50" dirty="0" smtClean="0">
                <a:ln w="11430"/>
                <a:gradFill>
                  <a:gsLst>
                    <a:gs pos="25000">
                      <a:srgbClr val="2A65AC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Назовите имя</a:t>
            </a:r>
            <a:endParaRPr lang="ru-RU" sz="2400" b="1" spc="50" dirty="0">
              <a:ln w="11430"/>
              <a:gradFill>
                <a:gsLst>
                  <a:gs pos="25000">
                    <a:srgbClr val="2A65AC"/>
                  </a:gs>
                  <a:gs pos="100000">
                    <a:schemeClr val="tx2">
                      <a:lumMod val="7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12360" y="332656"/>
            <a:ext cx="1008112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tx2">
                        <a:lumMod val="75000"/>
                      </a:schemeClr>
                    </a:gs>
                    <a:gs pos="100000">
                      <a:srgbClr val="2A65AC"/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pic>
        <p:nvPicPr>
          <p:cNvPr id="22533" name="Рисунок 16" descr="дом-6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93088" y="5949950"/>
            <a:ext cx="771525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Рисунок 24" descr="Рисунок30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86188" y="3929063"/>
            <a:ext cx="1512887" cy="233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251520" y="4581128"/>
            <a:ext cx="84963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3600" i="1" dirty="0" smtClean="0">
                <a:solidFill>
                  <a:srgbClr val="FF0000"/>
                </a:solidFill>
                <a:latin typeface="Georgia" pitchFamily="18" charset="0"/>
              </a:rPr>
              <a:t>Священник Иван Окулов</a:t>
            </a:r>
            <a:endParaRPr lang="ru-RU" sz="3600" i="1" dirty="0">
              <a:latin typeface="Georgia" pitchFamily="18" charset="0"/>
            </a:endParaRPr>
          </a:p>
        </p:txBody>
      </p:sp>
      <p:sp>
        <p:nvSpPr>
          <p:cNvPr id="24578" name="Text Box 5"/>
          <p:cNvSpPr txBox="1">
            <a:spLocks noChangeArrowheads="1"/>
          </p:cNvSpPr>
          <p:nvPr/>
        </p:nvSpPr>
        <p:spPr bwMode="auto">
          <a:xfrm>
            <a:off x="323850" y="1628775"/>
            <a:ext cx="84963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4000" dirty="0" smtClean="0">
                <a:latin typeface="Georgia" pitchFamily="18" charset="0"/>
              </a:rPr>
              <a:t>руководителя </a:t>
            </a:r>
            <a:r>
              <a:rPr lang="ru-RU" sz="4000" dirty="0" err="1" smtClean="0">
                <a:latin typeface="Georgia" pitchFamily="18" charset="0"/>
              </a:rPr>
              <a:t>Олонецкого</a:t>
            </a:r>
            <a:r>
              <a:rPr lang="ru-RU" sz="4000" dirty="0" smtClean="0">
                <a:latin typeface="Georgia" pitchFamily="18" charset="0"/>
              </a:rPr>
              <a:t> партизанского отряда, который успешно действовал во время Северной войны.</a:t>
            </a:r>
            <a:endParaRPr lang="ru-RU" sz="4000" dirty="0"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31640" y="404664"/>
            <a:ext cx="6480720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50" dirty="0" smtClean="0">
                <a:ln w="11430"/>
                <a:gradFill>
                  <a:gsLst>
                    <a:gs pos="25000">
                      <a:srgbClr val="2A65AC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Назовите имя </a:t>
            </a:r>
            <a:endParaRPr lang="ru-RU" sz="2400" b="1" spc="50" dirty="0">
              <a:ln w="11430"/>
              <a:gradFill>
                <a:gsLst>
                  <a:gs pos="25000">
                    <a:srgbClr val="2A65AC"/>
                  </a:gs>
                  <a:gs pos="100000">
                    <a:schemeClr val="tx2">
                      <a:lumMod val="7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12360" y="332656"/>
            <a:ext cx="1008112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tx2">
                        <a:lumMod val="75000"/>
                      </a:schemeClr>
                    </a:gs>
                    <a:gs pos="100000">
                      <a:srgbClr val="2A65AC"/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40</a:t>
            </a:r>
          </a:p>
        </p:txBody>
      </p:sp>
      <p:pic>
        <p:nvPicPr>
          <p:cNvPr id="24581" name="Рисунок 16" descr="дом-6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93088" y="5949950"/>
            <a:ext cx="771525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Рисунок 24" descr="Рисунок30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14750" y="4000500"/>
            <a:ext cx="1512888" cy="233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323850" y="3429000"/>
            <a:ext cx="84963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3600" i="1" dirty="0" smtClean="0">
                <a:solidFill>
                  <a:srgbClr val="FF0000"/>
                </a:solidFill>
                <a:latin typeface="Georgia" pitchFamily="18" charset="0"/>
              </a:rPr>
              <a:t>Иван </a:t>
            </a:r>
            <a:r>
              <a:rPr lang="ru-RU" sz="3600" i="1" dirty="0" err="1" smtClean="0">
                <a:solidFill>
                  <a:srgbClr val="FF0000"/>
                </a:solidFill>
                <a:latin typeface="Georgia" pitchFamily="18" charset="0"/>
              </a:rPr>
              <a:t>Рябоев</a:t>
            </a:r>
            <a:r>
              <a:rPr lang="ru-RU" sz="3600" i="1" dirty="0" smtClean="0">
                <a:solidFill>
                  <a:srgbClr val="FF0000"/>
                </a:solidFill>
                <a:latin typeface="Georgia" pitchFamily="18" charset="0"/>
              </a:rPr>
              <a:t>, </a:t>
            </a:r>
            <a:r>
              <a:rPr lang="ru-RU" sz="3600" i="1" dirty="0" err="1" smtClean="0">
                <a:solidFill>
                  <a:srgbClr val="FF0000"/>
                </a:solidFill>
                <a:latin typeface="Georgia" pitchFamily="18" charset="0"/>
              </a:rPr>
              <a:t>кончезерский</a:t>
            </a:r>
            <a:r>
              <a:rPr lang="ru-RU" sz="3600" i="1" dirty="0" smtClean="0">
                <a:solidFill>
                  <a:srgbClr val="FF0000"/>
                </a:solidFill>
                <a:latin typeface="Georgia" pitchFamily="18" charset="0"/>
              </a:rPr>
              <a:t> «молотовой работник», «скорбевший сердечной болезнью»</a:t>
            </a:r>
            <a:endParaRPr lang="ru-RU" sz="3600" i="1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26626" name="Text Box 5"/>
          <p:cNvSpPr txBox="1">
            <a:spLocks noChangeArrowheads="1"/>
          </p:cNvSpPr>
          <p:nvPr/>
        </p:nvSpPr>
        <p:spPr bwMode="auto">
          <a:xfrm>
            <a:off x="323850" y="1628775"/>
            <a:ext cx="84963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3600" dirty="0" err="1" smtClean="0">
                <a:latin typeface="Georgia" pitchFamily="18" charset="0"/>
              </a:rPr>
              <a:t>первоокрывателя</a:t>
            </a:r>
            <a:r>
              <a:rPr lang="ru-RU" sz="3600" dirty="0" smtClean="0">
                <a:latin typeface="Georgia" pitchFamily="18" charset="0"/>
              </a:rPr>
              <a:t> курорта </a:t>
            </a:r>
            <a:r>
              <a:rPr lang="ru-RU" sz="3600" dirty="0" err="1" smtClean="0">
                <a:latin typeface="Georgia" pitchFamily="18" charset="0"/>
              </a:rPr>
              <a:t>Марциальные</a:t>
            </a:r>
            <a:r>
              <a:rPr lang="ru-RU" sz="3600" dirty="0" smtClean="0">
                <a:latin typeface="Georgia" pitchFamily="18" charset="0"/>
              </a:rPr>
              <a:t> воды. </a:t>
            </a:r>
            <a:endParaRPr lang="ru-RU" sz="3600" dirty="0"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31640" y="404664"/>
            <a:ext cx="6480720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50" dirty="0" smtClean="0">
                <a:ln w="11430"/>
                <a:gradFill>
                  <a:gsLst>
                    <a:gs pos="25000">
                      <a:srgbClr val="2A65AC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Назовите имя</a:t>
            </a:r>
            <a:endParaRPr lang="ru-RU" sz="2400" b="1" spc="50" dirty="0">
              <a:ln w="11430"/>
              <a:gradFill>
                <a:gsLst>
                  <a:gs pos="25000">
                    <a:srgbClr val="2A65AC"/>
                  </a:gs>
                  <a:gs pos="100000">
                    <a:schemeClr val="tx2">
                      <a:lumMod val="7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12360" y="332656"/>
            <a:ext cx="1008112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tx2">
                        <a:lumMod val="75000"/>
                      </a:schemeClr>
                    </a:gs>
                    <a:gs pos="100000">
                      <a:srgbClr val="2A65AC"/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50</a:t>
            </a:r>
          </a:p>
        </p:txBody>
      </p:sp>
      <p:pic>
        <p:nvPicPr>
          <p:cNvPr id="26629" name="Рисунок 16" descr="дом-6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93088" y="5949950"/>
            <a:ext cx="771525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Рисунок 24" descr="Рисунок30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275" y="4076700"/>
            <a:ext cx="1512888" cy="233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Рисунок 13" descr="дом-1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72450" y="5949950"/>
            <a:ext cx="769938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7812360" y="332656"/>
            <a:ext cx="1008112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pic>
        <p:nvPicPr>
          <p:cNvPr id="22" name="Рисунок 21" descr="Рисунок31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3141663"/>
            <a:ext cx="1512887" cy="233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323528" y="5517232"/>
            <a:ext cx="84963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solidFill>
                  <a:srgbClr val="FF0000"/>
                </a:solidFill>
                <a:latin typeface="Georgia" pitchFamily="18" charset="0"/>
              </a:rPr>
              <a:t>1703 год</a:t>
            </a:r>
            <a:endParaRPr lang="ru-RU" sz="2800" i="1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28678" name="Text Box 5"/>
          <p:cNvSpPr txBox="1">
            <a:spLocks noChangeArrowheads="1"/>
          </p:cNvSpPr>
          <p:nvPr/>
        </p:nvSpPr>
        <p:spPr bwMode="auto">
          <a:xfrm>
            <a:off x="323850" y="1628775"/>
            <a:ext cx="8496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endParaRPr lang="ru-RU" sz="2800">
              <a:latin typeface="Georg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1816" y="1772816"/>
            <a:ext cx="682141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Когда был 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основан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Петрозаводск?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Рисунок 13" descr="дом-1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72450" y="5949950"/>
            <a:ext cx="769938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7812360" y="332656"/>
            <a:ext cx="1008112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</a:t>
            </a:r>
          </a:p>
        </p:txBody>
      </p:sp>
      <p:pic>
        <p:nvPicPr>
          <p:cNvPr id="22" name="Рисунок 21" descr="Рисунок31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8850" y="2997200"/>
            <a:ext cx="1512888" cy="233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323850" y="6021388"/>
            <a:ext cx="84963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solidFill>
                  <a:srgbClr val="FF0000"/>
                </a:solidFill>
                <a:latin typeface="Georgia" pitchFamily="18" charset="0"/>
              </a:rPr>
              <a:t>1719 год</a:t>
            </a:r>
            <a:endParaRPr lang="ru-RU" sz="2800" i="1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29702" name="Text Box 5"/>
          <p:cNvSpPr txBox="1">
            <a:spLocks noChangeArrowheads="1"/>
          </p:cNvSpPr>
          <p:nvPr/>
        </p:nvSpPr>
        <p:spPr bwMode="auto">
          <a:xfrm>
            <a:off x="323850" y="1628775"/>
            <a:ext cx="8496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endParaRPr lang="ru-RU" sz="2800"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074" y="1556792"/>
            <a:ext cx="831221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Когда был основан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первый русский курорт</a:t>
            </a:r>
          </a:p>
          <a:p>
            <a:pPr algn="ctr"/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Марциальные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воды?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theme/theme1.xml><?xml version="1.0" encoding="utf-8"?>
<a:theme xmlns:a="http://schemas.openxmlformats.org/drawingml/2006/main" name="Тема Office">
  <a:themeElements>
    <a:clrScheme name="Другая 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95373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952</TotalTime>
  <Words>300</Words>
  <Application>Microsoft Office PowerPoint</Application>
  <PresentationFormat>Экран (4:3)</PresentationFormat>
  <Paragraphs>90</Paragraphs>
  <Slides>17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Georgia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root</cp:lastModifiedBy>
  <cp:revision>33</cp:revision>
  <dcterms:created xsi:type="dcterms:W3CDTF">2014-01-06T16:00:12Z</dcterms:created>
  <dcterms:modified xsi:type="dcterms:W3CDTF">2021-02-11T08:29:54Z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605449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