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0" r:id="rId5"/>
    <p:sldId id="261" r:id="rId6"/>
    <p:sldId id="263" r:id="rId7"/>
    <p:sldId id="262" r:id="rId8"/>
    <p:sldId id="259"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0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21.04.2022</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21.04.2022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21.04.2022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21.04.2022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21.04.2022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21.04.2022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21.04.2022</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sk.yandex.ru/d/gfeep0pv5zncXA" TargetMode="External"/><Relationship Id="rId2" Type="http://schemas.openxmlformats.org/officeDocument/2006/relationships/hyperlink" Target="https://vk.com/public210100383"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borisovna44@list.ru" TargetMode="External"/><Relationship Id="rId4" Type="http://schemas.openxmlformats.org/officeDocument/2006/relationships/hyperlink" Target="http://kolanord.ru/index.php/autors/b/balashov-d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692697"/>
            <a:ext cx="7340352" cy="3384375"/>
          </a:xfrm>
        </p:spPr>
        <p:txBody>
          <a:bodyPr>
            <a:normAutofit fontScale="90000"/>
          </a:bodyPr>
          <a:lstStyle/>
          <a:p>
            <a:r>
              <a:rPr lang="ru-RU" sz="5400" dirty="0" smtClean="0"/>
              <a:t>«</a:t>
            </a:r>
            <a:r>
              <a:rPr lang="ru-RU" sz="5400" dirty="0" err="1" smtClean="0"/>
              <a:t>Балашовский</a:t>
            </a:r>
            <a:r>
              <a:rPr lang="ru-RU" sz="5400" dirty="0" smtClean="0"/>
              <a:t> </a:t>
            </a:r>
            <a:r>
              <a:rPr lang="ru-RU" sz="5400" dirty="0"/>
              <a:t>треугольник</a:t>
            </a:r>
            <a:r>
              <a:rPr lang="ru-RU" sz="5400" dirty="0" smtClean="0"/>
              <a:t>»</a:t>
            </a:r>
            <a:br>
              <a:rPr lang="ru-RU" sz="5400" dirty="0" smtClean="0"/>
            </a:br>
            <a:r>
              <a:rPr lang="ru-RU" sz="5400" dirty="0" smtClean="0"/>
              <a:t> </a:t>
            </a:r>
            <a:r>
              <a:rPr lang="ru-RU" sz="5400" dirty="0"/>
              <a:t>к 95-летию рождения писателя </a:t>
            </a:r>
            <a:r>
              <a:rPr lang="ru-RU" sz="5400" dirty="0" err="1" smtClean="0"/>
              <a:t>Д.М.Балашова</a:t>
            </a:r>
            <a:r>
              <a:rPr lang="ru-RU" sz="5400" dirty="0" smtClean="0"/>
              <a:t> </a:t>
            </a:r>
            <a:endParaRPr lang="ru-RU" sz="5400" dirty="0"/>
          </a:p>
        </p:txBody>
      </p:sp>
      <p:sp>
        <p:nvSpPr>
          <p:cNvPr id="3" name="Подзаголовок 2"/>
          <p:cNvSpPr>
            <a:spLocks noGrp="1"/>
          </p:cNvSpPr>
          <p:nvPr>
            <p:ph type="subTitle" idx="1"/>
          </p:nvPr>
        </p:nvSpPr>
        <p:spPr>
          <a:xfrm>
            <a:off x="1691680" y="4581128"/>
            <a:ext cx="6400800" cy="1219200"/>
          </a:xfrm>
        </p:spPr>
        <p:txBody>
          <a:bodyPr/>
          <a:lstStyle/>
          <a:p>
            <a:r>
              <a:rPr lang="ru-RU" dirty="0" err="1"/>
              <a:t>в</a:t>
            </a:r>
            <a:r>
              <a:rPr lang="ru-RU" dirty="0" err="1" smtClean="0"/>
              <a:t>ебинар</a:t>
            </a:r>
            <a:r>
              <a:rPr lang="ru-RU" dirty="0" smtClean="0"/>
              <a:t> 21.04.2022 год</a:t>
            </a:r>
          </a:p>
          <a:p>
            <a:r>
              <a:rPr lang="ru-RU" dirty="0" err="1" smtClean="0"/>
              <a:t>г.Петрозаводск</a:t>
            </a:r>
            <a:endParaRPr lang="ru-RU" dirty="0"/>
          </a:p>
        </p:txBody>
      </p:sp>
    </p:spTree>
    <p:extLst>
      <p:ext uri="{BB962C8B-B14F-4D97-AF65-F5344CB8AC3E}">
        <p14:creationId xmlns:p14="http://schemas.microsoft.com/office/powerpoint/2010/main" val="3635148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03448"/>
            <a:ext cx="8496944" cy="3240360"/>
          </a:xfrm>
        </p:spPr>
        <p:txBody>
          <a:bodyPr/>
          <a:lstStyle/>
          <a:p>
            <a:pPr algn="r"/>
            <a:r>
              <a:rPr lang="ru-RU" dirty="0" smtClean="0"/>
              <a:t>ПРОЕКТ «</a:t>
            </a:r>
            <a:r>
              <a:rPr lang="ru-RU" dirty="0" err="1"/>
              <a:t>Балашовский</a:t>
            </a:r>
            <a:r>
              <a:rPr lang="ru-RU" dirty="0"/>
              <a:t> </a:t>
            </a:r>
            <a:r>
              <a:rPr lang="ru-RU" dirty="0" smtClean="0"/>
              <a:t>треугольник»</a:t>
            </a:r>
            <a:endParaRPr lang="ru-RU" dirty="0"/>
          </a:p>
        </p:txBody>
      </p:sp>
      <p:pic>
        <p:nvPicPr>
          <p:cNvPr id="1026" name="Picture 2" descr="C:\Users\ссс\Desktop\балашов.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46" y="2636912"/>
            <a:ext cx="4313114"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32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301608" cy="2664296"/>
          </a:xfrm>
        </p:spPr>
        <p:txBody>
          <a:bodyPr/>
          <a:lstStyle/>
          <a:p>
            <a:pPr algn="l">
              <a:lnSpc>
                <a:spcPct val="100000"/>
              </a:lnSpc>
            </a:pPr>
            <a:r>
              <a:rPr lang="ru-RU" sz="2400" b="1" dirty="0"/>
              <a:t>Цель</a:t>
            </a:r>
            <a:r>
              <a:rPr lang="ru-RU" sz="1800" b="1" dirty="0"/>
              <a:t> </a:t>
            </a:r>
            <a:r>
              <a:rPr lang="ru-RU" sz="1800" b="1" dirty="0" smtClean="0"/>
              <a:t/>
            </a:r>
            <a:br>
              <a:rPr lang="ru-RU" sz="1800" b="1" dirty="0" smtClean="0"/>
            </a:br>
            <a:r>
              <a:rPr lang="ru-RU" sz="1800" dirty="0" smtClean="0"/>
              <a:t> </a:t>
            </a:r>
            <a:r>
              <a:rPr lang="ru-RU" sz="1800" dirty="0"/>
              <a:t>Повышение культурного уровня и развитие творческого потенциала школьников, молодёжи, педагогов, населения с целью мотивации и вызова интереса к осмыслению творчества Д.М. Балашова и его актуальности в наши дни, </a:t>
            </a:r>
            <a:r>
              <a:rPr lang="ru-RU" sz="1800" dirty="0" smtClean="0"/>
              <a:t>получению </a:t>
            </a:r>
            <a:r>
              <a:rPr lang="ru-RU" sz="1800" dirty="0"/>
              <a:t>дополнительного образования в области литературы и истории, культуры Русского Севера, освоению ряда дополнительных образовательных компетенций детьми, подростками и студентами</a:t>
            </a:r>
            <a:r>
              <a:rPr lang="ru-RU" sz="1800" dirty="0" smtClean="0"/>
              <a:t>.</a:t>
            </a:r>
            <a:br>
              <a:rPr lang="ru-RU" sz="1800" dirty="0" smtClean="0"/>
            </a:br>
            <a:endParaRPr lang="ru-RU" sz="1800" dirty="0"/>
          </a:p>
        </p:txBody>
      </p:sp>
      <p:sp>
        <p:nvSpPr>
          <p:cNvPr id="3" name="Объект 2"/>
          <p:cNvSpPr>
            <a:spLocks noGrp="1"/>
          </p:cNvSpPr>
          <p:nvPr>
            <p:ph idx="1"/>
          </p:nvPr>
        </p:nvSpPr>
        <p:spPr>
          <a:xfrm>
            <a:off x="457200" y="1600201"/>
            <a:ext cx="8229600" cy="4061048"/>
          </a:xfrm>
        </p:spPr>
        <p:txBody>
          <a:bodyPr/>
          <a:lstStyle/>
          <a:p>
            <a:endParaRPr lang="ru-RU" dirty="0" smtClean="0"/>
          </a:p>
          <a:p>
            <a:endParaRPr lang="ru-RU" dirty="0"/>
          </a:p>
        </p:txBody>
      </p:sp>
      <p:sp>
        <p:nvSpPr>
          <p:cNvPr id="4" name="Прямоугольник 3"/>
          <p:cNvSpPr/>
          <p:nvPr/>
        </p:nvSpPr>
        <p:spPr>
          <a:xfrm>
            <a:off x="395536" y="2924944"/>
            <a:ext cx="7986476" cy="3231654"/>
          </a:xfrm>
          <a:prstGeom prst="rect">
            <a:avLst/>
          </a:prstGeom>
        </p:spPr>
        <p:txBody>
          <a:bodyPr wrap="square">
            <a:spAutoFit/>
          </a:bodyPr>
          <a:lstStyle/>
          <a:p>
            <a:r>
              <a:rPr lang="ru-RU" sz="2400" b="1" dirty="0" smtClean="0">
                <a:solidFill>
                  <a:schemeClr val="tx2"/>
                </a:solidFill>
              </a:rPr>
              <a:t>Задачи </a:t>
            </a:r>
            <a:r>
              <a:rPr lang="ru-RU" sz="2400" b="1" dirty="0">
                <a:solidFill>
                  <a:schemeClr val="tx2"/>
                </a:solidFill>
              </a:rPr>
              <a:t>проекта</a:t>
            </a:r>
          </a:p>
          <a:p>
            <a:r>
              <a:rPr lang="ru-RU" dirty="0">
                <a:solidFill>
                  <a:schemeClr val="tx2"/>
                </a:solidFill>
              </a:rPr>
              <a:t>Познакомить целевые группы проекта с жизнью, творческим наследием писателя и учёного-фольклориста;</a:t>
            </a:r>
          </a:p>
          <a:p>
            <a:r>
              <a:rPr lang="ru-RU" dirty="0">
                <a:solidFill>
                  <a:schemeClr val="tx2"/>
                </a:solidFill>
              </a:rPr>
              <a:t>Создать новые научные и образовательные продукты с представлением их в образовательных учреждениях, библиотеках, в научных изданиях, на сайтах организаций партнёров проекта, в интернет - пространстве;</a:t>
            </a:r>
          </a:p>
          <a:p>
            <a:r>
              <a:rPr lang="ru-RU" dirty="0">
                <a:solidFill>
                  <a:schemeClr val="tx2"/>
                </a:solidFill>
              </a:rPr>
              <a:t>Провести межрегиональные конкурсы художественного слова по произведениям писателя и устному народному творчеству Русского Севера;</a:t>
            </a:r>
          </a:p>
          <a:p>
            <a:r>
              <a:rPr lang="ru-RU" dirty="0">
                <a:solidFill>
                  <a:schemeClr val="tx2"/>
                </a:solidFill>
              </a:rPr>
              <a:t>Увековечить память о Д.М. Балашове в Карелии.</a:t>
            </a:r>
          </a:p>
          <a:p>
            <a:endParaRPr lang="ru-RU" dirty="0">
              <a:solidFill>
                <a:schemeClr val="tx2"/>
              </a:solidFill>
            </a:endParaRPr>
          </a:p>
        </p:txBody>
      </p:sp>
    </p:spTree>
    <p:extLst>
      <p:ext uri="{BB962C8B-B14F-4D97-AF65-F5344CB8AC3E}">
        <p14:creationId xmlns:p14="http://schemas.microsoft.com/office/powerpoint/2010/main" val="2749318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75456"/>
            <a:ext cx="8229600" cy="7128792"/>
          </a:xfrm>
        </p:spPr>
        <p:txBody>
          <a:bodyPr/>
          <a:lstStyle/>
          <a:p>
            <a:pPr algn="l">
              <a:lnSpc>
                <a:spcPct val="100000"/>
              </a:lnSpc>
            </a:pPr>
            <a:r>
              <a:rPr lang="ru-RU" sz="1800" dirty="0"/>
              <a:t/>
            </a:r>
            <a:br>
              <a:rPr lang="ru-RU" sz="1800" dirty="0"/>
            </a:br>
            <a:r>
              <a:rPr lang="ru-RU" sz="2400" dirty="0"/>
              <a:t>            </a:t>
            </a:r>
            <a:r>
              <a:rPr lang="ru-RU" sz="2400" dirty="0" smtClean="0"/>
              <a:t>          </a:t>
            </a:r>
            <a:r>
              <a:rPr lang="ru-RU" sz="2400" b="1" dirty="0"/>
              <a:t>Партнеры проекта</a:t>
            </a:r>
            <a:r>
              <a:rPr lang="ru-RU" sz="2000" dirty="0"/>
              <a:t/>
            </a:r>
            <a:br>
              <a:rPr lang="ru-RU" sz="2000" dirty="0"/>
            </a:br>
            <a:r>
              <a:rPr lang="ru-RU" sz="2000" dirty="0" smtClean="0"/>
              <a:t> Институт </a:t>
            </a:r>
            <a:r>
              <a:rPr lang="ru-RU" sz="2000" dirty="0"/>
              <a:t>языка, литературы и истории </a:t>
            </a:r>
            <a:r>
              <a:rPr lang="ru-RU" sz="2000" dirty="0" err="1"/>
              <a:t>КарНЦ</a:t>
            </a:r>
            <a:r>
              <a:rPr lang="ru-RU" sz="2000" dirty="0"/>
              <a:t> РАН </a:t>
            </a:r>
            <a:br>
              <a:rPr lang="ru-RU" sz="2000" dirty="0"/>
            </a:br>
            <a:r>
              <a:rPr lang="ru-RU" sz="2000" dirty="0" smtClean="0"/>
              <a:t> Национальная </a:t>
            </a:r>
            <a:r>
              <a:rPr lang="ru-RU" sz="2000" dirty="0"/>
              <a:t>библиотека РК</a:t>
            </a:r>
            <a:br>
              <a:rPr lang="ru-RU" sz="2000" dirty="0"/>
            </a:br>
            <a:r>
              <a:rPr lang="ru-RU" sz="2000" dirty="0" smtClean="0"/>
              <a:t> </a:t>
            </a:r>
            <a:r>
              <a:rPr lang="ru-RU" sz="2000" dirty="0"/>
              <a:t>Карельский институт развития образования</a:t>
            </a:r>
            <a:br>
              <a:rPr lang="ru-RU" sz="2000" dirty="0"/>
            </a:br>
            <a:r>
              <a:rPr lang="ru-RU" sz="2000" dirty="0" smtClean="0"/>
              <a:t> </a:t>
            </a:r>
            <a:r>
              <a:rPr lang="ru-RU" sz="2000" dirty="0"/>
              <a:t>Петрозаводский государственный университет</a:t>
            </a:r>
            <a:br>
              <a:rPr lang="ru-RU" sz="2000" dirty="0"/>
            </a:br>
            <a:r>
              <a:rPr lang="ru-RU" sz="2000" dirty="0" smtClean="0"/>
              <a:t> </a:t>
            </a:r>
            <a:r>
              <a:rPr lang="ru-RU" sz="2000" dirty="0"/>
              <a:t>АНО "Петроглиф"</a:t>
            </a:r>
            <a:br>
              <a:rPr lang="ru-RU" sz="2000" dirty="0"/>
            </a:br>
            <a:r>
              <a:rPr lang="ru-RU" sz="2000" dirty="0" smtClean="0"/>
              <a:t>  </a:t>
            </a:r>
            <a:r>
              <a:rPr lang="ru-RU" sz="2000" dirty="0"/>
              <a:t>МАУК "Городской </a:t>
            </a:r>
            <a:r>
              <a:rPr lang="ru-RU" sz="2000" dirty="0" err="1"/>
              <a:t>Центркультуры</a:t>
            </a:r>
            <a:r>
              <a:rPr lang="ru-RU" sz="2000" dirty="0"/>
              <a:t> и досуга" г. Великий Новгород</a:t>
            </a:r>
            <a:br>
              <a:rPr lang="ru-RU" sz="2000" dirty="0"/>
            </a:br>
            <a:r>
              <a:rPr lang="ru-RU" sz="2000" dirty="0" smtClean="0"/>
              <a:t>  </a:t>
            </a:r>
            <a:r>
              <a:rPr lang="ru-RU" sz="2000" dirty="0"/>
              <a:t>Администрация Новинского сельского поселения </a:t>
            </a:r>
            <a:br>
              <a:rPr lang="ru-RU" sz="2000" dirty="0"/>
            </a:br>
            <a:r>
              <a:rPr lang="ru-RU" sz="2000" dirty="0" smtClean="0"/>
              <a:t> </a:t>
            </a:r>
            <a:r>
              <a:rPr lang="ru-RU" sz="2000" dirty="0"/>
              <a:t> </a:t>
            </a:r>
            <a:r>
              <a:rPr lang="ru-RU" sz="2000" dirty="0" smtClean="0"/>
              <a:t>Карельское </a:t>
            </a:r>
            <a:r>
              <a:rPr lang="ru-RU" sz="2000" dirty="0"/>
              <a:t>региональное представительство Союза российских писателей </a:t>
            </a:r>
            <a:br>
              <a:rPr lang="ru-RU" sz="2000" dirty="0"/>
            </a:br>
            <a:r>
              <a:rPr lang="ru-RU" sz="2000" dirty="0" smtClean="0"/>
              <a:t> </a:t>
            </a:r>
            <a:r>
              <a:rPr lang="ru-RU" sz="2000" dirty="0"/>
              <a:t> </a:t>
            </a:r>
            <a:r>
              <a:rPr lang="ru-RU" sz="2000" dirty="0" smtClean="0"/>
              <a:t>МУ </a:t>
            </a:r>
            <a:r>
              <a:rPr lang="ru-RU" sz="2000" dirty="0"/>
              <a:t>"</a:t>
            </a:r>
            <a:r>
              <a:rPr lang="ru-RU" sz="2000" dirty="0" err="1"/>
              <a:t>Кондопожская</a:t>
            </a:r>
            <a:r>
              <a:rPr lang="ru-RU" sz="2000" dirty="0"/>
              <a:t> центральная районная библиотека </a:t>
            </a:r>
            <a:r>
              <a:rPr lang="ru-RU" sz="2000" dirty="0" err="1"/>
              <a:t>им.Б.Е</a:t>
            </a:r>
            <a:r>
              <a:rPr lang="ru-RU" sz="2000" dirty="0"/>
              <a:t>. </a:t>
            </a:r>
            <a:r>
              <a:rPr lang="ru-RU" sz="2000" dirty="0" smtClean="0"/>
              <a:t>  Кравченко</a:t>
            </a:r>
            <a:r>
              <a:rPr lang="ru-RU" sz="2000" dirty="0"/>
              <a:t>"</a:t>
            </a:r>
            <a:br>
              <a:rPr lang="ru-RU" sz="2000" dirty="0"/>
            </a:br>
            <a:r>
              <a:rPr lang="ru-RU" sz="2000" dirty="0" smtClean="0"/>
              <a:t>  </a:t>
            </a:r>
            <a:r>
              <a:rPr lang="ru-RU" sz="2000" dirty="0"/>
              <a:t>Союз молодых писателей "Северное сияние"</a:t>
            </a:r>
            <a:br>
              <a:rPr lang="ru-RU" sz="2000" dirty="0"/>
            </a:br>
            <a:r>
              <a:rPr lang="ru-RU" sz="2000" dirty="0" smtClean="0"/>
              <a:t>  </a:t>
            </a:r>
            <a:r>
              <a:rPr lang="ru-RU" sz="2000" dirty="0"/>
              <a:t>МБУ «Центр поморской культуры»</a:t>
            </a:r>
            <a:br>
              <a:rPr lang="ru-RU" sz="2000" dirty="0"/>
            </a:br>
            <a:r>
              <a:rPr lang="ru-RU" sz="2000" dirty="0"/>
              <a:t>  </a:t>
            </a:r>
            <a:r>
              <a:rPr lang="ru-RU" sz="2000" dirty="0" smtClean="0"/>
              <a:t>Центральная </a:t>
            </a:r>
            <a:r>
              <a:rPr lang="ru-RU" sz="2000" dirty="0"/>
              <a:t>районная библиотека </a:t>
            </a:r>
            <a:r>
              <a:rPr lang="ru-RU" sz="2000" dirty="0" err="1"/>
              <a:t>г.Беломорск</a:t>
            </a:r>
            <a:r>
              <a:rPr lang="ru-RU" sz="2000" dirty="0"/>
              <a:t>.</a:t>
            </a:r>
            <a:br>
              <a:rPr lang="ru-RU" sz="2000" dirty="0"/>
            </a:br>
            <a:r>
              <a:rPr lang="ru-RU" sz="2000" dirty="0" smtClean="0"/>
              <a:t>  </a:t>
            </a:r>
            <a:r>
              <a:rPr lang="ru-RU" sz="2000" dirty="0"/>
              <a:t>Центральная городская библиотека им. Д.Я. </a:t>
            </a:r>
            <a:r>
              <a:rPr lang="ru-RU" sz="2000" dirty="0" err="1"/>
              <a:t>Гусарова</a:t>
            </a:r>
            <a:r>
              <a:rPr lang="ru-RU" sz="2000" dirty="0"/>
              <a:t>.</a:t>
            </a:r>
            <a:br>
              <a:rPr lang="ru-RU" sz="2000" dirty="0"/>
            </a:br>
            <a:r>
              <a:rPr lang="ru-RU" sz="2000" dirty="0"/>
              <a:t>  </a:t>
            </a:r>
            <a:r>
              <a:rPr lang="ru-RU" sz="2000" dirty="0" smtClean="0"/>
              <a:t>МБУ </a:t>
            </a:r>
            <a:r>
              <a:rPr lang="ru-RU" sz="2000" dirty="0" err="1"/>
              <a:t>Кемская</a:t>
            </a:r>
            <a:r>
              <a:rPr lang="ru-RU" sz="2000" dirty="0"/>
              <a:t> МЦРБ</a:t>
            </a:r>
            <a:br>
              <a:rPr lang="ru-RU" sz="2000" dirty="0"/>
            </a:br>
            <a:r>
              <a:rPr lang="ru-RU" sz="2000" dirty="0"/>
              <a:t>  </a:t>
            </a:r>
            <a:r>
              <a:rPr lang="ru-RU" sz="2000" dirty="0" smtClean="0"/>
              <a:t>МЦР </a:t>
            </a:r>
            <a:r>
              <a:rPr lang="ru-RU" sz="2000" dirty="0"/>
              <a:t>Библиотеки г. Пудожа, </a:t>
            </a:r>
            <a:r>
              <a:rPr lang="ru-RU" sz="2000" dirty="0" err="1"/>
              <a:t>г.Медвежьегорска</a:t>
            </a:r>
            <a:r>
              <a:rPr lang="ru-RU" sz="2000" dirty="0"/>
              <a:t> </a:t>
            </a:r>
            <a:br>
              <a:rPr lang="ru-RU" sz="2000" dirty="0"/>
            </a:br>
            <a:endParaRPr lang="ru-RU" sz="2000" dirty="0"/>
          </a:p>
        </p:txBody>
      </p:sp>
      <p:sp>
        <p:nvSpPr>
          <p:cNvPr id="3" name="Объект 2"/>
          <p:cNvSpPr>
            <a:spLocks noGrp="1"/>
          </p:cNvSpPr>
          <p:nvPr>
            <p:ph idx="1"/>
          </p:nvPr>
        </p:nvSpPr>
        <p:spPr>
          <a:xfrm>
            <a:off x="251520" y="116632"/>
            <a:ext cx="8711953" cy="6480720"/>
          </a:xfrm>
        </p:spPr>
        <p:txBody>
          <a:bodyPr/>
          <a:lstStyle/>
          <a:p>
            <a:endParaRPr lang="ru-RU" dirty="0"/>
          </a:p>
        </p:txBody>
      </p:sp>
    </p:spTree>
    <p:extLst>
      <p:ext uri="{BB962C8B-B14F-4D97-AF65-F5344CB8AC3E}">
        <p14:creationId xmlns:p14="http://schemas.microsoft.com/office/powerpoint/2010/main" val="780430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179512" y="404664"/>
            <a:ext cx="8640960" cy="6120680"/>
          </a:xfrm>
        </p:spPr>
        <p:txBody>
          <a:bodyPr/>
          <a:lstStyle/>
          <a:p>
            <a:pPr algn="l">
              <a:lnSpc>
                <a:spcPct val="100000"/>
              </a:lnSpc>
            </a:pPr>
            <a:r>
              <a:rPr lang="ru-RU" sz="2000" b="1" dirty="0" smtClean="0"/>
              <a:t>              МЕРОПРИЯТИЯ  В РАМКАХ ПРОЕКТА</a:t>
            </a:r>
            <a:br>
              <a:rPr lang="ru-RU" sz="2000" b="1" dirty="0" smtClean="0"/>
            </a:br>
            <a:r>
              <a:rPr lang="ru-RU" sz="2000" dirty="0" smtClean="0"/>
              <a:t/>
            </a:r>
            <a:br>
              <a:rPr lang="ru-RU" sz="2000" dirty="0" smtClean="0"/>
            </a:br>
            <a:r>
              <a:rPr lang="ru-RU" sz="2000" dirty="0" smtClean="0"/>
              <a:t>1</a:t>
            </a:r>
            <a:r>
              <a:rPr lang="ru-RU" sz="2000" dirty="0"/>
              <a:t>. Вечер воспоминаний "Ты - затем, чтоб вернуть историю..."  Март</a:t>
            </a:r>
            <a:br>
              <a:rPr lang="ru-RU" sz="2000" dirty="0"/>
            </a:br>
            <a:r>
              <a:rPr lang="ru-RU" sz="2000" dirty="0"/>
              <a:t/>
            </a:r>
            <a:br>
              <a:rPr lang="ru-RU" sz="2000" dirty="0"/>
            </a:br>
            <a:r>
              <a:rPr lang="ru-RU" sz="2000" dirty="0"/>
              <a:t>2.Уроки в школах писателей РК  о Д. М. Балашове(</a:t>
            </a:r>
            <a:r>
              <a:rPr lang="ru-RU" sz="2000" dirty="0" err="1"/>
              <a:t>Кондопожский</a:t>
            </a:r>
            <a:r>
              <a:rPr lang="ru-RU" sz="2000" dirty="0"/>
              <a:t>, </a:t>
            </a:r>
            <a:r>
              <a:rPr lang="ru-RU" sz="2000" dirty="0" err="1"/>
              <a:t>Пудожский</a:t>
            </a:r>
            <a:r>
              <a:rPr lang="ru-RU" sz="2000" dirty="0"/>
              <a:t>, Беломорский, Медвежьегорский, </a:t>
            </a:r>
            <a:r>
              <a:rPr lang="ru-RU" sz="2000" dirty="0" err="1"/>
              <a:t>Кемский</a:t>
            </a:r>
            <a:r>
              <a:rPr lang="ru-RU" sz="2000" dirty="0"/>
              <a:t> районы, </a:t>
            </a:r>
            <a:r>
              <a:rPr lang="ru-RU" sz="2000" dirty="0" err="1"/>
              <a:t>г.Петрозаводск</a:t>
            </a:r>
            <a:r>
              <a:rPr lang="ru-RU" sz="2000" dirty="0" smtClean="0"/>
              <a:t>) февраль- </a:t>
            </a:r>
            <a:r>
              <a:rPr lang="ru-RU" sz="2000" dirty="0"/>
              <a:t>октябрь</a:t>
            </a:r>
            <a:br>
              <a:rPr lang="ru-RU" sz="2000" dirty="0"/>
            </a:br>
            <a:r>
              <a:rPr lang="ru-RU" sz="2000" dirty="0"/>
              <a:t/>
            </a:r>
            <a:br>
              <a:rPr lang="ru-RU" sz="2000" dirty="0"/>
            </a:br>
            <a:r>
              <a:rPr lang="ru-RU" sz="2000" dirty="0"/>
              <a:t>3. Творческое наследие Д.М. Балашова(лекции в </a:t>
            </a:r>
            <a:r>
              <a:rPr lang="ru-RU" sz="2000" dirty="0" err="1"/>
              <a:t>ПетрГУ</a:t>
            </a:r>
            <a:r>
              <a:rPr lang="ru-RU" sz="2000" dirty="0"/>
              <a:t> </a:t>
            </a:r>
            <a:r>
              <a:rPr lang="ru-RU" sz="2000" dirty="0" err="1"/>
              <a:t>Балашовой</a:t>
            </a:r>
            <a:r>
              <a:rPr lang="ru-RU" sz="2000" dirty="0"/>
              <a:t> О.Н., жены писателя</a:t>
            </a:r>
            <a:r>
              <a:rPr lang="ru-RU" sz="2000" dirty="0" smtClean="0"/>
              <a:t>) </a:t>
            </a:r>
            <a:r>
              <a:rPr lang="ru-RU" sz="2000" dirty="0"/>
              <a:t>ноябрь</a:t>
            </a:r>
            <a:br>
              <a:rPr lang="ru-RU" sz="2000" dirty="0"/>
            </a:br>
            <a:r>
              <a:rPr lang="ru-RU" sz="2000" dirty="0"/>
              <a:t/>
            </a:r>
            <a:br>
              <a:rPr lang="ru-RU" sz="2000" dirty="0"/>
            </a:br>
            <a:r>
              <a:rPr lang="ru-RU" sz="2000" dirty="0"/>
              <a:t>4. Фольклорное наследие </a:t>
            </a:r>
            <a:r>
              <a:rPr lang="ru-RU" sz="2000" dirty="0" err="1"/>
              <a:t>Д.М.Балашова</a:t>
            </a:r>
            <a:r>
              <a:rPr lang="ru-RU" sz="2000" dirty="0"/>
              <a:t>( лекции учёных Института языка и литературы РК в </a:t>
            </a:r>
            <a:r>
              <a:rPr lang="ru-RU" sz="2000" dirty="0" err="1"/>
              <a:t>ПетрГУ</a:t>
            </a:r>
            <a:r>
              <a:rPr lang="ru-RU" sz="2000" dirty="0"/>
              <a:t> , издание научных статей, работа с архивом при создании фильма и выставки в Нац. библиотеке</a:t>
            </a:r>
            <a:r>
              <a:rPr lang="ru-RU" sz="2000" dirty="0" smtClean="0"/>
              <a:t>) </a:t>
            </a:r>
            <a:r>
              <a:rPr lang="ru-RU" sz="2000" dirty="0"/>
              <a:t>июль-ноябрь</a:t>
            </a:r>
            <a:br>
              <a:rPr lang="ru-RU" sz="2000" dirty="0"/>
            </a:br>
            <a:r>
              <a:rPr lang="ru-RU" sz="2000" dirty="0"/>
              <a:t/>
            </a:r>
            <a:br>
              <a:rPr lang="ru-RU" sz="2000" dirty="0"/>
            </a:br>
            <a:r>
              <a:rPr lang="ru-RU" sz="2000" dirty="0"/>
              <a:t>5. Фестиваль «</a:t>
            </a:r>
            <a:r>
              <a:rPr lang="ru-RU" sz="2000" dirty="0" err="1"/>
              <a:t>Балашовское</a:t>
            </a:r>
            <a:r>
              <a:rPr lang="ru-RU" sz="2000" dirty="0"/>
              <a:t> лето» в д. </a:t>
            </a:r>
            <a:r>
              <a:rPr lang="ru-RU" sz="2000" dirty="0" err="1"/>
              <a:t>Чёболакша</a:t>
            </a:r>
            <a:r>
              <a:rPr lang="ru-RU" sz="2000" dirty="0"/>
              <a:t>, посвященный памяти писателя и проведение  семинара для писателей </a:t>
            </a:r>
            <a:r>
              <a:rPr lang="ru-RU" sz="2000" dirty="0" smtClean="0"/>
              <a:t>России (</a:t>
            </a:r>
            <a:r>
              <a:rPr lang="ru-RU" sz="2000" dirty="0"/>
              <a:t>совместно с АНО «Петроглиф», ИЯЛИ, Карельским отделением Союза писателей</a:t>
            </a:r>
            <a:r>
              <a:rPr lang="ru-RU" sz="2000" dirty="0" smtClean="0"/>
              <a:t>», администрацией </a:t>
            </a:r>
            <a:r>
              <a:rPr lang="ru-RU" sz="2000" dirty="0" err="1"/>
              <a:t>Кондопожского</a:t>
            </a:r>
            <a:r>
              <a:rPr lang="ru-RU" sz="2000" dirty="0"/>
              <a:t> </a:t>
            </a:r>
            <a:r>
              <a:rPr lang="ru-RU" sz="2000" dirty="0" smtClean="0"/>
              <a:t>района) </a:t>
            </a:r>
            <a:r>
              <a:rPr lang="ru-RU" sz="2000" dirty="0"/>
              <a:t>июль </a:t>
            </a:r>
            <a:endParaRPr lang="ru-RU" dirty="0"/>
          </a:p>
        </p:txBody>
      </p:sp>
      <p:sp>
        <p:nvSpPr>
          <p:cNvPr id="3" name="Объект 2"/>
          <p:cNvSpPr>
            <a:spLocks noGrp="1"/>
          </p:cNvSpPr>
          <p:nvPr>
            <p:ph idx="1"/>
          </p:nvPr>
        </p:nvSpPr>
        <p:spPr>
          <a:xfrm>
            <a:off x="457200" y="6525344"/>
            <a:ext cx="8229600" cy="332656"/>
          </a:xfrm>
        </p:spPr>
        <p:txBody>
          <a:bodyPr>
            <a:normAutofit fontScale="77500" lnSpcReduction="20000"/>
          </a:bodyPr>
          <a:lstStyle/>
          <a:p>
            <a:endParaRPr lang="ru-RU" dirty="0"/>
          </a:p>
        </p:txBody>
      </p:sp>
    </p:spTree>
    <p:extLst>
      <p:ext uri="{BB962C8B-B14F-4D97-AF65-F5344CB8AC3E}">
        <p14:creationId xmlns:p14="http://schemas.microsoft.com/office/powerpoint/2010/main" val="342453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229600" cy="5472608"/>
          </a:xfrm>
        </p:spPr>
        <p:txBody>
          <a:bodyPr/>
          <a:lstStyle/>
          <a:p>
            <a:pPr algn="l">
              <a:lnSpc>
                <a:spcPct val="100000"/>
              </a:lnSpc>
            </a:pP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6</a:t>
            </a:r>
            <a:r>
              <a:rPr lang="ru-RU" sz="2000" dirty="0"/>
              <a:t>. Литературные гостиные и краеведческие конференции в библиотеках РК. Литературный </a:t>
            </a:r>
            <a:r>
              <a:rPr lang="ru-RU" sz="2000" dirty="0" err="1"/>
              <a:t>челлендж</a:t>
            </a:r>
            <a:r>
              <a:rPr lang="ru-RU" sz="2000" dirty="0"/>
              <a:t> (онлайн- формат) в партнерстве с библиотеками и читателями г. Великий Новгород, </a:t>
            </a:r>
            <a:r>
              <a:rPr lang="ru-RU" sz="2000" dirty="0" err="1"/>
              <a:t>п.Умба</a:t>
            </a:r>
            <a:r>
              <a:rPr lang="ru-RU" sz="2000" dirty="0"/>
              <a:t>, С-Пб и </a:t>
            </a:r>
            <a:r>
              <a:rPr lang="ru-RU" sz="2000" dirty="0" err="1"/>
              <a:t>др.городов</a:t>
            </a:r>
            <a:r>
              <a:rPr lang="ru-RU" sz="2000" dirty="0"/>
              <a:t> России для молодежи и взрослых «Вспоминая Дмитрия Балашова</a:t>
            </a:r>
            <a:r>
              <a:rPr lang="ru-RU" sz="2000" dirty="0" smtClean="0"/>
              <a:t>»  сентябрь-ноябрь</a:t>
            </a:r>
            <a:br>
              <a:rPr lang="ru-RU" sz="2000" dirty="0" smtClean="0"/>
            </a:br>
            <a:r>
              <a:rPr lang="ru-RU" sz="2000" dirty="0"/>
              <a:t/>
            </a:r>
            <a:br>
              <a:rPr lang="ru-RU" sz="2000" dirty="0"/>
            </a:br>
            <a:r>
              <a:rPr lang="ru-RU" sz="2000" dirty="0"/>
              <a:t>7.Создание фильма о жизни и деятельности писателя в Карелии. </a:t>
            </a:r>
            <a:r>
              <a:rPr lang="ru-RU" sz="2000" dirty="0" smtClean="0"/>
              <a:t>февраль-октябрь</a:t>
            </a:r>
            <a:br>
              <a:rPr lang="ru-RU" sz="2000" dirty="0" smtClean="0"/>
            </a:br>
            <a:r>
              <a:rPr lang="ru-RU" sz="2000" dirty="0"/>
              <a:t/>
            </a:r>
            <a:br>
              <a:rPr lang="ru-RU" sz="2000" dirty="0"/>
            </a:br>
            <a:r>
              <a:rPr lang="ru-RU" sz="2000" dirty="0"/>
              <a:t>8. Организация выставки в Национальной библиотеке РК (из фондов Национальной библиотеки, ИЯЛИ  и семейного архива писателя) </a:t>
            </a:r>
            <a:r>
              <a:rPr lang="ru-RU" sz="2000" dirty="0" smtClean="0"/>
              <a:t>октябрь-ноябрь</a:t>
            </a:r>
            <a:br>
              <a:rPr lang="ru-RU" sz="2000" dirty="0" smtClean="0"/>
            </a:br>
            <a:r>
              <a:rPr lang="ru-RU" sz="2000" dirty="0"/>
              <a:t/>
            </a:r>
            <a:br>
              <a:rPr lang="ru-RU" sz="2000" dirty="0"/>
            </a:br>
            <a:r>
              <a:rPr lang="ru-RU" sz="2000" dirty="0"/>
              <a:t>9.  III Республиканский онлайн фестиваль- конкурс  устного детского творчества « Калейдоскоп сказок народов России»(номинация «Сказки Русского Севера»)октябрь-ноябрь</a:t>
            </a:r>
          </a:p>
        </p:txBody>
      </p:sp>
      <p:sp>
        <p:nvSpPr>
          <p:cNvPr id="3" name="Объект 2"/>
          <p:cNvSpPr>
            <a:spLocks noGrp="1"/>
          </p:cNvSpPr>
          <p:nvPr>
            <p:ph idx="1"/>
          </p:nvPr>
        </p:nvSpPr>
        <p:spPr>
          <a:xfrm>
            <a:off x="457200" y="5805264"/>
            <a:ext cx="8229600" cy="320899"/>
          </a:xfrm>
        </p:spPr>
        <p:txBody>
          <a:bodyPr>
            <a:normAutofit fontScale="70000" lnSpcReduction="20000"/>
          </a:bodyPr>
          <a:lstStyle/>
          <a:p>
            <a:pPr marL="0" indent="0">
              <a:buNone/>
            </a:pPr>
            <a:endParaRPr lang="ru-RU" dirty="0" smtClean="0"/>
          </a:p>
          <a:p>
            <a:endParaRPr lang="ru-RU" dirty="0"/>
          </a:p>
        </p:txBody>
      </p:sp>
    </p:spTree>
    <p:extLst>
      <p:ext uri="{BB962C8B-B14F-4D97-AF65-F5344CB8AC3E}">
        <p14:creationId xmlns:p14="http://schemas.microsoft.com/office/powerpoint/2010/main" val="955779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5725"/>
            <a:ext cx="8229600" cy="6683077"/>
          </a:xfrm>
        </p:spPr>
        <p:txBody>
          <a:bodyPr/>
          <a:lstStyle/>
          <a:p>
            <a:pPr algn="l">
              <a:lnSpc>
                <a:spcPct val="100000"/>
              </a:lnSpc>
            </a:pPr>
            <a:r>
              <a:rPr lang="ru-RU" sz="2000" dirty="0"/>
              <a:t/>
            </a:r>
            <a:br>
              <a:rPr lang="ru-RU" sz="2000" dirty="0"/>
            </a:br>
            <a:r>
              <a:rPr lang="ru-RU" sz="2000" dirty="0"/>
              <a:t>10. Проведение с Карельским институтом развития  образования </a:t>
            </a:r>
            <a:r>
              <a:rPr lang="ru-RU" sz="2000" dirty="0" err="1"/>
              <a:t>вебинара</a:t>
            </a:r>
            <a:r>
              <a:rPr lang="ru-RU" sz="2000" dirty="0"/>
              <a:t> для педагогов в рамках регионального </a:t>
            </a:r>
            <a:r>
              <a:rPr lang="ru-RU" sz="2000" dirty="0" err="1"/>
              <a:t>предмета«Моя</a:t>
            </a:r>
            <a:r>
              <a:rPr lang="ru-RU" sz="2000" dirty="0"/>
              <a:t> Карелия» с авторскими разработками уроков и внеклассных мероприятий по творчеству Д.М. Балашова с участием писателей РК, с представлением опыта работы педагога, (</a:t>
            </a:r>
            <a:r>
              <a:rPr lang="ru-RU" sz="2000" dirty="0" err="1"/>
              <a:t>г.Великий</a:t>
            </a:r>
            <a:r>
              <a:rPr lang="ru-RU" sz="2000" dirty="0"/>
              <a:t> Новгород). «Опыт работы в  региональной программе по творчеству Д.М. Балашова». апрель</a:t>
            </a:r>
            <a:br>
              <a:rPr lang="ru-RU" sz="2000" dirty="0"/>
            </a:br>
            <a:r>
              <a:rPr lang="ru-RU" sz="2000" dirty="0"/>
              <a:t/>
            </a:r>
            <a:br>
              <a:rPr lang="ru-RU" sz="2000" dirty="0"/>
            </a:br>
            <a:r>
              <a:rPr lang="ru-RU" sz="2000" dirty="0"/>
              <a:t>11. Участие карельских школьников и молодёжи в конкурсе «Дабы свеча не погасла…» (</a:t>
            </a:r>
            <a:r>
              <a:rPr lang="ru-RU" sz="2000" dirty="0" err="1"/>
              <a:t>г.Великий</a:t>
            </a:r>
            <a:r>
              <a:rPr lang="ru-RU" sz="2000" dirty="0"/>
              <a:t> Новгород) октябрь</a:t>
            </a:r>
            <a:br>
              <a:rPr lang="ru-RU" sz="2000" dirty="0"/>
            </a:br>
            <a:r>
              <a:rPr lang="ru-RU" sz="2000" dirty="0"/>
              <a:t/>
            </a:r>
            <a:br>
              <a:rPr lang="ru-RU" sz="2000" dirty="0"/>
            </a:br>
            <a:r>
              <a:rPr lang="ru-RU" sz="2000" dirty="0"/>
              <a:t>12. Передачи на радио « Д.М. Балашов. «Открытие новых страниц..»  (по согласованию)</a:t>
            </a:r>
            <a:br>
              <a:rPr lang="ru-RU" sz="2000" dirty="0"/>
            </a:br>
            <a:r>
              <a:rPr lang="ru-RU" sz="2000" dirty="0"/>
              <a:t/>
            </a:r>
            <a:br>
              <a:rPr lang="ru-RU" sz="2000" dirty="0"/>
            </a:br>
            <a:r>
              <a:rPr lang="ru-RU" sz="2000" dirty="0"/>
              <a:t>13.Установление памятной доски на доме в </a:t>
            </a:r>
            <a:r>
              <a:rPr lang="ru-RU" sz="2000" dirty="0" err="1"/>
              <a:t>г.Петрозаводске</a:t>
            </a:r>
            <a:r>
              <a:rPr lang="ru-RU" sz="2000" dirty="0"/>
              <a:t>.(родственники и общественность) </a:t>
            </a:r>
            <a:r>
              <a:rPr lang="ru-RU" sz="2000" dirty="0" smtClean="0"/>
              <a:t>ноябрь</a:t>
            </a:r>
            <a:br>
              <a:rPr lang="ru-RU" sz="2000" dirty="0" smtClean="0"/>
            </a:br>
            <a:r>
              <a:rPr lang="ru-RU" sz="2000" dirty="0"/>
              <a:t/>
            </a:r>
            <a:br>
              <a:rPr lang="ru-RU" sz="2000" dirty="0"/>
            </a:br>
            <a:r>
              <a:rPr lang="ru-RU" sz="2000" dirty="0"/>
              <a:t>14. Презентация проекта (финал-результаты</a:t>
            </a:r>
            <a:r>
              <a:rPr lang="ru-RU" sz="2000" dirty="0" smtClean="0"/>
              <a:t>)   </a:t>
            </a:r>
            <a:r>
              <a:rPr lang="ru-RU" sz="2000" dirty="0"/>
              <a:t>декабрь</a:t>
            </a:r>
            <a:r>
              <a:rPr lang="ru-RU" sz="2400" dirty="0"/>
              <a:t/>
            </a:r>
            <a:br>
              <a:rPr lang="ru-RU" sz="2400" dirty="0"/>
            </a:br>
            <a:endParaRPr lang="ru-RU" sz="2400" dirty="0"/>
          </a:p>
        </p:txBody>
      </p:sp>
      <p:sp>
        <p:nvSpPr>
          <p:cNvPr id="3" name="Объект 2"/>
          <p:cNvSpPr>
            <a:spLocks noGrp="1"/>
          </p:cNvSpPr>
          <p:nvPr>
            <p:ph idx="1"/>
          </p:nvPr>
        </p:nvSpPr>
        <p:spPr>
          <a:xfrm>
            <a:off x="539552" y="0"/>
            <a:ext cx="8229600" cy="5505475"/>
          </a:xfrm>
        </p:spPr>
        <p:txBody>
          <a:bodyPr/>
          <a:lstStyle/>
          <a:p>
            <a:pPr marL="0" indent="0">
              <a:buNone/>
            </a:pPr>
            <a:endParaRPr lang="ru-RU" dirty="0"/>
          </a:p>
        </p:txBody>
      </p:sp>
    </p:spTree>
    <p:extLst>
      <p:ext uri="{BB962C8B-B14F-4D97-AF65-F5344CB8AC3E}">
        <p14:creationId xmlns:p14="http://schemas.microsoft.com/office/powerpoint/2010/main" val="363249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682" y="1905137"/>
            <a:ext cx="8349084" cy="1523864"/>
          </a:xfrm>
        </p:spPr>
        <p:txBody>
          <a:bodyPr/>
          <a:lstStyle/>
          <a:p>
            <a:pPr>
              <a:lnSpc>
                <a:spcPct val="100000"/>
              </a:lnSpc>
            </a:pPr>
            <a:r>
              <a:rPr lang="ru-RU" sz="2400" dirty="0" smtClean="0"/>
              <a:t/>
            </a:r>
            <a:br>
              <a:rPr lang="ru-RU" sz="2400" dirty="0" smtClean="0"/>
            </a:br>
            <a:r>
              <a:rPr lang="ru-RU" sz="3200" dirty="0"/>
              <a:t/>
            </a:r>
            <a:br>
              <a:rPr lang="ru-RU" sz="3200" dirty="0"/>
            </a:br>
            <a:endParaRPr lang="ru-RU" sz="3200" dirty="0"/>
          </a:p>
        </p:txBody>
      </p:sp>
      <p:sp>
        <p:nvSpPr>
          <p:cNvPr id="3" name="Объект 2"/>
          <p:cNvSpPr>
            <a:spLocks noGrp="1"/>
          </p:cNvSpPr>
          <p:nvPr>
            <p:ph idx="1"/>
          </p:nvPr>
        </p:nvSpPr>
        <p:spPr>
          <a:xfrm>
            <a:off x="179512" y="476672"/>
            <a:ext cx="9073008" cy="7776864"/>
          </a:xfrm>
        </p:spPr>
        <p:txBody>
          <a:bodyPr>
            <a:normAutofit/>
          </a:bodyPr>
          <a:lstStyle/>
          <a:p>
            <a:pPr marL="0" indent="0">
              <a:buNone/>
            </a:pPr>
            <a:endParaRPr lang="ru-RU" sz="1200" dirty="0"/>
          </a:p>
          <a:p>
            <a:pPr marL="0" indent="0">
              <a:buNone/>
            </a:pPr>
            <a:r>
              <a:rPr lang="ru-RU" b="1" dirty="0" smtClean="0">
                <a:hlinkClick r:id="rId2"/>
              </a:rPr>
              <a:t>https</a:t>
            </a:r>
            <a:r>
              <a:rPr lang="ru-RU" b="1" dirty="0">
                <a:hlinkClick r:id="rId2"/>
              </a:rPr>
              <a:t>://</a:t>
            </a:r>
            <a:r>
              <a:rPr lang="ru-RU" b="1" dirty="0" smtClean="0">
                <a:hlinkClick r:id="rId2"/>
              </a:rPr>
              <a:t>vk.com/public210100383</a:t>
            </a:r>
            <a:r>
              <a:rPr lang="ru-RU" b="1" dirty="0"/>
              <a:t> - </a:t>
            </a:r>
            <a:r>
              <a:rPr lang="ru-RU" b="1" dirty="0" smtClean="0"/>
              <a:t>группа в Контакте </a:t>
            </a:r>
            <a:r>
              <a:rPr lang="ru-RU" b="1" dirty="0"/>
              <a:t>КРОО «Содружество народов Карелии</a:t>
            </a:r>
            <a:r>
              <a:rPr lang="ru-RU" b="1" dirty="0" smtClean="0"/>
              <a:t>» (проект</a:t>
            </a:r>
          </a:p>
          <a:p>
            <a:pPr marL="0" indent="0">
              <a:buNone/>
            </a:pPr>
            <a:r>
              <a:rPr lang="ru-RU" b="1" dirty="0" smtClean="0"/>
              <a:t> « </a:t>
            </a:r>
            <a:r>
              <a:rPr lang="ru-RU" b="1" dirty="0" err="1" smtClean="0"/>
              <a:t>Балашовский</a:t>
            </a:r>
            <a:r>
              <a:rPr lang="ru-RU" b="1" dirty="0" smtClean="0"/>
              <a:t> </a:t>
            </a:r>
            <a:r>
              <a:rPr lang="ru-RU" b="1" dirty="0"/>
              <a:t>треугольник</a:t>
            </a:r>
            <a:r>
              <a:rPr lang="ru-RU" b="1" dirty="0" smtClean="0"/>
              <a:t>»)</a:t>
            </a:r>
          </a:p>
          <a:p>
            <a:pPr marL="0" indent="0">
              <a:buNone/>
            </a:pPr>
            <a:endParaRPr lang="ru-RU" b="1" dirty="0" smtClean="0"/>
          </a:p>
          <a:p>
            <a:pPr marL="0" indent="0">
              <a:buNone/>
            </a:pPr>
            <a:r>
              <a:rPr lang="ru-RU" b="1" dirty="0">
                <a:hlinkClick r:id="rId3"/>
              </a:rPr>
              <a:t>https://</a:t>
            </a:r>
            <a:r>
              <a:rPr lang="ru-RU" b="1" dirty="0" smtClean="0">
                <a:hlinkClick r:id="rId3"/>
              </a:rPr>
              <a:t>disk.yandex.ru/d/gfeep0pv5zncXA</a:t>
            </a:r>
            <a:endParaRPr lang="ru-RU" b="1" dirty="0" smtClean="0"/>
          </a:p>
          <a:p>
            <a:pPr marL="0" indent="0">
              <a:buNone/>
            </a:pPr>
            <a:r>
              <a:rPr lang="ru-RU" b="1" dirty="0" smtClean="0"/>
              <a:t> </a:t>
            </a:r>
            <a:r>
              <a:rPr lang="ru-RU" b="1" dirty="0"/>
              <a:t>- ссылка на видео литературных </a:t>
            </a:r>
            <a:r>
              <a:rPr lang="ru-RU" b="1" dirty="0" smtClean="0"/>
              <a:t>встреч</a:t>
            </a:r>
          </a:p>
          <a:p>
            <a:pPr marL="0" indent="0">
              <a:buNone/>
            </a:pPr>
            <a:endParaRPr lang="ru-RU" b="1" dirty="0" smtClean="0"/>
          </a:p>
          <a:p>
            <a:pPr marL="0" indent="0">
              <a:buNone/>
            </a:pPr>
            <a:r>
              <a:rPr lang="en-US" b="1" dirty="0">
                <a:hlinkClick r:id="rId4"/>
              </a:rPr>
              <a:t>http://</a:t>
            </a:r>
            <a:r>
              <a:rPr lang="en-US" b="1" dirty="0" smtClean="0">
                <a:hlinkClick r:id="rId4"/>
              </a:rPr>
              <a:t>kolanord.ru/index.php/autors/b/balashov-dm</a:t>
            </a:r>
            <a:endParaRPr lang="ru-RU" b="1" dirty="0" smtClean="0"/>
          </a:p>
          <a:p>
            <a:pPr marL="0" indent="0">
              <a:buNone/>
            </a:pPr>
            <a:r>
              <a:rPr lang="ru-RU" b="1" dirty="0"/>
              <a:t> </a:t>
            </a:r>
            <a:r>
              <a:rPr lang="ru-RU" b="1" dirty="0" smtClean="0"/>
              <a:t>- ссылка на электронный вариант </a:t>
            </a:r>
            <a:r>
              <a:rPr lang="ru-RU" b="1" dirty="0" smtClean="0"/>
              <a:t>книг</a:t>
            </a:r>
          </a:p>
          <a:p>
            <a:pPr marL="0" indent="0">
              <a:buNone/>
            </a:pPr>
            <a:endParaRPr lang="ru-RU" b="1" dirty="0" smtClean="0"/>
          </a:p>
          <a:p>
            <a:pPr marL="0" indent="0">
              <a:buNone/>
            </a:pPr>
            <a:r>
              <a:rPr lang="ru-RU" b="1" smtClean="0">
                <a:hlinkClick r:id="rId5"/>
              </a:rPr>
              <a:t>borisovna44@list.ru</a:t>
            </a:r>
            <a:r>
              <a:rPr lang="ru-RU" b="1" smtClean="0"/>
              <a:t> - </a:t>
            </a:r>
            <a:r>
              <a:rPr lang="ru-RU" b="1" dirty="0"/>
              <a:t>адрес методиста проекта Смирновой И.Б, вопросы, материалы разработки уроков</a:t>
            </a:r>
          </a:p>
          <a:p>
            <a:pPr marL="0" indent="0">
              <a:buNone/>
            </a:pPr>
            <a:endParaRPr lang="ru-RU" b="1" dirty="0"/>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8747125" y="404665"/>
            <a:ext cx="45719" cy="197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609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3789040"/>
          </a:xfrm>
        </p:spPr>
        <p:txBody>
          <a:bodyPr/>
          <a:lstStyle/>
          <a:p>
            <a:r>
              <a:rPr lang="ru-RU" dirty="0" smtClean="0"/>
              <a:t>БЛАГОДАРИМ ЗА ВНИМАНИЕ!</a:t>
            </a:r>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1748702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177</TotalTime>
  <Words>145</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Исполнительная</vt:lpstr>
      <vt:lpstr>«Балашовский треугольник»  к 95-летию рождения писателя Д.М.Балашова </vt:lpstr>
      <vt:lpstr>ПРОЕКТ «Балашовский треугольник»</vt:lpstr>
      <vt:lpstr>Цель   Повышение культурного уровня и развитие творческого потенциала школьников, молодёжи, педагогов, населения с целью мотивации и вызова интереса к осмыслению творчества Д.М. Балашова и его актуальности в наши дни, получению дополнительного образования в области литературы и истории, культуры Русского Севера, освоению ряда дополнительных образовательных компетенций детьми, подростками и студентами. </vt:lpstr>
      <vt:lpstr>                       Партнеры проекта  Институт языка, литературы и истории КарНЦ РАН   Национальная библиотека РК  Карельский институт развития образования  Петрозаводский государственный университет  АНО "Петроглиф"   МАУК "Городской Центркультуры и досуга" г. Великий Новгород   Администрация Новинского сельского поселения    Карельское региональное представительство Союза российских писателей    МУ "Кондопожская центральная районная библиотека им.Б.Е.   Кравченко"   Союз молодых писателей "Северное сияние"   МБУ «Центр поморской культуры»   Центральная районная библиотека г.Беломорск.   Центральная городская библиотека им. Д.Я. Гусарова.   МБУ Кемская МЦРБ   МЦР Библиотеки г. Пудожа, г.Медвежьегорска  </vt:lpstr>
      <vt:lpstr>              МЕРОПРИЯТИЯ  В РАМКАХ ПРОЕКТА  1. Вечер воспоминаний "Ты - затем, чтоб вернуть историю..."  Март  2.Уроки в школах писателей РК  о Д. М. Балашове(Кондопожский, Пудожский, Беломорский, Медвежьегорский, Кемский районы, г.Петрозаводск) февраль- октябрь  3. Творческое наследие Д.М. Балашова(лекции в ПетрГУ Балашовой О.Н., жены писателя) ноябрь  4. Фольклорное наследие Д.М.Балашова( лекции учёных Института языка и литературы РК в ПетрГУ , издание научных статей, работа с архивом при создании фильма и выставки в Нац. библиотеке) июль-ноябрь  5. Фестиваль «Балашовское лето» в д. Чёболакша, посвященный памяти писателя и проведение  семинара для писателей России (совместно с АНО «Петроглиф», ИЯЛИ, Карельским отделением Союза писателей», администрацией Кондопожского района) июль </vt:lpstr>
      <vt:lpstr>       6. Литературные гостиные и краеведческие конференции в библиотеках РК. Литературный челлендж (онлайн- формат) в партнерстве с библиотеками и читателями г. Великий Новгород, п.Умба, С-Пб и др.городов России для молодежи и взрослых «Вспоминая Дмитрия Балашова»  сентябрь-ноябрь  7.Создание фильма о жизни и деятельности писателя в Карелии. февраль-октябрь  8. Организация выставки в Национальной библиотеке РК (из фондов Национальной библиотеки, ИЯЛИ  и семейного архива писателя) октябрь-ноябрь  9.  III Республиканский онлайн фестиваль- конкурс  устного детского творчества « Калейдоскоп сказок народов России»(номинация «Сказки Русского Севера»)октябрь-ноябрь</vt:lpstr>
      <vt:lpstr> 10. Проведение с Карельским институтом развития  образования вебинара для педагогов в рамках регионального предмета«Моя Карелия» с авторскими разработками уроков и внеклассных мероприятий по творчеству Д.М. Балашова с участием писателей РК, с представлением опыта работы педагога, (г.Великий Новгород). «Опыт работы в  региональной программе по творчеству Д.М. Балашова». апрель  11. Участие карельских школьников и молодёжи в конкурсе «Дабы свеча не погасла…» (г.Великий Новгород) октябрь  12. Передачи на радио « Д.М. Балашов. «Открытие новых страниц..»  (по согласованию)  13.Установление памятной доски на доме в г.Петрозаводске.(родственники и общественность) ноябрь  14. Презентация проекта (финал-результаты)   декабрь </vt:lpstr>
      <vt:lpstr>  </vt:lpstr>
      <vt:lpstr>БЛАГОДАРИМ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«Балашовский треугольник», к 95-летию рождения писателя Д.М.Балашова </dc:title>
  <dc:creator>ссс</dc:creator>
  <cp:lastModifiedBy>ссс</cp:lastModifiedBy>
  <cp:revision>13</cp:revision>
  <dcterms:created xsi:type="dcterms:W3CDTF">2022-04-15T13:04:23Z</dcterms:created>
  <dcterms:modified xsi:type="dcterms:W3CDTF">2022-04-21T09:46:49Z</dcterms:modified>
</cp:coreProperties>
</file>