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63" r:id="rId9"/>
    <p:sldId id="281" r:id="rId10"/>
    <p:sldId id="264" r:id="rId11"/>
    <p:sldId id="265" r:id="rId12"/>
    <p:sldId id="272" r:id="rId13"/>
    <p:sldId id="273" r:id="rId14"/>
    <p:sldId id="274" r:id="rId15"/>
    <p:sldId id="275" r:id="rId16"/>
    <p:sldId id="277" r:id="rId17"/>
    <p:sldId id="278" r:id="rId18"/>
    <p:sldId id="276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27271-C54E-44E5-8134-689CE69C6256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31ADA-BB52-4CC2-B135-B51A5054E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A3AED-DFED-4D38-BD70-5434FDAE59BD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54D9-2F15-4BF9-8E25-D631FB785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34D-174A-421C-996C-DA76D210C88E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5E33-63F3-4DD0-BB94-72F8760F6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793D-0967-4EE0-ABBB-25CEC20526E3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90E32-A542-4733-9725-82AACE33E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1C5C6-1501-4CE4-AE8E-66772DE8204A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383A-015B-414A-BF3C-FE6F67950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0A28B-BCA7-4787-8DE2-680AAF1A6703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7A67B-706A-4A5B-A43D-84EFEC30B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6516799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CE702-6DF5-4C26-917E-1F28B1306993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B08BA-DA4C-4CA5-9B5C-2C2DE1192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7CE2-5D16-41BD-8BBB-97D273D1920C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B6FE-FF85-43C6-AC0F-E1002417F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A892C-1458-451F-80F6-84653ED932AF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082C-A7A4-4F76-898E-860107DA7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4341-D2F2-44D7-99FD-7F2A18C75987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33CF4-1736-467F-BCB2-730314788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>
            <a:no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798513" y="533400"/>
            <a:ext cx="6516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98513" y="1828800"/>
            <a:ext cx="65166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0650" y="6154738"/>
            <a:ext cx="10287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62DC39-0CEC-41EF-8FE7-AFC349C73F78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98513" y="6154738"/>
            <a:ext cx="4241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00800" y="6154738"/>
            <a:ext cx="914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DB1EDE-89DF-463E-B6C0-BC55A595B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1" r:id="rId2"/>
    <p:sldLayoutId id="2147483728" r:id="rId3"/>
    <p:sldLayoutId id="2147483722" r:id="rId4"/>
    <p:sldLayoutId id="2147483723" r:id="rId5"/>
    <p:sldLayoutId id="2147483724" r:id="rId6"/>
    <p:sldLayoutId id="2147483729" r:id="rId7"/>
    <p:sldLayoutId id="2147483730" r:id="rId8"/>
    <p:sldLayoutId id="2147483731" r:id="rId9"/>
    <p:sldLayoutId id="2147483725" r:id="rId10"/>
    <p:sldLayoutId id="214748372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776288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95885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1096963" indent="-1365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gkm.karelia.ru/site/" TargetMode="External"/><Relationship Id="rId2" Type="http://schemas.openxmlformats.org/officeDocument/2006/relationships/hyperlink" Target="http://www.gov.karelia.ru/Karelia/1030/t/1030_9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ru.wikipedia.org/wiki/%CE%ED%E5%E6%F1%EA%E8%E9_%F2%F0%E0%EA%F2%EE%F0%ED%FB%E9_%E7%E0%E2%EE%E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&amp;Pcy;&amp;rcy;&amp;ocy;&amp;dcy;&amp;ucy;&amp;kcy;&amp;tscy;&amp;icy;&amp;yacy; &amp;acy;&amp;lcy;&amp;iecy;&amp;kcy;&amp;scy;&amp;acy;&amp;ncy;&amp;dcy;&amp;rcy;&amp;ocy;&amp;vcy;&amp;scy;&amp;kcy;&amp;ocy;&amp;gcy;&amp;ocy; &amp;zcy;&amp;acy;&amp;vcy;&amp;ocy;&amp;dcy;&amp;acy;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71438"/>
            <a:ext cx="507206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0" y="3786188"/>
            <a:ext cx="8215313" cy="1514475"/>
          </a:xfrm>
        </p:spPr>
        <p:txBody>
          <a:bodyPr/>
          <a:lstStyle/>
          <a:p>
            <a:pPr eaLnBrk="1" hangingPunct="1"/>
            <a:r>
              <a:rPr lang="ru-RU" smtClean="0"/>
              <a:t>Художественное литье из бронзы и чугуна</a:t>
            </a:r>
          </a:p>
        </p:txBody>
      </p:sp>
      <p:sp>
        <p:nvSpPr>
          <p:cNvPr id="717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86375"/>
            <a:ext cx="3773488" cy="5969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595959"/>
                </a:solidFill>
              </a:rPr>
              <a:t>Моя Карелия 8 класс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5"/>
          <p:cNvSpPr>
            <a:spLocks noGrp="1"/>
          </p:cNvSpPr>
          <p:nvPr>
            <p:ph type="title"/>
          </p:nvPr>
        </p:nvSpPr>
        <p:spPr>
          <a:xfrm>
            <a:off x="798513" y="-357188"/>
            <a:ext cx="6516687" cy="1066801"/>
          </a:xfrm>
        </p:spPr>
        <p:txBody>
          <a:bodyPr/>
          <a:lstStyle/>
          <a:p>
            <a:pPr eaLnBrk="1" hangingPunct="1"/>
            <a:r>
              <a:rPr lang="ru-RU" smtClean="0"/>
              <a:t>«Подкова» для ходьбы по льду 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714375"/>
            <a:ext cx="3759200" cy="51435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071938" y="785813"/>
            <a:ext cx="4643437" cy="5857875"/>
          </a:xfrm>
        </p:spPr>
        <p:txBody>
          <a:bodyPr rtlCol="0">
            <a:normAutofit lnSpcReduction="10000"/>
          </a:bodyPr>
          <a:lstStyle/>
          <a:p>
            <a:pPr marL="274320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Зимняя рыбалка раньше была насущной необходимостью, не только хобби, поэтому рыбаки максимально приспосабливали свое снаряжение к суровым северным условиям.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Четверть территории Карелии приходится на реки, озера и моря, поэтому традиционно рыболовство было неотъемлемой частью крестьянского хозяйства: «Даже у самого захудалого крестьянина рыба имеется за столом почти круглый год…» - писал И.В. Оленев. Орудия рыбной ловли имели для владельца огромное значение и весь процесс рыбалки был подчинен целому комплексу магических правил и даже запретов. 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Подкова использовалась в д.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Васюковской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Пудожского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уезд,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Олонецкой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губернии.</a:t>
            </a:r>
          </a:p>
          <a:p>
            <a:pPr marL="274320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072438" cy="1066800"/>
          </a:xfrm>
        </p:spPr>
        <p:txBody>
          <a:bodyPr/>
          <a:lstStyle/>
          <a:p>
            <a:pPr eaLnBrk="1" hangingPunct="1"/>
            <a:r>
              <a:rPr lang="ru-RU" sz="2800" smtClean="0"/>
              <a:t>Мемориальная доска к дому Г.Р. Державина 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214438"/>
            <a:ext cx="3378200" cy="47863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8" y="1214438"/>
            <a:ext cx="5072062" cy="4724400"/>
          </a:xfrm>
        </p:spPr>
        <p:txBody>
          <a:bodyPr rtlCol="0">
            <a:normAutofit lnSpcReduction="10000"/>
          </a:bodyPr>
          <a:lstStyle/>
          <a:p>
            <a:pPr marL="274320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Первая в городе Петрозаводске мемориальная доска, установленная на доме, где жил первый губернатор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Олонецкой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губернии Г.Р.Державин 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Мемориальная доска была установлена в 1896 году на деревянном одноэтажном доме, в котором жил в 1784-1785 гг. первый губернатор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Олонецкой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губернии Гаврила Романович Державин.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Бывший губернаторский дом находился на Нагорной линии (современный проспект К. Маркса), впоследствии принадлежал горному ведомству, затем был продан частному лицу. В советские годы в нем располагался Народный комиссариат труда. Здание было разрушено в годы Великой отечественной войны.</a:t>
            </a:r>
          </a:p>
          <a:p>
            <a:pPr marL="274320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Накладка "Герб </a:t>
            </a:r>
            <a:r>
              <a:rPr lang="ru-RU" dirty="0" err="1" smtClean="0"/>
              <a:t>Олонецкой</a:t>
            </a:r>
            <a:r>
              <a:rPr lang="ru-RU" dirty="0" smtClean="0"/>
              <a:t> губернии"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00188"/>
            <a:ext cx="3000375" cy="44291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50" y="1600200"/>
            <a:ext cx="5276850" cy="4724400"/>
          </a:xfrm>
        </p:spPr>
        <p:txBody>
          <a:bodyPr rtlCol="0">
            <a:normAutofit lnSpcReduction="10000"/>
          </a:bodyPr>
          <a:lstStyle/>
          <a:p>
            <a:pPr marL="274320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Относится к предметам государственной символики губерний Российской империи 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Представляет собой герб Российской империи с изображением двуглавого орла с жезлом и скипетром в лапах. В центре - щит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гербом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Олонецкой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губернии, на котором изображена рука с надетым на нее щитом, символизирующая защиту северных рубежей страны, ниже - 4 ядра, соединенные перекрещенными цепями. Использовалась в общественных местах. Современная Республика Карелия является частью бывшей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Олонецкой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губернии, которая включала в себя 8 уездов: Петрозаводский,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Вытегорский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Каргопольский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Кемский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Лодейнопольский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Олонецкий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Повенецкий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Пудожский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74320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Дверца печная “Грифоны” 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624388" cy="4724400"/>
          </a:xfrm>
        </p:spPr>
        <p:txBody>
          <a:bodyPr/>
          <a:lstStyle/>
          <a:p>
            <a:pPr eaLnBrk="1" hangingPunct="1"/>
            <a:r>
              <a:rPr lang="ru-RU" b="1" smtClean="0"/>
              <a:t>Образец художественного литья Александровского завода </a:t>
            </a:r>
            <a:br>
              <a:rPr lang="ru-RU" b="1" smtClean="0"/>
            </a:br>
            <a:r>
              <a:rPr lang="ru-RU" b="1" smtClean="0"/>
              <a:t>Грифоны - мифологические крылатые существа, наполовину львы, наполовину орлы. Имеют острые когти и белоснежные крылья. Символизируют власть над небом и землей, силу, бдительность и гордыню. Грифон также стал атрибутом богини возмездия - Немезиды: он вращал её колесо фортуны.</a:t>
            </a:r>
          </a:p>
          <a:p>
            <a:pPr eaLnBrk="1" hangingPunct="1"/>
            <a:endParaRPr lang="ru-RU" b="1" smtClean="0"/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91113" y="1571625"/>
            <a:ext cx="3981450" cy="450056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 descr="File:&amp;Pcy;&amp;rcy;&amp;ocy;&amp;dcy;&amp;ucy;&amp;kcy;&amp;tscy;&amp;icy;&amp;yacy; &amp;acy;&amp;lcy;&amp;iecy;&amp;kcy;&amp;scy;&amp;acy;&amp;ncy;&amp;dcy;&amp;rcy;&amp;ocy;&amp;vcy;&amp;scy;&amp;kcy;&amp;ocy;&amp;gcy;&amp;ocy; &amp;zcy;&amp;acy;&amp;vcy;&amp;ocy;&amp;dcy;&amp;acy;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71438"/>
            <a:ext cx="8929687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3"/>
          <p:cNvSpPr>
            <a:spLocks noGrp="1"/>
          </p:cNvSpPr>
          <p:nvPr>
            <p:ph sz="half" idx="1"/>
          </p:nvPr>
        </p:nvSpPr>
        <p:spPr>
          <a:xfrm>
            <a:off x="0" y="142875"/>
            <a:ext cx="8991600" cy="1466850"/>
          </a:xfrm>
        </p:spPr>
        <p:txBody>
          <a:bodyPr/>
          <a:lstStyle/>
          <a:p>
            <a:pPr eaLnBrk="1" hangingPunct="1"/>
            <a:r>
              <a:rPr lang="ru-RU" smtClean="0"/>
              <a:t>Первый чугунный мост Санкт-Петербурга - Народный. Чугунные отливки его выполнены на Олонецких заводах</a:t>
            </a:r>
          </a:p>
        </p:txBody>
      </p:sp>
      <p:pic>
        <p:nvPicPr>
          <p:cNvPr id="21507" name="Picture 2" descr="&amp;Pcy;&amp;iecy;&amp;rcy;&amp;vcy;&amp;ycy;&amp;jcy; &amp;chcy;&amp;ucy;&amp;gcy;&amp;ucy;&amp;ncy;&amp;ncy;&amp;ycy;&amp;jcy; &amp;mcy;&amp;ocy;&amp;scy;&amp;tcy; &amp;Scy;&amp;acy;&amp;ncy;&amp;kcy;&amp;tcy;-&amp;Pcy;&amp;iecy;&amp;tcy;&amp;iecy;&amp;rcy;&amp;bcy;&amp;ucy;&amp;rcy;&amp;gcy;&amp;acy; - &amp;Ncy;&amp;acy;&amp;rcy;&amp;ocy;&amp;dcy;&amp;ncy;&amp;ycy;&amp;jcy;. &amp;CHcy;&amp;ucy;&amp;gcy;&amp;ucy;&amp;ncy;&amp;ncy;&amp;ycy;&amp;iecy; &amp;ocy;&amp;tcy;&amp;lcy;&amp;icy;&amp;vcy;&amp;kcy;&amp;icy; &amp;iecy;&amp;gcy;&amp;ocy; &amp;vcy;&amp;ycy;&amp;pcy;&amp;ocy;&amp;lcy;&amp;ncy;&amp;iecy;&amp;ncy;&amp;ycy; &amp;ncy;&amp;acy; &amp;Ocy;&amp;lcy;&amp;ocy;&amp;ncy;&amp;iecy;&amp;tscy;&amp;kcy;&amp;icy;&amp;khcy; &amp;zcy;&amp;acy;&amp;vcy;&amp;ocy;&amp;dcy;&amp;a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71625"/>
            <a:ext cx="6357938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Печная дверка, отлитая "по конверсии" на </a:t>
            </a:r>
            <a:r>
              <a:rPr lang="ru-RU" dirty="0" err="1" smtClean="0"/>
              <a:t>Олонецких</a:t>
            </a:r>
            <a:r>
              <a:rPr lang="ru-RU" dirty="0" smtClean="0"/>
              <a:t> заводах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1" name="Picture 2" descr="&amp;Pcy;&amp;iecy;&amp;chcy;&amp;ncy;&amp;acy;&amp;yacy; &amp;dcy;&amp;vcy;&amp;iecy;&amp;rcy;&amp;kcy;&amp;acy;, &amp;ocy;&amp;tcy;&amp;lcy;&amp;icy;&amp;tcy;&amp;acy;&amp;yacy; '&amp;pcy;&amp;ocy; &amp;kcy;&amp;ocy;&amp;ncy;&amp;vcy;&amp;iecy;&amp;rcy;&amp;scy;&amp;icy;&amp;icy;' &amp;ncy;&amp;acy; &amp;Ocy;&amp;lcy;&amp;ocy;&amp;ncy;&amp;iecy;&amp;tscy;&amp;kcy;&amp;icy;&amp;khcy; &amp;zcy;&amp;acy;&amp;vcy;&amp;ocy;&amp;dcy;&amp;a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285875"/>
            <a:ext cx="6643688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98513" y="-142875"/>
            <a:ext cx="6516687" cy="1066800"/>
          </a:xfrm>
        </p:spPr>
        <p:txBody>
          <a:bodyPr/>
          <a:lstStyle/>
          <a:p>
            <a:pPr eaLnBrk="1" hangingPunct="1"/>
            <a:r>
              <a:rPr lang="ru-RU" smtClean="0"/>
              <a:t>Решетка Казанского собора</a:t>
            </a:r>
          </a:p>
        </p:txBody>
      </p:sp>
      <p:pic>
        <p:nvPicPr>
          <p:cNvPr id="23555" name="Picture 2" descr="&amp;Rcy;&amp;iecy;&amp;shcy;&amp;iecy;&amp;tcy;&amp;kcy;&amp;acy; &amp;Kcy;&amp;acy;&amp;zcy;&amp;acy;&amp;ncy;&amp;scy;&amp;kcy;&amp;ocy;&amp;gcy;&amp;ocy; &amp;scy;&amp;ocy;&amp;bcy;&amp;ocy;&amp;r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8501062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Источники информации:</a:t>
            </a:r>
          </a:p>
        </p:txBody>
      </p:sp>
      <p:sp>
        <p:nvSpPr>
          <p:cNvPr id="24579" name="Содержимое 3"/>
          <p:cNvSpPr>
            <a:spLocks noGrp="1"/>
          </p:cNvSpPr>
          <p:nvPr>
            <p:ph sz="half" idx="1"/>
          </p:nvPr>
        </p:nvSpPr>
        <p:spPr>
          <a:xfrm>
            <a:off x="214313" y="1600200"/>
            <a:ext cx="8777287" cy="4724400"/>
          </a:xfrm>
        </p:spPr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http://www.gov.karelia.ru/Karelia/1030/t/1030_9.html</a:t>
            </a:r>
            <a:r>
              <a:rPr lang="ru-RU" smtClean="0"/>
              <a:t> - прогулки по старому Петрозаводску. </a:t>
            </a:r>
          </a:p>
          <a:p>
            <a:pPr eaLnBrk="1" hangingPunct="1"/>
            <a:r>
              <a:rPr lang="en-US" smtClean="0">
                <a:hlinkClick r:id="rId3"/>
              </a:rPr>
              <a:t>http://kgkm.karelia.ru/site/</a:t>
            </a:r>
            <a:r>
              <a:rPr lang="ru-RU" smtClean="0"/>
              <a:t>  - национальный музей республики Карелия.</a:t>
            </a:r>
          </a:p>
          <a:p>
            <a:pPr eaLnBrk="1" hangingPunct="1"/>
            <a:r>
              <a:rPr lang="ru-RU" smtClean="0">
                <a:hlinkClick r:id="rId4"/>
              </a:rPr>
              <a:t>http://ru.wikipedia - Онежский тракторный завод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>
          <a:xfrm>
            <a:off x="798513" y="533400"/>
            <a:ext cx="3087687" cy="1524000"/>
          </a:xfrm>
        </p:spPr>
        <p:txBody>
          <a:bodyPr/>
          <a:lstStyle/>
          <a:p>
            <a:pPr eaLnBrk="1" hangingPunct="1"/>
            <a:r>
              <a:rPr lang="ru-RU" smtClean="0"/>
              <a:t>Автор презентации:</a:t>
            </a:r>
          </a:p>
        </p:txBody>
      </p:sp>
      <p:pic>
        <p:nvPicPr>
          <p:cNvPr id="25603" name="Содержимое 4" descr="яяяяяяя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05363" y="1479550"/>
            <a:ext cx="3594100" cy="3594100"/>
          </a:xfrm>
        </p:spPr>
      </p:pic>
      <p:sp>
        <p:nvSpPr>
          <p:cNvPr id="25604" name="Текст 3"/>
          <p:cNvSpPr>
            <a:spLocks noGrp="1"/>
          </p:cNvSpPr>
          <p:nvPr>
            <p:ph type="body" sz="half" idx="2"/>
          </p:nvPr>
        </p:nvSpPr>
        <p:spPr>
          <a:xfrm>
            <a:off x="798513" y="2209800"/>
            <a:ext cx="3087687" cy="3810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595959"/>
                </a:solidFill>
              </a:rPr>
              <a:t>В.В. Белый – учитель географии и биологии МКОУ Ругозерская СОШ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7072313" y="6286500"/>
            <a:ext cx="169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Medium" pitchFamily="34" charset="0"/>
              </a:rPr>
              <a:t>Ругозеро 2014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ДВЕ створки трехчастного складня "Праздники"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357313"/>
            <a:ext cx="4184650" cy="50006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38" y="1357313"/>
            <a:ext cx="3189287" cy="4191000"/>
          </a:xfrm>
        </p:spPr>
        <p:txBody>
          <a:bodyPr rtlCol="0">
            <a:normAutofit fontScale="92500" lnSpcReduction="10000"/>
          </a:bodyPr>
          <a:lstStyle/>
          <a:p>
            <a:pPr marL="274320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медного литья старообрядцев. Складень накладного типа (створки при закрывании накладываются друг на друга, в отличие от створок, которые отворачиваются посередине). 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Один из ранних «переходных» вариантов, когда клеймо «Сошествие Св. Духа» заменено на клеймо «Троица». Надпись же на тябле осталась прежней.</a:t>
            </a:r>
          </a:p>
          <a:p>
            <a:pPr marL="274320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КРЕСТ нательный старообрядческий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3643313" y="1285875"/>
            <a:ext cx="5195887" cy="4724400"/>
          </a:xfrm>
        </p:spPr>
        <p:txBody>
          <a:bodyPr/>
          <a:lstStyle/>
          <a:p>
            <a:pPr eaLnBrk="1" hangingPunct="1"/>
            <a:r>
              <a:rPr lang="ru-RU" b="1" smtClean="0"/>
              <a:t>в основе средокрестия форма квадрифолия (равноконечного креста) </a:t>
            </a:r>
            <a:br>
              <a:rPr lang="ru-RU" b="1" smtClean="0"/>
            </a:br>
            <a:r>
              <a:rPr lang="ru-RU" b="1" smtClean="0"/>
              <a:t>Как и все старообрядцы, поморцы признавали восьмиконечный крест, но только с надписью Царь Славы IC XC НИKА.</a:t>
            </a:r>
          </a:p>
          <a:p>
            <a:pPr eaLnBrk="1" hangingPunct="1"/>
            <a:endParaRPr lang="ru-RU" b="1" smtClean="0"/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285875"/>
            <a:ext cx="2714625" cy="45720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СКЛАДЕНЬ-КВАДРИПТИХ «Двунадесятые праздники»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0"/>
            <a:ext cx="4143375" cy="4708525"/>
          </a:xfrm>
        </p:spPr>
      </p:pic>
      <p:sp>
        <p:nvSpPr>
          <p:cNvPr id="10244" name="Содержимое 3"/>
          <p:cNvSpPr>
            <a:spLocks noGrp="1"/>
          </p:cNvSpPr>
          <p:nvPr>
            <p:ph sz="half" idx="2"/>
          </p:nvPr>
        </p:nvSpPr>
        <p:spPr>
          <a:xfrm>
            <a:off x="4295775" y="1600200"/>
            <a:ext cx="4776788" cy="4724400"/>
          </a:xfrm>
        </p:spPr>
        <p:txBody>
          <a:bodyPr/>
          <a:lstStyle/>
          <a:p>
            <a:pPr eaLnBrk="1" hangingPunct="1"/>
            <a:r>
              <a:rPr lang="ru-RU" b="1" smtClean="0"/>
              <a:t>По поморскому образцу не ранее последней четверти XVIII века. </a:t>
            </a:r>
            <a:br>
              <a:rPr lang="ru-RU" b="1" smtClean="0"/>
            </a:br>
            <a:r>
              <a:rPr lang="ru-RU" b="1" smtClean="0"/>
              <a:t>Этот складень имеет примечательную особенность: у подножия Голгофского креста на месте цветов видны четко очерченные головки петушков с высоким гребнем. Именно в этих складнях с петушками происходит замена клейма «Нерукотворенный образ» на «Распятие Господа нашего Иисуса Христа».</a:t>
            </a:r>
          </a:p>
          <a:p>
            <a:pPr eaLnBrk="1" hangingPunct="1"/>
            <a:endParaRPr lang="ru-RU" b="1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ДВЕ створки большого складня «Вседержитель. Богоматерь»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624388" cy="4724400"/>
          </a:xfrm>
        </p:spPr>
        <p:txBody>
          <a:bodyPr/>
          <a:lstStyle/>
          <a:p>
            <a:pPr eaLnBrk="1" hangingPunct="1"/>
            <a:r>
              <a:rPr lang="ru-RU" b="1" smtClean="0"/>
              <a:t>Тип складня накладной (створки равновеликии при закрывании накладываются друг на друга) </a:t>
            </a:r>
            <a:br>
              <a:rPr lang="ru-RU" b="1" smtClean="0"/>
            </a:br>
            <a:r>
              <a:rPr lang="ru-RU" b="1" smtClean="0"/>
              <a:t>Большие деисусные складни имитировали икону во всем великолепии. Этот экземпляр – редкий памятник: отличается увеличенным размером и отсутствием на обороте характерного для поморских складней Голгофского креста, нимбы обведены эмальированными кружками, имитирующими вставки драгоценных камней, в руках Богоматери и Иоанна отсутствуют свитки.</a:t>
            </a:r>
          </a:p>
          <a:p>
            <a:pPr eaLnBrk="1" hangingPunct="1"/>
            <a:endParaRPr lang="ru-RU" b="1" smtClean="0"/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67275" y="1500188"/>
            <a:ext cx="3873500" cy="492918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ДВЕ створки складня </a:t>
            </a:r>
            <a:r>
              <a:rPr lang="ru-RU" dirty="0" err="1" smtClean="0"/>
              <a:t>квадриптиха</a:t>
            </a:r>
            <a:r>
              <a:rPr lang="ru-RU" dirty="0" smtClean="0"/>
              <a:t> «Двунадесятые праздники»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357313"/>
            <a:ext cx="3429000" cy="50974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50" y="1600200"/>
            <a:ext cx="5276850" cy="4724400"/>
          </a:xfrm>
        </p:spPr>
        <p:txBody>
          <a:bodyPr rtlCol="0">
            <a:normAutofit lnSpcReduction="10000"/>
          </a:bodyPr>
          <a:lstStyle/>
          <a:p>
            <a:pPr marL="274320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старообрядческого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четырехстворчатого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складня 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Это 3-я и 4-я створки с условными обозначениями: Сошествие св. Духа на апостолов, Успение Богоматери, Воскресение (сошествие в ад), Вознесение, Воздвижение Креста, Поклонение Смоленской иконы Богоматери, Поклонение иконе Богоматери Знамение, Поклонение Тихвинской иконе Богоматери, Поклонение Владимирской иконе Богоматери, похвала Богоматери. Памятник декорирован экстравагантным сочетанием черной и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нежно-голубой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эмали, что свидетельствует об излюбленном приеме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художника-эмальера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74320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КРЕСТ «Распятие с предстоящими»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053013" cy="4724400"/>
          </a:xfrm>
        </p:spPr>
        <p:txBody>
          <a:bodyPr rtlCol="0">
            <a:normAutofit lnSpcReduction="10000"/>
          </a:bodyPr>
          <a:lstStyle/>
          <a:p>
            <a:pPr marL="274320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Выговскому образцу 2-й половины XVIII века. 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центре - распят Христос, сверху Нерукотворный Спас на плате с узлами, на малой перекладине - летящие параллельно земле ангелы с платами в руках. В углах большой перекладины - лики Солнца и Луны, на косой перекладине - стены и башни Иерусалима, дополненные декоративной сетью ячеек. Снизу - пещера с черепом Адама. Пещера имеет вид сверху двух расходящихся горок, на боковых полотенцах слева - св. Марфа и Богоматерь, справа - сотник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Логгин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 копьем и св. Иоанн Богослов. По сторонам фигуры Христа - трость и копье.</a:t>
            </a:r>
          </a:p>
          <a:p>
            <a:pPr marL="274320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88" y="1357313"/>
            <a:ext cx="3000375" cy="50006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85750" y="-142875"/>
            <a:ext cx="6516688" cy="1066800"/>
          </a:xfrm>
        </p:spPr>
        <p:txBody>
          <a:bodyPr/>
          <a:lstStyle/>
          <a:p>
            <a:pPr eaLnBrk="1" hangingPunct="1"/>
            <a:r>
              <a:rPr lang="ru-RU" smtClean="0"/>
              <a:t>Бюст Наполеона I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0" y="857250"/>
            <a:ext cx="6472238" cy="51689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образец продукции художественного литья Александровского завода </a:t>
            </a:r>
            <a:br>
              <a:rPr lang="ru-RU" b="1" smtClean="0"/>
            </a:br>
            <a:r>
              <a:rPr lang="ru-RU" b="1" smtClean="0"/>
              <a:t>С ростом заказов на чугунные отливки - как архитектурные, так и чисто бытовые - К. Гаскойн открывает через комиссионеров в конце XVIII века два магазина - в Москве и Санкт-Петербурге. В Петербурге торговлю ведет бывший работник Александровского завода Томас Друри (изделия Александровского завода продавались также и в купеческих лавках Гостиного двора). В середине XIX века отлитые на Александровском заводе чугунные бюсты представителей царствующего дома продавались по 200 рублей за пару. Кроме императоров с 1830-х годов завод поставляет в Петербург бюсты А.С.Пушкина, Наполеона, А. Суворова, Гете, министра финансов Канкрина и других.</a:t>
            </a:r>
          </a:p>
          <a:p>
            <a:pPr eaLnBrk="1" hangingPunct="1"/>
            <a:endParaRPr lang="ru-RU" b="1" smtClean="0"/>
          </a:p>
          <a:p>
            <a:pPr eaLnBrk="1" hangingPunct="1"/>
            <a:endParaRPr lang="ru-RU" b="1" smtClean="0"/>
          </a:p>
        </p:txBody>
      </p:sp>
      <p:pic>
        <p:nvPicPr>
          <p:cNvPr id="14340" name="Picture 2" descr="&amp;Bcy;&amp;YUcy;&amp;Scy;&amp;Tcy;  &amp;Ncy;&amp;acy;&amp;pcy;&amp;ocy;&amp;lcy;&amp;iecy;&amp;ocy;&amp;ncy;&amp;acy; 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185738"/>
            <a:ext cx="20859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6000750" y="4214813"/>
            <a:ext cx="2857500" cy="2032000"/>
          </a:xfrm>
          <a:prstGeom prst="rect">
            <a:avLst/>
          </a:prstGeom>
          <a:noFill/>
          <a:ln w="9525" cmpd="dbl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Franklin Gothic Medium" pitchFamily="34" charset="0"/>
              </a:rPr>
              <a:t>Тип: </a:t>
            </a:r>
            <a:r>
              <a:rPr lang="ru-RU" b="1">
                <a:latin typeface="Franklin Gothic Medium" pitchFamily="34" charset="0"/>
              </a:rPr>
              <a:t>Скульптура</a:t>
            </a:r>
            <a:endParaRPr lang="ru-RU">
              <a:latin typeface="Franklin Gothic Medium" pitchFamily="34" charset="0"/>
            </a:endParaRPr>
          </a:p>
          <a:p>
            <a:pPr algn="r"/>
            <a:r>
              <a:rPr lang="ru-RU">
                <a:latin typeface="Franklin Gothic Medium" pitchFamily="34" charset="0"/>
              </a:rPr>
              <a:t>Датировка: </a:t>
            </a:r>
            <a:r>
              <a:rPr lang="ru-RU" b="1">
                <a:latin typeface="Franklin Gothic Medium" pitchFamily="34" charset="0"/>
              </a:rPr>
              <a:t>2-я пол. XIX в.</a:t>
            </a:r>
            <a:endParaRPr lang="ru-RU">
              <a:latin typeface="Franklin Gothic Medium" pitchFamily="34" charset="0"/>
            </a:endParaRPr>
          </a:p>
          <a:p>
            <a:pPr algn="r"/>
            <a:r>
              <a:rPr lang="ru-RU">
                <a:latin typeface="Franklin Gothic Medium" pitchFamily="34" charset="0"/>
              </a:rPr>
              <a:t>Место создания: </a:t>
            </a:r>
            <a:r>
              <a:rPr lang="ru-RU" b="1">
                <a:latin typeface="Franklin Gothic Medium" pitchFamily="34" charset="0"/>
              </a:rPr>
              <a:t>г. Петрозаводск</a:t>
            </a:r>
            <a:endParaRPr lang="ru-RU">
              <a:latin typeface="Franklin Gothic Medium" pitchFamily="34" charset="0"/>
            </a:endParaRPr>
          </a:p>
          <a:p>
            <a:pPr algn="r"/>
            <a:r>
              <a:rPr lang="ru-RU">
                <a:latin typeface="Franklin Gothic Medium" pitchFamily="34" charset="0"/>
              </a:rPr>
              <a:t>Материал: </a:t>
            </a:r>
            <a:r>
              <a:rPr lang="ru-RU" b="1">
                <a:latin typeface="Franklin Gothic Medium" pitchFamily="34" charset="0"/>
              </a:rPr>
              <a:t>Бронза, Чугун</a:t>
            </a:r>
            <a:endParaRPr lang="ru-RU">
              <a:latin typeface="Franklin Gothic Medium" pitchFamily="34" charset="0"/>
            </a:endParaRPr>
          </a:p>
          <a:p>
            <a:pPr algn="r"/>
            <a:r>
              <a:rPr lang="ru-RU">
                <a:latin typeface="Franklin Gothic Medium" pitchFamily="34" charset="0"/>
              </a:rPr>
              <a:t>Техника: </a:t>
            </a:r>
            <a:r>
              <a:rPr lang="ru-RU" b="1">
                <a:latin typeface="Franklin Gothic Medium" pitchFamily="34" charset="0"/>
              </a:rPr>
              <a:t>Литье</a:t>
            </a:r>
            <a:endParaRPr lang="ru-RU">
              <a:latin typeface="Franklin Gothic Medium" pitchFamily="34" charset="0"/>
            </a:endParaRPr>
          </a:p>
          <a:p>
            <a:pPr algn="r"/>
            <a:r>
              <a:rPr lang="ru-RU">
                <a:latin typeface="Franklin Gothic Medium" pitchFamily="34" charset="0"/>
              </a:rPr>
              <a:t>Размеры: </a:t>
            </a:r>
            <a:r>
              <a:rPr lang="ru-RU" b="1">
                <a:latin typeface="Franklin Gothic Medium" pitchFamily="34" charset="0"/>
              </a:rPr>
              <a:t>31 х 9,5 см</a:t>
            </a:r>
            <a:endParaRPr lang="ru-RU">
              <a:latin typeface="Franklin Gothic Medium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Чугунный бюст Петра I литья Александровского завода, середина ХIХ в.,</a:t>
            </a:r>
            <a:br>
              <a:rPr lang="ru-RU" smtClean="0"/>
            </a:br>
            <a:r>
              <a:rPr lang="ru-RU" smtClean="0"/>
              <a:t>Карельский государственный краеведческий музей</a:t>
            </a:r>
            <a:br>
              <a:rPr lang="ru-RU" smtClean="0"/>
            </a:br>
            <a:endParaRPr lang="ru-RU" smtClean="0"/>
          </a:p>
        </p:txBody>
      </p:sp>
      <p:pic>
        <p:nvPicPr>
          <p:cNvPr id="15364" name="Picture 2" descr="http://www.gov.karelia.ru/Different/300/history/17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2071688"/>
            <a:ext cx="3048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TS102895266</Template>
  <TotalTime>135</TotalTime>
  <Words>315</Words>
  <PresentationFormat>Экран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Franklin Gothic Medium</vt:lpstr>
      <vt:lpstr>Calibri</vt:lpstr>
      <vt:lpstr>Business Contrast 16x9</vt:lpstr>
      <vt:lpstr>1_Business Contrast 16x9</vt:lpstr>
      <vt:lpstr>2_Business Contrast 16x9</vt:lpstr>
      <vt:lpstr>3_Business Contrast 16x9</vt:lpstr>
      <vt:lpstr>4_Business Contrast 16x9</vt:lpstr>
      <vt:lpstr>5_Business Contrast 16x9</vt:lpstr>
      <vt:lpstr>Художественное литье из бронзы и чугуна</vt:lpstr>
      <vt:lpstr>ДВЕ створки трехчастного складня "Праздники"  </vt:lpstr>
      <vt:lpstr>КРЕСТ нательный старообрядческий  </vt:lpstr>
      <vt:lpstr>СКЛАДЕНЬ-КВАДРИПТИХ «Двунадесятые праздники»  </vt:lpstr>
      <vt:lpstr>ДВЕ створки большого складня «Вседержитель. Богоматерь»  </vt:lpstr>
      <vt:lpstr>ДВЕ створки складня квадриптиха «Двунадесятые праздники»  </vt:lpstr>
      <vt:lpstr>КРЕСТ «Распятие с предстоящими»  </vt:lpstr>
      <vt:lpstr>Бюст Наполеона I </vt:lpstr>
      <vt:lpstr>Слайд 9</vt:lpstr>
      <vt:lpstr>«Подкова» для ходьбы по льду </vt:lpstr>
      <vt:lpstr>Мемориальная доска к дому Г.Р. Державина  </vt:lpstr>
      <vt:lpstr>Накладка "Герб Олонецкой губернии"  </vt:lpstr>
      <vt:lpstr>Дверца печная “Грифоны” </vt:lpstr>
      <vt:lpstr>Слайд 14</vt:lpstr>
      <vt:lpstr>Слайд 15</vt:lpstr>
      <vt:lpstr>Печная дверка, отлитая "по конверсии" на Олонецких заводах </vt:lpstr>
      <vt:lpstr>Решетка Казанского собора</vt:lpstr>
      <vt:lpstr>Источники информации:</vt:lpstr>
      <vt:lpstr>Автор презентации: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VOLDEMAR</dc:creator>
  <cp:lastModifiedBy>root</cp:lastModifiedBy>
  <cp:revision>16</cp:revision>
  <dcterms:created xsi:type="dcterms:W3CDTF">2014-04-22T19:04:07Z</dcterms:created>
  <dcterms:modified xsi:type="dcterms:W3CDTF">2014-09-22T09:46:52Z</dcterms:modified>
</cp:coreProperties>
</file>