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0"/>
  </p:notesMasterIdLst>
  <p:sldIdLst>
    <p:sldId id="256" r:id="rId2"/>
    <p:sldId id="259" r:id="rId3"/>
    <p:sldId id="267" r:id="rId4"/>
    <p:sldId id="271" r:id="rId5"/>
    <p:sldId id="282" r:id="rId6"/>
    <p:sldId id="281" r:id="rId7"/>
    <p:sldId id="265" r:id="rId8"/>
    <p:sldId id="283" r:id="rId9"/>
    <p:sldId id="264" r:id="rId10"/>
    <p:sldId id="260" r:id="rId11"/>
    <p:sldId id="273" r:id="rId12"/>
    <p:sldId id="272" r:id="rId13"/>
    <p:sldId id="284" r:id="rId14"/>
    <p:sldId id="263" r:id="rId15"/>
    <p:sldId id="270" r:id="rId16"/>
    <p:sldId id="269" r:id="rId17"/>
    <p:sldId id="278" r:id="rId18"/>
    <p:sldId id="28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AE2548-2FD5-4B15-845B-54954F91E42D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95E88A-0744-444F-B60B-947D221ACF6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95E88A-0744-444F-B60B-947D221ACF63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500796-05A5-4338-9F7D-603EE655D44D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CABFF-CC28-4A4E-8CEC-DF48F04C3DEE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4AFF0-2541-4F5A-A489-028D29BB3F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CABFF-CC28-4A4E-8CEC-DF48F04C3DEE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4AFF0-2541-4F5A-A489-028D29BB3F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CABFF-CC28-4A4E-8CEC-DF48F04C3DEE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4AFF0-2541-4F5A-A489-028D29BB3F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CABFF-CC28-4A4E-8CEC-DF48F04C3DEE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4AFF0-2541-4F5A-A489-028D29BB3F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CABFF-CC28-4A4E-8CEC-DF48F04C3DEE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4AFF0-2541-4F5A-A489-028D29BB3F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CABFF-CC28-4A4E-8CEC-DF48F04C3DEE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4AFF0-2541-4F5A-A489-028D29BB3F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CABFF-CC28-4A4E-8CEC-DF48F04C3DEE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4AFF0-2541-4F5A-A489-028D29BB3F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CABFF-CC28-4A4E-8CEC-DF48F04C3DEE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4AFF0-2541-4F5A-A489-028D29BB3F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CABFF-CC28-4A4E-8CEC-DF48F04C3DEE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4AFF0-2541-4F5A-A489-028D29BB3F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CABFF-CC28-4A4E-8CEC-DF48F04C3DEE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4AFF0-2541-4F5A-A489-028D29BB3F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CABFF-CC28-4A4E-8CEC-DF48F04C3DEE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4AFF0-2541-4F5A-A489-028D29BB3F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CABFF-CC28-4A4E-8CEC-DF48F04C3DEE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4AFF0-2541-4F5A-A489-028D29BB3F3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285729"/>
            <a:ext cx="8286808" cy="1000132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b="1" dirty="0" err="1" smtClean="0">
                <a:solidFill>
                  <a:srgbClr val="002060"/>
                </a:solidFill>
              </a:rPr>
              <a:t>Яакко</a:t>
            </a:r>
            <a:r>
              <a:rPr lang="ru-RU" sz="3200" b="1" dirty="0" smtClean="0">
                <a:solidFill>
                  <a:srgbClr val="002060"/>
                </a:solidFill>
              </a:rPr>
              <a:t> Васильевич </a:t>
            </a:r>
            <a:r>
              <a:rPr lang="ru-RU" sz="3200" b="1" dirty="0" err="1" smtClean="0">
                <a:solidFill>
                  <a:srgbClr val="002060"/>
                </a:solidFill>
              </a:rPr>
              <a:t>Ругоев</a:t>
            </a:r>
            <a:r>
              <a:rPr lang="ru-RU" sz="3200" b="1" dirty="0" smtClean="0">
                <a:solidFill>
                  <a:srgbClr val="002060"/>
                </a:solidFill>
              </a:rPr>
              <a:t> (1918-1993)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5643578"/>
            <a:ext cx="2643206" cy="428628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r>
              <a:rPr lang="fi-FI" sz="4400" b="1" dirty="0" smtClean="0">
                <a:solidFill>
                  <a:srgbClr val="002060"/>
                </a:solidFill>
              </a:rPr>
              <a:t>Jaakko </a:t>
            </a:r>
            <a:r>
              <a:rPr lang="fi-FI" sz="4400" b="1" dirty="0" smtClean="0">
                <a:solidFill>
                  <a:srgbClr val="002060"/>
                </a:solidFill>
              </a:rPr>
              <a:t>Rugojev</a:t>
            </a:r>
            <a:endParaRPr lang="ru-RU" sz="4400" b="1" dirty="0">
              <a:solidFill>
                <a:srgbClr val="002060"/>
              </a:solidFill>
            </a:endParaRPr>
          </a:p>
        </p:txBody>
      </p:sp>
      <p:pic>
        <p:nvPicPr>
          <p:cNvPr id="4" name="Picture 5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643051"/>
            <a:ext cx="2453620" cy="350046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TextBox 4"/>
          <p:cNvSpPr txBox="1"/>
          <p:nvPr/>
        </p:nvSpPr>
        <p:spPr>
          <a:xfrm>
            <a:off x="3143240" y="1500174"/>
            <a:ext cx="257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-поэт,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86182" y="2000240"/>
            <a:ext cx="3571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-писатель,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00562" y="2500306"/>
            <a:ext cx="4357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-журналист,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43504" y="3000372"/>
            <a:ext cx="371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b="1" dirty="0" smtClean="0">
                <a:solidFill>
                  <a:srgbClr val="002060"/>
                </a:solidFill>
              </a:rPr>
              <a:t>-переводчик,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43570" y="3571876"/>
            <a:ext cx="3286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-политик,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86446" y="4214819"/>
            <a:ext cx="33575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-гражданин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0" y="5429264"/>
            <a:ext cx="42862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i="1" dirty="0" smtClean="0">
                <a:solidFill>
                  <a:srgbClr val="002060"/>
                </a:solidFill>
              </a:rPr>
              <a:t>Автор: Солдатова Виктория Николаевна, руководитель музея им</a:t>
            </a:r>
            <a:r>
              <a:rPr lang="ru-RU" sz="1400" b="1" i="1" dirty="0" smtClean="0">
                <a:solidFill>
                  <a:srgbClr val="002060"/>
                </a:solidFill>
              </a:rPr>
              <a:t>.</a:t>
            </a:r>
            <a:r>
              <a:rPr lang="fi-FI" sz="1400" b="1" i="1" dirty="0" smtClean="0">
                <a:solidFill>
                  <a:srgbClr val="002060"/>
                </a:solidFill>
              </a:rPr>
              <a:t> </a:t>
            </a:r>
            <a:r>
              <a:rPr lang="ru-RU" sz="1400" b="1" i="1" dirty="0" smtClean="0">
                <a:solidFill>
                  <a:srgbClr val="002060"/>
                </a:solidFill>
              </a:rPr>
              <a:t>Я.В.</a:t>
            </a:r>
            <a:r>
              <a:rPr lang="fi-FI" sz="1400" b="1" i="1" dirty="0" smtClean="0">
                <a:solidFill>
                  <a:srgbClr val="002060"/>
                </a:solidFill>
              </a:rPr>
              <a:t> </a:t>
            </a:r>
            <a:r>
              <a:rPr lang="ru-RU" sz="1400" b="1" i="1" dirty="0" err="1" smtClean="0">
                <a:solidFill>
                  <a:srgbClr val="002060"/>
                </a:solidFill>
              </a:rPr>
              <a:t>Ругоева</a:t>
            </a:r>
            <a:r>
              <a:rPr lang="ru-RU" sz="1400" b="1" i="1" dirty="0" smtClean="0">
                <a:solidFill>
                  <a:srgbClr val="002060"/>
                </a:solidFill>
              </a:rPr>
              <a:t>, </a:t>
            </a:r>
          </a:p>
          <a:p>
            <a:pPr algn="r"/>
            <a:r>
              <a:rPr lang="ru-RU" sz="1400" b="1" i="1" dirty="0" smtClean="0">
                <a:solidFill>
                  <a:srgbClr val="002060"/>
                </a:solidFill>
              </a:rPr>
              <a:t>г. Костомукша</a:t>
            </a:r>
            <a:endParaRPr lang="ru-RU" sz="14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eden_WP2_1024x76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 flipV="1">
            <a:off x="-188628" y="7572404"/>
            <a:ext cx="45719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250825" y="285728"/>
            <a:ext cx="8607455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b="1" dirty="0">
                <a:solidFill>
                  <a:srgbClr val="002060"/>
                </a:solidFill>
              </a:rPr>
              <a:t>Я</a:t>
            </a:r>
            <a:r>
              <a:rPr lang="ru-RU" sz="1800" b="1" dirty="0" smtClean="0">
                <a:solidFill>
                  <a:srgbClr val="002060"/>
                </a:solidFill>
              </a:rPr>
              <a:t>. В. </a:t>
            </a:r>
            <a:r>
              <a:rPr lang="ru-RU" sz="1800" b="1" dirty="0" err="1" smtClean="0">
                <a:solidFill>
                  <a:srgbClr val="002060"/>
                </a:solidFill>
              </a:rPr>
              <a:t>Ругоев</a:t>
            </a:r>
            <a:r>
              <a:rPr lang="ru-RU" sz="1800" b="1" dirty="0" smtClean="0">
                <a:solidFill>
                  <a:srgbClr val="002060"/>
                </a:solidFill>
              </a:rPr>
              <a:t> </a:t>
            </a:r>
            <a:r>
              <a:rPr lang="ru-RU" sz="1800" b="1" dirty="0">
                <a:solidFill>
                  <a:srgbClr val="002060"/>
                </a:solidFill>
              </a:rPr>
              <a:t>мечтал о возрождении жизни в родных краях, </a:t>
            </a:r>
            <a:r>
              <a:rPr lang="ru-RU" sz="1800" b="1" dirty="0" smtClean="0">
                <a:solidFill>
                  <a:srgbClr val="002060"/>
                </a:solidFill>
              </a:rPr>
              <a:t> </a:t>
            </a:r>
            <a:r>
              <a:rPr lang="ru-RU" sz="1800" b="1" dirty="0">
                <a:solidFill>
                  <a:srgbClr val="002060"/>
                </a:solidFill>
              </a:rPr>
              <a:t>о </a:t>
            </a:r>
            <a:r>
              <a:rPr lang="ru-RU" sz="1800" b="1" dirty="0" smtClean="0">
                <a:solidFill>
                  <a:srgbClr val="002060"/>
                </a:solidFill>
              </a:rPr>
              <a:t>сохранении языка  и культуры, </a:t>
            </a:r>
            <a:r>
              <a:rPr lang="ru-RU" sz="1800" b="1" dirty="0" smtClean="0">
                <a:solidFill>
                  <a:srgbClr val="002060"/>
                </a:solidFill>
              </a:rPr>
              <a:t>об </a:t>
            </a:r>
            <a:r>
              <a:rPr lang="ru-RU" sz="1800" b="1" dirty="0" smtClean="0">
                <a:solidFill>
                  <a:srgbClr val="002060"/>
                </a:solidFill>
              </a:rPr>
              <a:t>изучении </a:t>
            </a:r>
            <a:r>
              <a:rPr lang="ru-RU" sz="1800" b="1" dirty="0" smtClean="0">
                <a:solidFill>
                  <a:srgbClr val="002060"/>
                </a:solidFill>
              </a:rPr>
              <a:t>истории, географии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  <a:r>
              <a:rPr lang="ru-RU" b="1" dirty="0" smtClean="0">
                <a:solidFill>
                  <a:srgbClr val="002060"/>
                </a:solidFill>
              </a:rPr>
              <a:t>литературы Карелии. </a:t>
            </a:r>
            <a:endParaRPr lang="ru-RU" sz="1800" b="1" dirty="0">
              <a:solidFill>
                <a:srgbClr val="002060"/>
              </a:solidFill>
            </a:endParaRP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428596" y="1428736"/>
            <a:ext cx="3675060" cy="464742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</a:rPr>
              <a:t>МЕЛЬНИЦА   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</a:rPr>
              <a:t>САМПО.</a:t>
            </a:r>
          </a:p>
          <a:p>
            <a:r>
              <a:rPr lang="ru-RU" sz="1400" b="1" dirty="0">
                <a:solidFill>
                  <a:schemeClr val="accent2">
                    <a:lumMod val="50000"/>
                  </a:schemeClr>
                </a:solidFill>
              </a:rPr>
              <a:t>Скоро ль сказочная мельница</a:t>
            </a:r>
          </a:p>
          <a:p>
            <a:r>
              <a:rPr lang="ru-RU" sz="1400" b="1" dirty="0">
                <a:solidFill>
                  <a:schemeClr val="accent2">
                    <a:lumMod val="50000"/>
                  </a:schemeClr>
                </a:solidFill>
              </a:rPr>
              <a:t>Завращается опять?</a:t>
            </a:r>
          </a:p>
          <a:p>
            <a:r>
              <a:rPr lang="ru-RU" sz="1400" b="1" dirty="0">
                <a:solidFill>
                  <a:schemeClr val="accent2">
                    <a:lumMod val="50000"/>
                  </a:schemeClr>
                </a:solidFill>
              </a:rPr>
              <a:t>В Костомукше жизнь изменится</a:t>
            </a:r>
          </a:p>
          <a:p>
            <a:r>
              <a:rPr lang="ru-RU" sz="1400" b="1" dirty="0">
                <a:solidFill>
                  <a:schemeClr val="accent2">
                    <a:lumMod val="50000"/>
                  </a:schemeClr>
                </a:solidFill>
              </a:rPr>
              <a:t>Будет кантеле звучать.</a:t>
            </a:r>
          </a:p>
          <a:p>
            <a:endParaRPr lang="ru-RU" sz="1400" b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1400" b="1" dirty="0">
                <a:solidFill>
                  <a:schemeClr val="accent2">
                    <a:lumMod val="50000"/>
                  </a:schemeClr>
                </a:solidFill>
              </a:rPr>
              <a:t>Переборы эти струнные </a:t>
            </a:r>
          </a:p>
          <a:p>
            <a:r>
              <a:rPr lang="ru-RU" sz="1400" b="1" dirty="0">
                <a:solidFill>
                  <a:schemeClr val="accent2">
                    <a:lumMod val="50000"/>
                  </a:schemeClr>
                </a:solidFill>
              </a:rPr>
              <a:t>Наплывают лесу в лад,-</a:t>
            </a:r>
          </a:p>
          <a:p>
            <a:r>
              <a:rPr lang="ru-RU" sz="1400" b="1" dirty="0">
                <a:solidFill>
                  <a:schemeClr val="accent2">
                    <a:lumMod val="50000"/>
                  </a:schemeClr>
                </a:solidFill>
              </a:rPr>
              <a:t>В них и рокоты бурунные,</a:t>
            </a:r>
          </a:p>
          <a:p>
            <a:r>
              <a:rPr lang="ru-RU" sz="1400" b="1" dirty="0">
                <a:solidFill>
                  <a:schemeClr val="accent2">
                    <a:lumMod val="50000"/>
                  </a:schemeClr>
                </a:solidFill>
              </a:rPr>
              <a:t>И певучих  волн накат.</a:t>
            </a:r>
          </a:p>
          <a:p>
            <a:r>
              <a:rPr lang="ru-RU" sz="1400" b="1" dirty="0">
                <a:solidFill>
                  <a:schemeClr val="accent2">
                    <a:lumMod val="50000"/>
                  </a:schemeClr>
                </a:solidFill>
              </a:rPr>
              <a:t>В них 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</a:rPr>
              <a:t>родное, изначальное -</a:t>
            </a:r>
            <a:endParaRPr lang="ru-RU" sz="1400" b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1400" b="1" dirty="0">
                <a:solidFill>
                  <a:schemeClr val="accent2">
                    <a:lumMod val="50000"/>
                  </a:schemeClr>
                </a:solidFill>
              </a:rPr>
              <a:t>Грустное и величальное.</a:t>
            </a:r>
          </a:p>
          <a:p>
            <a:endParaRPr lang="ru-RU" sz="1400" b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1400" b="1" dirty="0">
                <a:solidFill>
                  <a:schemeClr val="accent2">
                    <a:lumMod val="50000"/>
                  </a:schemeClr>
                </a:solidFill>
              </a:rPr>
              <a:t>Наша сказочная мельница,</a:t>
            </a:r>
          </a:p>
          <a:p>
            <a:r>
              <a:rPr lang="ru-RU" sz="1400" b="1" dirty="0">
                <a:solidFill>
                  <a:schemeClr val="accent2">
                    <a:lumMod val="50000"/>
                  </a:schemeClr>
                </a:solidFill>
              </a:rPr>
              <a:t>Сделай первый оборот!</a:t>
            </a:r>
          </a:p>
          <a:p>
            <a:r>
              <a:rPr lang="ru-RU" sz="1400" b="1" dirty="0">
                <a:solidFill>
                  <a:schemeClr val="accent2">
                    <a:lumMod val="50000"/>
                  </a:schemeClr>
                </a:solidFill>
              </a:rPr>
              <a:t>К лучшему земля изменится</a:t>
            </a:r>
          </a:p>
          <a:p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</a:rPr>
              <a:t>И -</a:t>
            </a:r>
            <a:endParaRPr lang="ru-RU" sz="1400" b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1400" b="1" dirty="0">
                <a:solidFill>
                  <a:schemeClr val="accent2">
                    <a:lumMod val="50000"/>
                  </a:schemeClr>
                </a:solidFill>
              </a:rPr>
              <a:t>     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</a:rPr>
              <a:t>такое 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</a:rPr>
              <a:t>многозвучное,</a:t>
            </a:r>
          </a:p>
          <a:p>
            <a:r>
              <a:rPr lang="ru-RU" sz="1400" b="1" dirty="0">
                <a:solidFill>
                  <a:schemeClr val="accent2">
                    <a:lumMod val="50000"/>
                  </a:schemeClr>
                </a:solidFill>
              </a:rPr>
              <a:t>    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</a:rPr>
              <a:t>с нашим сердцем неразлучное,</a:t>
            </a:r>
          </a:p>
          <a:p>
            <a:r>
              <a:rPr lang="ru-RU" sz="1400" b="1" dirty="0">
                <a:solidFill>
                  <a:schemeClr val="accent2">
                    <a:lumMod val="50000"/>
                  </a:schemeClr>
                </a:solidFill>
              </a:rPr>
              <a:t>     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</a:rPr>
              <a:t>в 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</a:rPr>
              <a:t>дом наш кантеле войдет.</a:t>
            </a:r>
          </a:p>
          <a:p>
            <a:pPr algn="r"/>
            <a:r>
              <a:rPr lang="ru-RU" sz="1400" b="1" dirty="0">
                <a:solidFill>
                  <a:schemeClr val="accent2">
                    <a:lumMod val="50000"/>
                  </a:schemeClr>
                </a:solidFill>
              </a:rPr>
              <a:t>                                         Я В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ru-RU" sz="1400" b="1" dirty="0" err="1" smtClean="0">
                <a:solidFill>
                  <a:schemeClr val="accent2">
                    <a:lumMod val="50000"/>
                  </a:schemeClr>
                </a:solidFill>
              </a:rPr>
              <a:t>Ругоев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4347" name="Rectangle 11"/>
          <p:cNvSpPr>
            <a:spLocks noGrp="1" noChangeArrowheads="1"/>
          </p:cNvSpPr>
          <p:nvPr>
            <p:ph type="title"/>
          </p:nvPr>
        </p:nvSpPr>
        <p:spPr>
          <a:xfrm>
            <a:off x="-10982325" y="-892175"/>
            <a:ext cx="8229600" cy="1139825"/>
          </a:xfrm>
        </p:spPr>
        <p:txBody>
          <a:bodyPr/>
          <a:lstStyle/>
          <a:p>
            <a:endParaRPr lang="ru-RU"/>
          </a:p>
        </p:txBody>
      </p:sp>
      <p:sp>
        <p:nvSpPr>
          <p:cNvPr id="14348" name="Rectangle 12"/>
          <p:cNvSpPr>
            <a:spLocks noGrp="1" noChangeArrowheads="1"/>
          </p:cNvSpPr>
          <p:nvPr>
            <p:ph idx="1"/>
          </p:nvPr>
        </p:nvSpPr>
        <p:spPr>
          <a:xfrm flipV="1">
            <a:off x="-4284663" y="620713"/>
            <a:ext cx="71438" cy="71437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800"/>
          </a:p>
        </p:txBody>
      </p:sp>
      <p:pic>
        <p:nvPicPr>
          <p:cNvPr id="9" name="Picture 17" descr="Scan1000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0EFF4"/>
              </a:clrFrom>
              <a:clrTo>
                <a:srgbClr val="F0EFF4">
                  <a:alpha val="0"/>
                </a:srgbClr>
              </a:clrTo>
            </a:clrChange>
            <a:lum bright="24000" contrast="54000"/>
          </a:blip>
          <a:srcRect l="59014" t="52890" r="5656" b="26885"/>
          <a:stretch>
            <a:fillRect/>
          </a:stretch>
        </p:blipFill>
        <p:spPr bwMode="auto">
          <a:xfrm>
            <a:off x="4553022" y="1571612"/>
            <a:ext cx="4208210" cy="371477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0" name="Picture 4" descr="d:\Documents and Settings\Администратор\Мои документы\Мои рисунки\Toolbox\2008-04-22\юбилей0023.JPG"/>
          <p:cNvPicPr>
            <a:picLocks noChangeAspect="1" noChangeArrowheads="1"/>
          </p:cNvPicPr>
          <p:nvPr/>
        </p:nvPicPr>
        <p:blipFill>
          <a:blip r:embed="rId4" cstate="print"/>
          <a:srcRect l="11340" t="42107" r="64090" b="30694"/>
          <a:stretch>
            <a:fillRect/>
          </a:stretch>
        </p:blipFill>
        <p:spPr bwMode="auto">
          <a:xfrm>
            <a:off x="2786050" y="2786058"/>
            <a:ext cx="1214446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Историческое прошлое карелов, </a:t>
            </a:r>
            <a:b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</a:b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их быт и традиции.</a:t>
            </a:r>
            <a:r>
              <a:rPr lang="ru-RU" sz="2400" b="1" dirty="0" smtClean="0">
                <a:solidFill>
                  <a:srgbClr val="002060"/>
                </a:solidFill>
                <a:latin typeface="+mn-lt"/>
              </a:rPr>
              <a:t> 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642911" y="1916112"/>
            <a:ext cx="8043890" cy="4513283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ru-RU" sz="1800" b="1" i="1" dirty="0" smtClean="0">
                <a:solidFill>
                  <a:srgbClr val="002060"/>
                </a:solidFill>
              </a:rPr>
              <a:t>Я</a:t>
            </a:r>
            <a:r>
              <a:rPr lang="ru-RU" sz="1800" b="1" i="1" dirty="0" smtClean="0">
                <a:solidFill>
                  <a:srgbClr val="002060"/>
                </a:solidFill>
              </a:rPr>
              <a:t>. </a:t>
            </a:r>
            <a:r>
              <a:rPr lang="ru-RU" sz="1800" b="1" i="1" dirty="0" err="1" smtClean="0">
                <a:solidFill>
                  <a:srgbClr val="002060"/>
                </a:solidFill>
              </a:rPr>
              <a:t>Ругоев</a:t>
            </a:r>
            <a:r>
              <a:rPr lang="ru-RU" sz="1800" b="1" i="1" dirty="0" smtClean="0">
                <a:solidFill>
                  <a:srgbClr val="002060"/>
                </a:solidFill>
              </a:rPr>
              <a:t> </a:t>
            </a:r>
            <a:r>
              <a:rPr lang="ru-RU" sz="1800" b="1" i="1" dirty="0" smtClean="0">
                <a:solidFill>
                  <a:srgbClr val="002060"/>
                </a:solidFill>
              </a:rPr>
              <a:t>пишет о взаимоотношениях людей. О том, как карелы бережно, заботливо, по-хозяйски относятся к недрам земли. </a:t>
            </a: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ru-RU" sz="1800" b="1" i="1" dirty="0" smtClean="0">
                <a:solidFill>
                  <a:srgbClr val="002060"/>
                </a:solidFill>
              </a:rPr>
              <a:t>Вот замечательные строки из поэмы «Костомукша»:</a:t>
            </a: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ru-RU" sz="2000" b="1" dirty="0" smtClean="0">
              <a:solidFill>
                <a:srgbClr val="002060"/>
              </a:solidFill>
            </a:endParaRP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«У мужчин и женщин Костомукши</a:t>
            </a: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Испокон веков в руках – уменье:</a:t>
            </a: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Луг скосить</a:t>
            </a: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И хлеб испечь – получше,</a:t>
            </a: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Дом поставить – всем на загляденье!</a:t>
            </a: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Для детей  и стариков согбенных</a:t>
            </a: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Отыскать тепло в краю суровом</a:t>
            </a: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Добрым сердцем и певучим словом,</a:t>
            </a: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И трудом своим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благословенным».</a:t>
            </a:r>
            <a:endParaRPr lang="ru-RU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ru-RU" sz="2000" b="1" dirty="0" smtClean="0">
              <a:solidFill>
                <a:srgbClr val="00F2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4" name="Picture 4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2928934"/>
            <a:ext cx="2428893" cy="343651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4414" y="285728"/>
            <a:ext cx="7000924" cy="857256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Отношение к родному языку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57364"/>
            <a:ext cx="3757610" cy="4268798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365760" indent="-256032" algn="ctr" fontAlgn="auto">
              <a:spcAft>
                <a:spcPts val="0"/>
              </a:spcAft>
              <a:buFontTx/>
              <a:buNone/>
              <a:defRPr/>
            </a:pPr>
            <a:endParaRPr lang="ru-RU" sz="20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entury" pitchFamily="18" charset="0"/>
            </a:endParaRPr>
          </a:p>
          <a:p>
            <a:pPr marL="365760" indent="-256032" algn="ctr" fontAlgn="auto">
              <a:spcAft>
                <a:spcPts val="0"/>
              </a:spcAft>
              <a:buFontTx/>
              <a:buNone/>
              <a:defRPr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Нам светит мудрость из пределов</a:t>
            </a:r>
          </a:p>
          <a:p>
            <a:pPr marL="365760" indent="-256032" algn="ctr" fontAlgn="auto">
              <a:spcAft>
                <a:spcPts val="0"/>
              </a:spcAft>
              <a:buFontTx/>
              <a:buNone/>
              <a:defRPr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великих книг,</a:t>
            </a:r>
          </a:p>
          <a:p>
            <a:pPr marL="365760" indent="-256032" algn="ctr" fontAlgn="auto">
              <a:spcAft>
                <a:spcPts val="0"/>
              </a:spcAft>
              <a:buFontTx/>
              <a:buNone/>
              <a:defRPr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ей не погаснуть ни на миг! </a:t>
            </a:r>
          </a:p>
          <a:p>
            <a:pPr marL="365760" indent="-256032" algn="ctr" fontAlgn="auto">
              <a:spcAft>
                <a:spcPts val="0"/>
              </a:spcAft>
              <a:buFontTx/>
              <a:buNone/>
              <a:defRPr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Источник памяти карелов – </a:t>
            </a:r>
          </a:p>
          <a:p>
            <a:pPr marL="365760" indent="-256032" algn="ctr" fontAlgn="auto">
              <a:spcAft>
                <a:spcPts val="0"/>
              </a:spcAft>
              <a:buFontTx/>
              <a:buNone/>
              <a:defRPr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живой язык,</a:t>
            </a:r>
          </a:p>
          <a:p>
            <a:pPr marL="365760" indent="-256032" algn="ctr" fontAlgn="auto">
              <a:spcAft>
                <a:spcPts val="0"/>
              </a:spcAft>
              <a:buFontTx/>
              <a:buNone/>
              <a:defRPr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народ мой им богат,</a:t>
            </a:r>
          </a:p>
          <a:p>
            <a:pPr marL="365760" indent="-256032" algn="ctr" fontAlgn="auto">
              <a:spcAft>
                <a:spcPts val="0"/>
              </a:spcAft>
              <a:buFontTx/>
              <a:buNone/>
              <a:defRPr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язык мой чист и свят.</a:t>
            </a:r>
          </a:p>
          <a:p>
            <a:pPr marL="365760" indent="-256032" algn="ctr" fontAlgn="auto">
              <a:spcAft>
                <a:spcPts val="0"/>
              </a:spcAft>
              <a:buFontTx/>
              <a:buNone/>
              <a:defRPr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«Живой язык».</a:t>
            </a:r>
          </a:p>
          <a:p>
            <a:pPr marL="365760" indent="-256032" algn="ctr" fontAlgn="auto">
              <a:spcAft>
                <a:spcPts val="0"/>
              </a:spcAft>
              <a:buFontTx/>
              <a:buNone/>
              <a:defRPr/>
            </a:pPr>
            <a:endParaRPr lang="ru-RU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365760" indent="-256032" algn="ctr" fontAlgn="auto">
              <a:spcAft>
                <a:spcPts val="0"/>
              </a:spcAft>
              <a:buFontTx/>
              <a:buNone/>
              <a:defRPr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Веское, резкое, честное слово!</a:t>
            </a:r>
          </a:p>
          <a:p>
            <a:pPr marL="365760" indent="-256032" algn="ctr" fontAlgn="auto">
              <a:spcAft>
                <a:spcPts val="0"/>
              </a:spcAft>
              <a:buFontTx/>
              <a:buNone/>
              <a:defRPr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Трудно – а все же не бойся его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pPr marL="365760" indent="-256032" algn="ctr" fontAlgn="auto">
              <a:spcAft>
                <a:spcPts val="0"/>
              </a:spcAft>
              <a:buFontTx/>
              <a:buNone/>
              <a:defRPr/>
            </a:pPr>
            <a:endParaRPr lang="ru-RU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365760" indent="-256032" algn="r" fontAlgn="auto">
              <a:spcAft>
                <a:spcPts val="0"/>
              </a:spcAft>
              <a:buFontTx/>
              <a:buNone/>
              <a:defRPr/>
            </a:pP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  <a:t>«Не бойся слов»  </a:t>
            </a:r>
          </a:p>
          <a:p>
            <a:pPr marL="365760" indent="-256032" algn="r" fontAlgn="auto">
              <a:spcAft>
                <a:spcPts val="0"/>
              </a:spcAft>
              <a:buFontTx/>
              <a:buNone/>
              <a:defRPr/>
            </a:pPr>
            <a:r>
              <a:rPr lang="ru-RU" sz="2000" b="1" i="1" dirty="0" err="1" smtClean="0">
                <a:solidFill>
                  <a:schemeClr val="accent2">
                    <a:lumMod val="50000"/>
                  </a:schemeClr>
                </a:solidFill>
              </a:rPr>
              <a:t>Я.В.Ругоев</a:t>
            </a:r>
            <a:endParaRPr lang="ru-RU" sz="2000" b="1" i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Рисунок 4" descr="http://karel.su/uploads/posts/2017-03/1490191939_gd558eulhs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1500174"/>
            <a:ext cx="2857520" cy="471490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142853"/>
            <a:ext cx="8229600" cy="4000527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buNone/>
              <a:defRPr/>
            </a:pPr>
            <a:r>
              <a:rPr lang="ru-RU" dirty="0" smtClean="0"/>
              <a:t>   </a:t>
            </a:r>
            <a:r>
              <a:rPr lang="ru-RU" sz="2000" b="1" dirty="0" smtClean="0">
                <a:solidFill>
                  <a:srgbClr val="002060"/>
                </a:solidFill>
              </a:rPr>
              <a:t>В поэтических сборниках Я.В</a:t>
            </a:r>
            <a:r>
              <a:rPr lang="ru-RU" sz="2000" b="1" dirty="0" smtClean="0">
                <a:solidFill>
                  <a:srgbClr val="002060"/>
                </a:solidFill>
              </a:rPr>
              <a:t>. </a:t>
            </a:r>
            <a:r>
              <a:rPr lang="ru-RU" sz="2000" b="1" dirty="0" err="1" smtClean="0">
                <a:solidFill>
                  <a:srgbClr val="002060"/>
                </a:solidFill>
              </a:rPr>
              <a:t>Ругоева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</a:rPr>
              <a:t>последних лет заметно усиление лирического начала, пристальное внимание к выдвигаемым жизнью нравственно-этическим проблемам, стремление к изображению человека во всей многогранности его характера, в единстве его дела и духовной жизни. Всесоюзное звучание получили опубликованные в Москве поэмы «Озера» и «Оленеводы</a:t>
            </a:r>
            <a:r>
              <a:rPr lang="ru-RU" sz="2000" b="1" dirty="0" smtClean="0">
                <a:solidFill>
                  <a:srgbClr val="002060"/>
                </a:solidFill>
              </a:rPr>
              <a:t>». Свидетельством дальнейшего творческого </a:t>
            </a:r>
            <a:r>
              <a:rPr lang="ru-RU" sz="2000" b="1" dirty="0" smtClean="0">
                <a:solidFill>
                  <a:srgbClr val="002060"/>
                </a:solidFill>
              </a:rPr>
              <a:t>роста явились его книги «Мои карельские корни» (1982), «Источник памяти» (1986), «Хлебное дерево карела» (1988), «Избранные произведения» в двух томах (1988).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4" name="Рисунок 7" descr="P1000518"/>
          <p:cNvPicPr>
            <a:picLocks noChangeAspect="1" noChangeArrowheads="1"/>
          </p:cNvPicPr>
          <p:nvPr/>
        </p:nvPicPr>
        <p:blipFill>
          <a:blip r:embed="rId2" cstate="print"/>
          <a:srcRect l="3896" t="17073" r="16883" b="14633"/>
          <a:stretch>
            <a:fillRect/>
          </a:stretch>
        </p:blipFill>
        <p:spPr bwMode="auto">
          <a:xfrm>
            <a:off x="2488483" y="3582934"/>
            <a:ext cx="4243757" cy="306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dirty="0" smtClean="0"/>
              <a:t>    </a:t>
            </a:r>
            <a:endParaRPr lang="ru-RU" dirty="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fi-FI" dirty="0" smtClean="0"/>
              <a:t>    </a:t>
            </a:r>
            <a:endParaRPr lang="ru-RU" dirty="0" smtClean="0"/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228600" y="357166"/>
            <a:ext cx="8763000" cy="132343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200" b="1" i="1" dirty="0" err="1">
                <a:solidFill>
                  <a:srgbClr val="253D75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Яакко</a:t>
            </a:r>
            <a:r>
              <a:rPr lang="ru-RU" sz="3200" b="1" i="1" dirty="0">
                <a:solidFill>
                  <a:srgbClr val="253D75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sz="3200" b="1" i="1" dirty="0" err="1" smtClean="0">
                <a:solidFill>
                  <a:srgbClr val="253D75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Ругоев</a:t>
            </a:r>
            <a:r>
              <a:rPr lang="ru-RU" sz="3200" b="1" i="1" dirty="0" smtClean="0">
                <a:solidFill>
                  <a:srgbClr val="253D75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- инициатор </a:t>
            </a:r>
            <a:r>
              <a:rPr lang="ru-RU" sz="3200" b="1" i="1" dirty="0">
                <a:solidFill>
                  <a:srgbClr val="253D75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создания журнала </a:t>
            </a:r>
            <a:endParaRPr lang="ru-RU" sz="3200" b="1" i="1" dirty="0" smtClean="0">
              <a:solidFill>
                <a:srgbClr val="253D75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>
              <a:spcBef>
                <a:spcPct val="50000"/>
              </a:spcBef>
              <a:defRPr/>
            </a:pPr>
            <a:r>
              <a:rPr lang="ru-RU" sz="3200" b="1" i="1" dirty="0" smtClean="0">
                <a:solidFill>
                  <a:srgbClr val="253D75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«</a:t>
            </a:r>
            <a:r>
              <a:rPr lang="fi-FI" sz="3200" b="1" i="1" dirty="0" smtClean="0">
                <a:solidFill>
                  <a:srgbClr val="253D75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KIPINÄ</a:t>
            </a:r>
            <a:r>
              <a:rPr lang="ru-RU" sz="3200" b="1" i="1" dirty="0" smtClean="0">
                <a:solidFill>
                  <a:srgbClr val="253D75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» («Искорка»)</a:t>
            </a:r>
            <a:endParaRPr lang="ru-RU" sz="3200" b="1" i="1" dirty="0">
              <a:solidFill>
                <a:srgbClr val="253D75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10246" name="Picture 6" descr="d:\Documents and Settings\Администратор\Мои документы\Мои рисунки\Toolbox\2008-04-20\юбилей0022.JPG"/>
          <p:cNvPicPr>
            <a:picLocks noChangeAspect="1" noChangeArrowheads="1"/>
          </p:cNvPicPr>
          <p:nvPr/>
        </p:nvPicPr>
        <p:blipFill>
          <a:blip r:embed="rId2" cstate="print"/>
          <a:srcRect t="10069" r="9282" b="20065"/>
          <a:stretch>
            <a:fillRect/>
          </a:stretch>
        </p:blipFill>
        <p:spPr bwMode="auto">
          <a:xfrm>
            <a:off x="785786" y="2214554"/>
            <a:ext cx="3286148" cy="402188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074" name="Picture 2" descr="C:\Documents and Settings\METODIST\Рабочий стол\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2214554"/>
            <a:ext cx="3015835" cy="40290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28596" y="1714488"/>
            <a:ext cx="5143536" cy="4786346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400" dirty="0">
                <a:latin typeface="Arial Black" pitchFamily="34" charset="0"/>
              </a:rPr>
              <a:t>  </a:t>
            </a:r>
            <a:r>
              <a:rPr lang="ru-RU" sz="2000" b="1" dirty="0" smtClean="0">
                <a:solidFill>
                  <a:srgbClr val="002060"/>
                </a:solidFill>
              </a:rPr>
              <a:t>Я.В</a:t>
            </a:r>
            <a:r>
              <a:rPr lang="ru-RU" sz="2000" b="1" dirty="0" smtClean="0">
                <a:solidFill>
                  <a:srgbClr val="002060"/>
                </a:solidFill>
              </a:rPr>
              <a:t>. </a:t>
            </a:r>
            <a:r>
              <a:rPr lang="ru-RU" sz="2000" b="1" dirty="0" err="1" smtClean="0">
                <a:solidFill>
                  <a:srgbClr val="002060"/>
                </a:solidFill>
              </a:rPr>
              <a:t>Ругоев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>
                <a:solidFill>
                  <a:srgbClr val="002060"/>
                </a:solidFill>
              </a:rPr>
              <a:t>задумывается о грядущем, </a:t>
            </a:r>
            <a:r>
              <a:rPr lang="ru-RU" sz="2000" b="1" dirty="0" smtClean="0">
                <a:solidFill>
                  <a:srgbClr val="002060"/>
                </a:solidFill>
              </a:rPr>
              <a:t>о </a:t>
            </a:r>
            <a:r>
              <a:rPr lang="ru-RU" sz="2000" b="1" dirty="0">
                <a:solidFill>
                  <a:srgbClr val="002060"/>
                </a:solidFill>
              </a:rPr>
              <a:t>детях, о жизни будущего </a:t>
            </a:r>
            <a:r>
              <a:rPr lang="ru-RU" sz="2000" b="1" dirty="0" smtClean="0">
                <a:solidFill>
                  <a:srgbClr val="002060"/>
                </a:solidFill>
              </a:rPr>
              <a:t>поколения,  </a:t>
            </a:r>
            <a:r>
              <a:rPr lang="ru-RU" sz="2000" b="1" dirty="0">
                <a:solidFill>
                  <a:srgbClr val="002060"/>
                </a:solidFill>
              </a:rPr>
              <a:t>не ругает и не </a:t>
            </a:r>
            <a:r>
              <a:rPr lang="ru-RU" sz="2000" b="1" dirty="0" smtClean="0">
                <a:solidFill>
                  <a:srgbClr val="002060"/>
                </a:solidFill>
              </a:rPr>
              <a:t>осуждает никого: </a:t>
            </a:r>
            <a:endParaRPr lang="ru-RU" sz="2000" b="1" dirty="0">
              <a:solidFill>
                <a:srgbClr val="002060"/>
              </a:solidFill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2400" b="1" dirty="0">
                <a:solidFill>
                  <a:srgbClr val="002060"/>
                </a:solidFill>
              </a:rPr>
              <a:t>     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</a:rPr>
              <a:t>«Каждому времени –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</a:rPr>
              <a:t>      Мерило свое. 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</a:rPr>
              <a:t>      Не будем винить эпоху,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</a:rPr>
              <a:t>    Все зависит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</a:rPr>
              <a:t>     От нас самих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».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ru-RU" sz="2400" b="1" i="1" dirty="0" smtClean="0">
              <a:solidFill>
                <a:srgbClr val="002060"/>
              </a:solidFill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Он оставляет потомкам </a:t>
            </a:r>
            <a:r>
              <a:rPr lang="ru-RU" sz="2400" b="1" dirty="0">
                <a:solidFill>
                  <a:srgbClr val="002060"/>
                </a:solidFill>
              </a:rPr>
              <a:t>свой </a:t>
            </a:r>
            <a:r>
              <a:rPr lang="ru-RU" sz="2400" b="1" dirty="0" smtClean="0">
                <a:solidFill>
                  <a:srgbClr val="002060"/>
                </a:solidFill>
              </a:rPr>
              <a:t>  завет</a:t>
            </a:r>
            <a:r>
              <a:rPr lang="ru-RU" sz="2400" b="1" dirty="0">
                <a:solidFill>
                  <a:srgbClr val="002060"/>
                </a:solidFill>
              </a:rPr>
              <a:t>:  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 algn="ctr">
              <a:lnSpc>
                <a:spcPct val="80000"/>
              </a:lnSpc>
              <a:buFontTx/>
              <a:buNone/>
            </a:pPr>
            <a:endParaRPr lang="ru-RU" sz="2400" b="1" dirty="0">
              <a:solidFill>
                <a:srgbClr val="002060"/>
              </a:solidFill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«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Оставлю вам одно желание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–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Карелию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любить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и защищать!»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ru-RU" sz="2400" dirty="0">
              <a:solidFill>
                <a:srgbClr val="FA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6" y="571480"/>
            <a:ext cx="4214842" cy="46166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Завещание </a:t>
            </a:r>
            <a:r>
              <a:rPr lang="ru-RU" sz="2400" b="1" dirty="0" smtClean="0">
                <a:solidFill>
                  <a:srgbClr val="000066"/>
                </a:solidFill>
              </a:rPr>
              <a:t>потомкам</a:t>
            </a:r>
            <a:endParaRPr lang="ru-RU" sz="2400" b="1" dirty="0">
              <a:solidFill>
                <a:srgbClr val="000066"/>
              </a:solidFill>
            </a:endParaRPr>
          </a:p>
        </p:txBody>
      </p:sp>
      <p:pic>
        <p:nvPicPr>
          <p:cNvPr id="5" name="Рисунок 7" descr="C:\Documents and Settings\Администратор\Local Settings\Temporary Internet Files\Content.Word\юбилей00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642917"/>
            <a:ext cx="2714644" cy="47678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7" name="TextBox 6"/>
          <p:cNvSpPr txBox="1"/>
          <p:nvPr/>
        </p:nvSpPr>
        <p:spPr>
          <a:xfrm>
            <a:off x="6143636" y="5715016"/>
            <a:ext cx="27146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err="1" smtClean="0">
                <a:solidFill>
                  <a:srgbClr val="002060"/>
                </a:solidFill>
              </a:rPr>
              <a:t>Я.В.Ругоев</a:t>
            </a:r>
            <a:r>
              <a:rPr lang="ru-RU" sz="1200" b="1" dirty="0" smtClean="0">
                <a:solidFill>
                  <a:srgbClr val="002060"/>
                </a:solidFill>
              </a:rPr>
              <a:t> на месте родного дома</a:t>
            </a:r>
            <a:endParaRPr lang="ru-RU" sz="1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4" name="Text Box 14"/>
          <p:cNvSpPr txBox="1">
            <a:spLocks noChangeArrowheads="1"/>
          </p:cNvSpPr>
          <p:nvPr/>
        </p:nvSpPr>
        <p:spPr bwMode="auto">
          <a:xfrm>
            <a:off x="539750" y="188913"/>
            <a:ext cx="824709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Яакко</a:t>
            </a:r>
            <a:r>
              <a:rPr lang="ru-RU" b="1" dirty="0">
                <a:solidFill>
                  <a:srgbClr val="002060"/>
                </a:solidFill>
              </a:rPr>
              <a:t> Васильевич </a:t>
            </a:r>
            <a:r>
              <a:rPr lang="ru-RU" b="1" dirty="0" err="1">
                <a:solidFill>
                  <a:srgbClr val="002060"/>
                </a:solidFill>
              </a:rPr>
              <a:t>Ругоев</a:t>
            </a:r>
            <a:r>
              <a:rPr lang="ru-RU" b="1" dirty="0">
                <a:solidFill>
                  <a:srgbClr val="002060"/>
                </a:solidFill>
              </a:rPr>
              <a:t> умер после долгой и продолжительной болезни </a:t>
            </a:r>
            <a:endParaRPr lang="ru-RU" b="1" dirty="0" smtClean="0">
              <a:solidFill>
                <a:srgbClr val="002060"/>
              </a:solidFill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17 </a:t>
            </a:r>
            <a:r>
              <a:rPr lang="ru-RU" b="1" dirty="0" smtClean="0">
                <a:solidFill>
                  <a:srgbClr val="002060"/>
                </a:solidFill>
              </a:rPr>
              <a:t>июня </a:t>
            </a:r>
            <a:r>
              <a:rPr lang="ru-RU" b="1" dirty="0">
                <a:solidFill>
                  <a:srgbClr val="002060"/>
                </a:solidFill>
              </a:rPr>
              <a:t>1993 </a:t>
            </a:r>
            <a:r>
              <a:rPr lang="ru-RU" b="1" dirty="0" smtClean="0">
                <a:solidFill>
                  <a:srgbClr val="002060"/>
                </a:solidFill>
              </a:rPr>
              <a:t>года.</a:t>
            </a:r>
            <a:endParaRPr lang="ru-RU" b="1" dirty="0">
              <a:solidFill>
                <a:srgbClr val="002060"/>
              </a:solidFill>
            </a:endParaRP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Память о нем мы сохраним в своих сердцах.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286248" y="1785926"/>
            <a:ext cx="4357718" cy="221599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« …Памятью  сердце  богато .</a:t>
            </a:r>
          </a:p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Мир  без  неё  - так безлик.</a:t>
            </a:r>
          </a:p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Всё  здесь  едино  и  свято: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         -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РОДИНА</a:t>
            </a:r>
          </a:p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 -ПАМЯТЬ</a:t>
            </a:r>
          </a:p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                  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-  язык! </a:t>
            </a:r>
            <a:r>
              <a:rPr lang="ru-RU" sz="2400" b="1" i="1" dirty="0" smtClean="0">
                <a:solidFill>
                  <a:srgbClr val="002060"/>
                </a:solidFill>
              </a:rPr>
              <a:t>                   </a:t>
            </a:r>
          </a:p>
          <a:p>
            <a:pPr algn="r"/>
            <a:r>
              <a:rPr lang="ru-RU" sz="2400" dirty="0"/>
              <a:t> </a:t>
            </a:r>
            <a:r>
              <a:rPr lang="ru-RU" sz="2400" dirty="0" smtClean="0"/>
              <a:t>                            </a:t>
            </a:r>
            <a:r>
              <a:rPr lang="ru-RU" sz="1600" i="1" dirty="0" err="1" smtClean="0">
                <a:solidFill>
                  <a:schemeClr val="accent2">
                    <a:lumMod val="50000"/>
                  </a:schemeClr>
                </a:solidFill>
              </a:rPr>
              <a:t>Я.В.Ругоев</a:t>
            </a:r>
            <a:r>
              <a:rPr lang="ru-RU" sz="1600" i="1" dirty="0" smtClean="0">
                <a:solidFill>
                  <a:schemeClr val="accent2">
                    <a:lumMod val="50000"/>
                  </a:schemeClr>
                </a:solidFill>
              </a:rPr>
              <a:t>   </a:t>
            </a:r>
            <a:r>
              <a:rPr lang="ru-RU" sz="2000" i="1" dirty="0" smtClean="0">
                <a:solidFill>
                  <a:srgbClr val="002060"/>
                </a:solidFill>
              </a:rPr>
              <a:t> </a:t>
            </a:r>
            <a:r>
              <a:rPr lang="ru-RU" sz="2400" dirty="0" smtClean="0"/>
              <a:t>                                     </a:t>
            </a: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4" y="4214818"/>
            <a:ext cx="3614283" cy="2460528"/>
          </a:xfrm>
          <a:prstGeom prst="rect">
            <a:avLst/>
          </a:prstGeom>
          <a:ln w="2857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Объект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48" y="1643050"/>
            <a:ext cx="2801489" cy="4286280"/>
          </a:xfrm>
          <a:prstGeom prst="rect">
            <a:avLst/>
          </a:prstGeom>
          <a:ln w="28575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829576" cy="1143000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800" dirty="0" smtClean="0"/>
              <a:t> 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Ш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кола  №1 г. Костомукши носит имя   </a:t>
            </a:r>
            <a:b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Яакко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Васильевича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Ругоева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4857760"/>
            <a:ext cx="3114668" cy="214314"/>
          </a:xfrm>
        </p:spPr>
        <p:txBody>
          <a:bodyPr>
            <a:normAutofit fontScale="62500" lnSpcReduction="20000"/>
          </a:bodyPr>
          <a:lstStyle/>
          <a:p>
            <a:r>
              <a:rPr lang="fi-FI" sz="1600" dirty="0" smtClean="0"/>
              <a:t>http://kostaschool1.ru/graduates/</a:t>
            </a:r>
            <a:endParaRPr lang="ru-RU" sz="160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285720" y="1785927"/>
            <a:ext cx="3643338" cy="1143007"/>
          </a:xfrm>
          <a:ln w="57150"/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</a:rPr>
              <a:t>В  школе  есть  литературно-краеведческий  музей  имени  Я.В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ru-RU" sz="1800" b="1" dirty="0" err="1" smtClean="0">
                <a:solidFill>
                  <a:schemeClr val="accent2">
                    <a:lumMod val="50000"/>
                  </a:schemeClr>
                </a:solidFill>
              </a:rPr>
              <a:t>Ругоева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</a:rPr>
              <a:t>. В 2018 году  музею 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</a:rPr>
              <a:t>исполняется 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</a:rPr>
              <a:t>20  лет.</a:t>
            </a:r>
          </a:p>
          <a:p>
            <a:pPr>
              <a:buNone/>
            </a:pPr>
            <a:endParaRPr lang="ru-RU" sz="18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3857620" y="5410200"/>
            <a:ext cx="2500331" cy="762000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>
          <a:xfrm>
            <a:off x="1428728" y="2857496"/>
            <a:ext cx="2428892" cy="1864033"/>
          </a:xfrm>
          <a:prstGeom prst="rect">
            <a:avLst/>
          </a:prstGeo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</p:pic>
      <p:pic>
        <p:nvPicPr>
          <p:cNvPr id="4098" name="Picture 2" descr="C:\Documents and Settings\METODIST\Рабочий стол\Дни Карельской культуры 2018\Дни Кар. культ. 2018\конкурс чтецов на финском языке\DSCN9407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1714488"/>
            <a:ext cx="2857500" cy="2143125"/>
          </a:xfrm>
          <a:prstGeom prst="rect">
            <a:avLst/>
          </a:prstGeom>
          <a:noFill/>
        </p:spPr>
      </p:pic>
      <p:pic>
        <p:nvPicPr>
          <p:cNvPr id="11" name="Picture 2" descr="C:\Documents and Settings\METODIST\Рабочий стол\Дни Карельской культуры 2018\Дни Кар. культ. 2018\конкурс чтецов на финском языке\групп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4071942"/>
            <a:ext cx="2925784" cy="2194338"/>
          </a:xfrm>
          <a:prstGeom prst="rect">
            <a:avLst/>
          </a:prstGeom>
          <a:noFill/>
        </p:spPr>
      </p:pic>
      <p:pic>
        <p:nvPicPr>
          <p:cNvPr id="4100" name="Picture 4" descr="C:\Documents and Settings\METODIST\Рабочий стол\наши гости в школьном музее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5214950"/>
            <a:ext cx="4614894" cy="1500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dirty="0" smtClean="0"/>
              <a:t>  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2786050" y="152401"/>
            <a:ext cx="4643470" cy="5847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dirty="0" smtClean="0">
                <a:solidFill>
                  <a:srgbClr val="543466"/>
                </a:solidFill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</a:rPr>
              <a:t>Семья Я.В</a:t>
            </a:r>
            <a:r>
              <a:rPr lang="ru-RU" sz="2400" b="1" dirty="0" smtClean="0">
                <a:solidFill>
                  <a:srgbClr val="002060"/>
                </a:solidFill>
              </a:rPr>
              <a:t>. </a:t>
            </a:r>
            <a:r>
              <a:rPr lang="ru-RU" sz="2400" b="1" dirty="0" err="1" smtClean="0">
                <a:solidFill>
                  <a:srgbClr val="002060"/>
                </a:solidFill>
              </a:rPr>
              <a:t>Ругоева</a:t>
            </a:r>
            <a:r>
              <a:rPr lang="fi-FI" sz="2400" b="1" dirty="0" smtClean="0">
                <a:solidFill>
                  <a:srgbClr val="002060"/>
                </a:solidFill>
              </a:rPr>
              <a:t>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2571736" y="1214422"/>
            <a:ext cx="300039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dirty="0" smtClean="0">
                <a:solidFill>
                  <a:srgbClr val="002060"/>
                </a:solidFill>
              </a:rPr>
              <a:t>Сын </a:t>
            </a:r>
            <a:r>
              <a:rPr lang="ru-RU" sz="1600" b="1" dirty="0" err="1" smtClean="0">
                <a:solidFill>
                  <a:srgbClr val="002060"/>
                </a:solidFill>
              </a:rPr>
              <a:t>Рейно</a:t>
            </a:r>
            <a:r>
              <a:rPr lang="ru-RU" sz="1600" b="1" dirty="0" smtClean="0">
                <a:solidFill>
                  <a:srgbClr val="002060"/>
                </a:solidFill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</a:rPr>
              <a:t>Ругоев</a:t>
            </a:r>
            <a:r>
              <a:rPr lang="ru-RU" sz="1600" b="1" dirty="0" smtClean="0">
                <a:solidFill>
                  <a:srgbClr val="002060"/>
                </a:solidFill>
              </a:rPr>
              <a:t> -</a:t>
            </a:r>
            <a:r>
              <a:rPr lang="ru-RU" sz="1600" b="1" dirty="0">
                <a:solidFill>
                  <a:srgbClr val="002060"/>
                </a:solidFill>
              </a:rPr>
              <a:t>корреспондент </a:t>
            </a:r>
            <a:r>
              <a:rPr lang="ru-RU" sz="1600" b="1" dirty="0" smtClean="0">
                <a:solidFill>
                  <a:srgbClr val="002060"/>
                </a:solidFill>
              </a:rPr>
              <a:t>ГТРК </a:t>
            </a:r>
            <a:r>
              <a:rPr lang="ru-RU" sz="1600" b="1" dirty="0">
                <a:solidFill>
                  <a:srgbClr val="002060"/>
                </a:solidFill>
              </a:rPr>
              <a:t>«Карелия»</a:t>
            </a:r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6215074" y="2857496"/>
            <a:ext cx="257176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Дочь Нина </a:t>
            </a:r>
            <a:r>
              <a:rPr lang="ru-RU" sz="1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Ругоева</a:t>
            </a:r>
            <a:r>
              <a:rPr lang="ru-RU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много </a:t>
            </a:r>
            <a:r>
              <a:rPr lang="ru-RU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лет </a:t>
            </a:r>
            <a:r>
              <a:rPr lang="ru-RU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возглавляла журнал «</a:t>
            </a:r>
            <a:r>
              <a:rPr lang="ru-RU" sz="1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Кипиня</a:t>
            </a:r>
            <a:r>
              <a:rPr lang="ru-RU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»</a:t>
            </a:r>
            <a:endParaRPr lang="ru-RU" sz="1400" dirty="0">
              <a:solidFill>
                <a:srgbClr val="002060"/>
              </a:solidFill>
            </a:endParaRPr>
          </a:p>
        </p:txBody>
      </p:sp>
      <p:pic>
        <p:nvPicPr>
          <p:cNvPr id="9229" name="Рисунок 2" descr="d:\Documents and Settings\Администратор\Мои документы\Мои рисунки\Toolbox\2008-04-13\юбилей.JPG"/>
          <p:cNvPicPr>
            <a:picLocks noChangeAspect="1" noChangeArrowheads="1"/>
          </p:cNvPicPr>
          <p:nvPr/>
        </p:nvPicPr>
        <p:blipFill>
          <a:blip r:embed="rId2" cstate="print"/>
          <a:srcRect l="30037" t="16370" r="43848" b="56526"/>
          <a:stretch>
            <a:fillRect/>
          </a:stretch>
        </p:blipFill>
        <p:spPr bwMode="auto">
          <a:xfrm>
            <a:off x="214282" y="500042"/>
            <a:ext cx="2216239" cy="328614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9230" name="Рисунок 11" descr="d:\Documents and Settings\Администратор\Мои документы\Мои рисунки\Toolbox\2008-04-13\юбилей0008.JPG"/>
          <p:cNvPicPr>
            <a:picLocks noChangeAspect="1" noChangeArrowheads="1"/>
          </p:cNvPicPr>
          <p:nvPr/>
        </p:nvPicPr>
        <p:blipFill>
          <a:blip r:embed="rId3" cstate="print"/>
          <a:srcRect l="23718" t="11351" r="28526" b="65039"/>
          <a:stretch>
            <a:fillRect/>
          </a:stretch>
        </p:blipFill>
        <p:spPr bwMode="auto">
          <a:xfrm>
            <a:off x="3000364" y="2000240"/>
            <a:ext cx="2838450" cy="235745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9231" name="Рисунок 1" descr="d:\Documents and Settings\Администратор\Мои документы\Мои рисунки\Toolbox\2008-04-13\РУГОЕВ0002.JPG"/>
          <p:cNvPicPr>
            <a:picLocks noChangeAspect="1" noChangeArrowheads="1"/>
          </p:cNvPicPr>
          <p:nvPr/>
        </p:nvPicPr>
        <p:blipFill>
          <a:blip r:embed="rId4" cstate="print"/>
          <a:srcRect l="11378" t="30307" r="8173" b="34619"/>
          <a:stretch>
            <a:fillRect/>
          </a:stretch>
        </p:blipFill>
        <p:spPr bwMode="auto">
          <a:xfrm>
            <a:off x="142844" y="4214818"/>
            <a:ext cx="2840359" cy="19615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9232" name="TextBox 15"/>
          <p:cNvSpPr txBox="1">
            <a:spLocks noChangeArrowheads="1"/>
          </p:cNvSpPr>
          <p:nvPr/>
        </p:nvSpPr>
        <p:spPr bwMode="auto">
          <a:xfrm>
            <a:off x="3357554" y="4429132"/>
            <a:ext cx="235745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100" b="1" dirty="0">
                <a:solidFill>
                  <a:srgbClr val="002060"/>
                </a:solidFill>
              </a:rPr>
              <a:t>Первая семья </a:t>
            </a:r>
            <a:r>
              <a:rPr lang="ru-RU" sz="1100" b="1" dirty="0" err="1">
                <a:solidFill>
                  <a:srgbClr val="002060"/>
                </a:solidFill>
              </a:rPr>
              <a:t>Ругоева</a:t>
            </a:r>
            <a:r>
              <a:rPr lang="ru-RU" sz="1100" b="1" dirty="0">
                <a:solidFill>
                  <a:srgbClr val="002060"/>
                </a:solidFill>
              </a:rPr>
              <a:t> (Я.В</a:t>
            </a:r>
            <a:r>
              <a:rPr lang="ru-RU" sz="1100" b="1" dirty="0" smtClean="0">
                <a:solidFill>
                  <a:srgbClr val="002060"/>
                </a:solidFill>
              </a:rPr>
              <a:t>. </a:t>
            </a:r>
            <a:r>
              <a:rPr lang="ru-RU" sz="1100" b="1" dirty="0" err="1" smtClean="0">
                <a:solidFill>
                  <a:srgbClr val="002060"/>
                </a:solidFill>
              </a:rPr>
              <a:t>Ругоев</a:t>
            </a:r>
            <a:r>
              <a:rPr lang="ru-RU" sz="1100" b="1" dirty="0" smtClean="0">
                <a:solidFill>
                  <a:srgbClr val="002060"/>
                </a:solidFill>
              </a:rPr>
              <a:t>, Нина, Коля, Вера </a:t>
            </a:r>
            <a:r>
              <a:rPr lang="ru-RU" sz="1100" b="1" dirty="0" err="1" smtClean="0">
                <a:solidFill>
                  <a:srgbClr val="002060"/>
                </a:solidFill>
              </a:rPr>
              <a:t>Олыкайнен</a:t>
            </a:r>
            <a:r>
              <a:rPr lang="ru-RU" sz="1100" b="1" dirty="0" smtClean="0">
                <a:solidFill>
                  <a:srgbClr val="002060"/>
                </a:solidFill>
              </a:rPr>
              <a:t>). Сын Николай </a:t>
            </a:r>
            <a:r>
              <a:rPr lang="ru-RU" sz="1100" b="1" dirty="0" err="1" smtClean="0">
                <a:solidFill>
                  <a:srgbClr val="002060"/>
                </a:solidFill>
              </a:rPr>
              <a:t>Ругоев</a:t>
            </a:r>
            <a:r>
              <a:rPr lang="ru-RU" sz="1100" b="1" dirty="0" smtClean="0">
                <a:solidFill>
                  <a:srgbClr val="002060"/>
                </a:solidFill>
              </a:rPr>
              <a:t> - </a:t>
            </a:r>
            <a:r>
              <a:rPr lang="ru-RU" sz="1100" b="1" dirty="0" smtClean="0">
                <a:solidFill>
                  <a:srgbClr val="002060"/>
                </a:solidFill>
              </a:rPr>
              <a:t>музыкант и учитель музыки.</a:t>
            </a:r>
            <a:endParaRPr lang="ru-RU" sz="1100" b="1" dirty="0">
              <a:solidFill>
                <a:srgbClr val="002060"/>
              </a:solidFill>
            </a:endParaRPr>
          </a:p>
        </p:txBody>
      </p:sp>
      <p:sp>
        <p:nvSpPr>
          <p:cNvPr id="9233" name="TextBox 16"/>
          <p:cNvSpPr txBox="1">
            <a:spLocks noChangeArrowheads="1"/>
          </p:cNvSpPr>
          <p:nvPr/>
        </p:nvSpPr>
        <p:spPr bwMode="auto">
          <a:xfrm>
            <a:off x="0" y="3581400"/>
            <a:ext cx="2438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9234" name="TextBox 17"/>
          <p:cNvSpPr txBox="1">
            <a:spLocks noChangeArrowheads="1"/>
          </p:cNvSpPr>
          <p:nvPr/>
        </p:nvSpPr>
        <p:spPr bwMode="auto">
          <a:xfrm rot="10800000" flipV="1">
            <a:off x="357158" y="6228282"/>
            <a:ext cx="3143272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100" b="1" dirty="0">
                <a:solidFill>
                  <a:srgbClr val="002060"/>
                </a:solidFill>
              </a:rPr>
              <a:t>Вторая </a:t>
            </a:r>
            <a:r>
              <a:rPr lang="ru-RU" sz="1100" b="1" dirty="0" smtClean="0">
                <a:solidFill>
                  <a:srgbClr val="002060"/>
                </a:solidFill>
              </a:rPr>
              <a:t>семья: </a:t>
            </a:r>
            <a:r>
              <a:rPr lang="ru-RU" sz="1100" b="1" dirty="0">
                <a:solidFill>
                  <a:srgbClr val="002060"/>
                </a:solidFill>
              </a:rPr>
              <a:t>Зинаида</a:t>
            </a:r>
            <a:r>
              <a:rPr lang="ru-RU" sz="1100" b="1" dirty="0" smtClean="0">
                <a:solidFill>
                  <a:srgbClr val="002060"/>
                </a:solidFill>
              </a:rPr>
              <a:t>, </a:t>
            </a:r>
            <a:r>
              <a:rPr lang="ru-RU" sz="1100" b="1" dirty="0" err="1" smtClean="0">
                <a:solidFill>
                  <a:srgbClr val="002060"/>
                </a:solidFill>
              </a:rPr>
              <a:t>Рейно</a:t>
            </a:r>
            <a:r>
              <a:rPr lang="ru-RU" sz="1100" b="1" dirty="0" smtClean="0">
                <a:solidFill>
                  <a:srgbClr val="002060"/>
                </a:solidFill>
              </a:rPr>
              <a:t>, </a:t>
            </a:r>
            <a:r>
              <a:rPr lang="ru-RU" sz="1100" b="1" dirty="0" err="1" smtClean="0">
                <a:solidFill>
                  <a:srgbClr val="002060"/>
                </a:solidFill>
              </a:rPr>
              <a:t>Яакко</a:t>
            </a:r>
            <a:r>
              <a:rPr lang="ru-RU" sz="1100" b="1" dirty="0" smtClean="0">
                <a:solidFill>
                  <a:srgbClr val="002060"/>
                </a:solidFill>
              </a:rPr>
              <a:t> </a:t>
            </a:r>
            <a:r>
              <a:rPr lang="ru-RU" sz="1100" b="1" dirty="0" err="1">
                <a:solidFill>
                  <a:srgbClr val="002060"/>
                </a:solidFill>
              </a:rPr>
              <a:t>Ругоевы</a:t>
            </a:r>
            <a:r>
              <a:rPr lang="ru-RU" sz="1100" b="1" dirty="0">
                <a:solidFill>
                  <a:srgbClr val="002060"/>
                </a:solidFill>
              </a:rPr>
              <a:t>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9235" name="Рисунок 8" descr="d:\Documents and Settings\Администратор\Мои документы\Мои рисунки\Toolbox\2008-04-13\юбилей0003.JPG"/>
          <p:cNvPicPr>
            <a:picLocks noChangeAspect="1" noChangeArrowheads="1"/>
          </p:cNvPicPr>
          <p:nvPr/>
        </p:nvPicPr>
        <p:blipFill>
          <a:blip r:embed="rId5" cstate="print"/>
          <a:srcRect l="37552" t="17410" r="42493" b="62096"/>
          <a:stretch>
            <a:fillRect/>
          </a:stretch>
        </p:blipFill>
        <p:spPr bwMode="auto">
          <a:xfrm>
            <a:off x="6643702" y="857232"/>
            <a:ext cx="1357322" cy="193298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 cstate="print"/>
          <a:srcRect l="49803" t="10416" r="2364" b="28125"/>
          <a:stretch>
            <a:fillRect/>
          </a:stretch>
        </p:blipFill>
        <p:spPr>
          <a:xfrm>
            <a:off x="6786578" y="3544738"/>
            <a:ext cx="1427760" cy="2313153"/>
          </a:xfrm>
          <a:prstGeom prst="rect">
            <a:avLst/>
          </a:prstGeo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</p:pic>
      <p:sp>
        <p:nvSpPr>
          <p:cNvPr id="16" name="TextBox 15"/>
          <p:cNvSpPr txBox="1"/>
          <p:nvPr/>
        </p:nvSpPr>
        <p:spPr>
          <a:xfrm>
            <a:off x="5643570" y="6072206"/>
            <a:ext cx="3071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</a:rPr>
              <a:t>Солдатова Виктория Николаевна, внучатая племянница Я.В</a:t>
            </a:r>
            <a:r>
              <a:rPr lang="ru-RU" sz="1200" b="1" dirty="0" smtClean="0">
                <a:solidFill>
                  <a:srgbClr val="002060"/>
                </a:solidFill>
              </a:rPr>
              <a:t>. </a:t>
            </a:r>
            <a:r>
              <a:rPr lang="ru-RU" sz="1200" b="1" dirty="0" err="1" smtClean="0">
                <a:solidFill>
                  <a:srgbClr val="002060"/>
                </a:solidFill>
              </a:rPr>
              <a:t>Ругоева</a:t>
            </a:r>
            <a:r>
              <a:rPr lang="ru-RU" sz="1200" b="1" dirty="0" smtClean="0">
                <a:solidFill>
                  <a:srgbClr val="002060"/>
                </a:solidFill>
              </a:rPr>
              <a:t>. Учитель финского языка</a:t>
            </a:r>
            <a:endParaRPr lang="ru-RU" sz="1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285728"/>
            <a:ext cx="821537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800" b="1" dirty="0" smtClean="0">
                <a:solidFill>
                  <a:srgbClr val="002060"/>
                </a:solidFill>
              </a:rPr>
              <a:t>Я.В</a:t>
            </a:r>
            <a:r>
              <a:rPr lang="ru-RU" sz="2800" b="1" dirty="0" smtClean="0">
                <a:solidFill>
                  <a:srgbClr val="002060"/>
                </a:solidFill>
              </a:rPr>
              <a:t>.</a:t>
            </a:r>
            <a:r>
              <a:rPr lang="fi-FI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Ругоев</a:t>
            </a:r>
            <a:r>
              <a:rPr lang="ru-RU" sz="2800" b="1" dirty="0" smtClean="0">
                <a:solidFill>
                  <a:srgbClr val="002060"/>
                </a:solidFill>
              </a:rPr>
              <a:t> родился </a:t>
            </a:r>
            <a:r>
              <a:rPr lang="ru-RU" sz="2800" b="1" dirty="0" smtClean="0">
                <a:solidFill>
                  <a:srgbClr val="002060"/>
                </a:solidFill>
              </a:rPr>
              <a:t>в деревне </a:t>
            </a:r>
            <a:r>
              <a:rPr lang="ru-RU" sz="2800" b="1" dirty="0" err="1" smtClean="0">
                <a:solidFill>
                  <a:srgbClr val="002060"/>
                </a:solidFill>
              </a:rPr>
              <a:t>Шуоярви</a:t>
            </a:r>
            <a:r>
              <a:rPr lang="ru-RU" sz="2800" b="1" dirty="0" smtClean="0">
                <a:solidFill>
                  <a:srgbClr val="002060"/>
                </a:solidFill>
              </a:rPr>
              <a:t>, </a:t>
            </a:r>
            <a:r>
              <a:rPr lang="ru-RU" sz="2800" b="1" dirty="0" smtClean="0">
                <a:solidFill>
                  <a:srgbClr val="002060"/>
                </a:solidFill>
              </a:rPr>
              <a:t>там же </a:t>
            </a:r>
            <a:r>
              <a:rPr lang="ru-RU" sz="2800" b="1" dirty="0" smtClean="0">
                <a:solidFill>
                  <a:srgbClr val="002060"/>
                </a:solidFill>
              </a:rPr>
              <a:t>писатель </a:t>
            </a:r>
            <a:r>
              <a:rPr lang="ru-RU" sz="2800" b="1" dirty="0" smtClean="0">
                <a:solidFill>
                  <a:srgbClr val="002060"/>
                </a:solidFill>
              </a:rPr>
              <a:t>провел детство</a:t>
            </a:r>
            <a:r>
              <a:rPr lang="ru-RU" sz="2800" b="1" dirty="0" smtClean="0">
                <a:solidFill>
                  <a:srgbClr val="002060"/>
                </a:solidFill>
              </a:rPr>
              <a:t>. С детских </a:t>
            </a:r>
            <a:r>
              <a:rPr lang="ru-RU" sz="2800" b="1" dirty="0">
                <a:solidFill>
                  <a:srgbClr val="002060"/>
                </a:solidFill>
              </a:rPr>
              <a:t>лет </a:t>
            </a:r>
            <a:r>
              <a:rPr lang="ru-RU" sz="2800" b="1" dirty="0" err="1">
                <a:solidFill>
                  <a:srgbClr val="002060"/>
                </a:solidFill>
              </a:rPr>
              <a:t>Яакко</a:t>
            </a:r>
            <a:r>
              <a:rPr lang="ru-RU" sz="2800" b="1" dirty="0">
                <a:solidFill>
                  <a:srgbClr val="002060"/>
                </a:solidFill>
              </a:rPr>
              <a:t> любил </a:t>
            </a:r>
            <a:r>
              <a:rPr lang="ru-RU" sz="2800" b="1" dirty="0" smtClean="0">
                <a:solidFill>
                  <a:srgbClr val="002060"/>
                </a:solidFill>
              </a:rPr>
              <a:t>читать и писать. </a:t>
            </a:r>
            <a:r>
              <a:rPr lang="ru-RU" sz="2800" b="1" dirty="0" smtClean="0">
                <a:solidFill>
                  <a:srgbClr val="002060"/>
                </a:solidFill>
              </a:rPr>
              <a:t>Он </a:t>
            </a:r>
            <a:r>
              <a:rPr lang="ru-RU" sz="2800" b="1" dirty="0" smtClean="0">
                <a:solidFill>
                  <a:srgbClr val="002060"/>
                </a:solidFill>
              </a:rPr>
              <a:t>часто вспоминал</a:t>
            </a:r>
            <a:r>
              <a:rPr lang="ru-RU" sz="2800" b="1" dirty="0" smtClean="0">
                <a:solidFill>
                  <a:srgbClr val="002060"/>
                </a:solidFill>
              </a:rPr>
              <a:t>,</a:t>
            </a:r>
            <a:r>
              <a:rPr lang="fi-FI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</a:rPr>
              <a:t>что </a:t>
            </a:r>
            <a:r>
              <a:rPr lang="ru-RU" sz="2800" b="1" dirty="0" smtClean="0">
                <a:solidFill>
                  <a:srgbClr val="002060"/>
                </a:solidFill>
              </a:rPr>
              <a:t>стены в </a:t>
            </a:r>
            <a:r>
              <a:rPr lang="ru-RU" sz="2800" b="1" dirty="0" smtClean="0">
                <a:solidFill>
                  <a:srgbClr val="002060"/>
                </a:solidFill>
              </a:rPr>
              <a:t>их доме </a:t>
            </a:r>
            <a:r>
              <a:rPr lang="ru-RU" sz="2800" b="1" dirty="0" smtClean="0">
                <a:solidFill>
                  <a:srgbClr val="002060"/>
                </a:solidFill>
              </a:rPr>
              <a:t>были оклеены старыми </a:t>
            </a:r>
            <a:r>
              <a:rPr lang="ru-RU" sz="2800" b="1" dirty="0" smtClean="0">
                <a:solidFill>
                  <a:srgbClr val="002060"/>
                </a:solidFill>
              </a:rPr>
              <a:t>газетами</a:t>
            </a:r>
            <a:r>
              <a:rPr lang="ru-RU" sz="2800" b="1" dirty="0" smtClean="0">
                <a:solidFill>
                  <a:srgbClr val="002060"/>
                </a:solidFill>
              </a:rPr>
              <a:t>, которые стали для него первым печатным окном в мир</a:t>
            </a:r>
            <a:r>
              <a:rPr lang="ru-RU" sz="2800" b="1" dirty="0" smtClean="0">
                <a:solidFill>
                  <a:srgbClr val="002060"/>
                </a:solidFill>
              </a:rPr>
              <a:t>. 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pPr algn="just">
              <a:spcBef>
                <a:spcPct val="50000"/>
              </a:spcBef>
            </a:pPr>
            <a:r>
              <a:rPr lang="ru-RU" sz="2800" b="1" dirty="0" smtClean="0">
                <a:solidFill>
                  <a:srgbClr val="002060"/>
                </a:solidFill>
              </a:rPr>
              <a:t>Я.В</a:t>
            </a:r>
            <a:r>
              <a:rPr lang="ru-RU" sz="2800" b="1" dirty="0" smtClean="0">
                <a:solidFill>
                  <a:srgbClr val="002060"/>
                </a:solidFill>
              </a:rPr>
              <a:t>.</a:t>
            </a:r>
            <a:r>
              <a:rPr lang="fi-FI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Ругоев</a:t>
            </a:r>
            <a:r>
              <a:rPr lang="ru-RU" sz="2800" b="1" dirty="0" smtClean="0">
                <a:solidFill>
                  <a:srgbClr val="002060"/>
                </a:solidFill>
              </a:rPr>
              <a:t> также </a:t>
            </a:r>
            <a:r>
              <a:rPr lang="ru-RU" sz="2800" b="1" dirty="0" smtClean="0">
                <a:solidFill>
                  <a:srgbClr val="002060"/>
                </a:solidFill>
              </a:rPr>
              <a:t>любил рисовать.</a:t>
            </a:r>
            <a:endParaRPr lang="fi-FI" sz="2800" b="1" dirty="0">
              <a:solidFill>
                <a:srgbClr val="002060"/>
              </a:solidFill>
            </a:endParaRPr>
          </a:p>
        </p:txBody>
      </p:sp>
      <p:pic>
        <p:nvPicPr>
          <p:cNvPr id="5" name="Picture 7" descr="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292080" y="3933056"/>
            <a:ext cx="3071834" cy="2380114"/>
          </a:xfrm>
          <a:prstGeom prst="rect">
            <a:avLst/>
          </a:prstGeom>
          <a:solidFill>
            <a:schemeClr val="tx1">
              <a:alpha val="0"/>
            </a:schemeClr>
          </a:solidFill>
          <a:ln w="57150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28596" y="4652035"/>
            <a:ext cx="46085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b="1" i="1" dirty="0">
                <a:solidFill>
                  <a:srgbClr val="002060"/>
                </a:solidFill>
              </a:rPr>
              <a:t>В </a:t>
            </a:r>
            <a:r>
              <a:rPr lang="ru-RU" b="1" i="1" dirty="0" smtClean="0">
                <a:solidFill>
                  <a:srgbClr val="002060"/>
                </a:solidFill>
              </a:rPr>
              <a:t>музее </a:t>
            </a:r>
            <a:r>
              <a:rPr lang="ru-RU" b="1" i="1" dirty="0" smtClean="0">
                <a:solidFill>
                  <a:srgbClr val="002060"/>
                </a:solidFill>
              </a:rPr>
              <a:t>школы №1 г</a:t>
            </a:r>
            <a:r>
              <a:rPr lang="ru-RU" b="1" i="1" dirty="0" smtClean="0">
                <a:solidFill>
                  <a:srgbClr val="002060"/>
                </a:solidFill>
              </a:rPr>
              <a:t>. Костомукша  </a:t>
            </a:r>
            <a:r>
              <a:rPr lang="ru-RU" b="1" i="1" dirty="0" smtClean="0">
                <a:solidFill>
                  <a:srgbClr val="002060"/>
                </a:solidFill>
              </a:rPr>
              <a:t>есть </a:t>
            </a:r>
            <a:r>
              <a:rPr lang="ru-RU" b="1" i="1" dirty="0" smtClean="0">
                <a:solidFill>
                  <a:srgbClr val="002060"/>
                </a:solidFill>
              </a:rPr>
              <a:t>рисунок, </a:t>
            </a:r>
            <a:r>
              <a:rPr lang="ru-RU" b="1" i="1" dirty="0" smtClean="0">
                <a:solidFill>
                  <a:srgbClr val="002060"/>
                </a:solidFill>
              </a:rPr>
              <a:t>выполненный Я.В</a:t>
            </a:r>
            <a:r>
              <a:rPr lang="ru-RU" b="1" i="1" dirty="0" smtClean="0">
                <a:solidFill>
                  <a:srgbClr val="002060"/>
                </a:solidFill>
              </a:rPr>
              <a:t>. </a:t>
            </a:r>
            <a:r>
              <a:rPr lang="ru-RU" b="1" i="1" dirty="0" err="1" smtClean="0">
                <a:solidFill>
                  <a:srgbClr val="002060"/>
                </a:solidFill>
              </a:rPr>
              <a:t>Ругоевым</a:t>
            </a:r>
            <a:r>
              <a:rPr lang="ru-RU" b="1" i="1" dirty="0" smtClean="0">
                <a:solidFill>
                  <a:srgbClr val="002060"/>
                </a:solidFill>
              </a:rPr>
              <a:t>.</a:t>
            </a:r>
            <a:endParaRPr lang="ru-RU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7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11258" t="15463" r="8330" b="7598"/>
          <a:stretch>
            <a:fillRect/>
          </a:stretch>
        </p:blipFill>
        <p:spPr>
          <a:xfrm>
            <a:off x="5143504" y="500042"/>
            <a:ext cx="3571900" cy="242889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900113" y="765175"/>
            <a:ext cx="86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250825" y="476250"/>
            <a:ext cx="8642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214282" y="333375"/>
            <a:ext cx="4643470" cy="452431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Перед </a:t>
            </a:r>
            <a:r>
              <a:rPr lang="ru-RU" b="1" dirty="0">
                <a:solidFill>
                  <a:srgbClr val="002060"/>
                </a:solidFill>
              </a:rPr>
              <a:t>вами </a:t>
            </a:r>
            <a:r>
              <a:rPr lang="ru-RU" b="1" dirty="0" smtClean="0">
                <a:solidFill>
                  <a:srgbClr val="002060"/>
                </a:solidFill>
              </a:rPr>
              <a:t>рисунок </a:t>
            </a:r>
            <a:r>
              <a:rPr lang="ru-RU" b="1" dirty="0">
                <a:solidFill>
                  <a:srgbClr val="002060"/>
                </a:solidFill>
              </a:rPr>
              <a:t>дома семьи </a:t>
            </a:r>
            <a:r>
              <a:rPr lang="ru-RU" b="1" dirty="0" err="1">
                <a:solidFill>
                  <a:srgbClr val="002060"/>
                </a:solidFill>
              </a:rPr>
              <a:t>Ругоевых</a:t>
            </a:r>
            <a:r>
              <a:rPr lang="ru-RU" b="1" dirty="0">
                <a:solidFill>
                  <a:srgbClr val="002060"/>
                </a:solidFill>
              </a:rPr>
              <a:t>. В этом доме проживали 2 семьи </a:t>
            </a:r>
            <a:r>
              <a:rPr lang="ru-RU" b="1" dirty="0" err="1" smtClean="0">
                <a:solidFill>
                  <a:srgbClr val="002060"/>
                </a:solidFill>
              </a:rPr>
              <a:t>Ругоевых</a:t>
            </a:r>
            <a:r>
              <a:rPr lang="ru-RU" b="1" dirty="0">
                <a:solidFill>
                  <a:srgbClr val="002060"/>
                </a:solidFill>
              </a:rPr>
              <a:t>,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д</a:t>
            </a:r>
            <a:r>
              <a:rPr lang="ru-RU" b="1" dirty="0" smtClean="0">
                <a:solidFill>
                  <a:srgbClr val="002060"/>
                </a:solidFill>
              </a:rPr>
              <a:t>ва брата, </a:t>
            </a:r>
            <a:r>
              <a:rPr lang="ru-RU" b="1" dirty="0">
                <a:solidFill>
                  <a:srgbClr val="002060"/>
                </a:solidFill>
              </a:rPr>
              <a:t>Василий и Макар. В каждой семье было много ребятишек. Двери  двух половин были открыты для всех. Дети бегали из одной половины в другую. Жизнь была </a:t>
            </a:r>
            <a:r>
              <a:rPr lang="ru-RU" b="1" dirty="0" smtClean="0">
                <a:solidFill>
                  <a:srgbClr val="002060"/>
                </a:solidFill>
              </a:rPr>
              <a:t>трудной,  </a:t>
            </a:r>
            <a:r>
              <a:rPr lang="ru-RU" b="1" dirty="0">
                <a:solidFill>
                  <a:srgbClr val="002060"/>
                </a:solidFill>
              </a:rPr>
              <a:t>и поэтому все помогали </a:t>
            </a:r>
            <a:r>
              <a:rPr lang="ru-RU" b="1" dirty="0" smtClean="0">
                <a:solidFill>
                  <a:srgbClr val="002060"/>
                </a:solidFill>
              </a:rPr>
              <a:t>друг другу </a:t>
            </a:r>
            <a:r>
              <a:rPr lang="ru-RU" b="1" dirty="0">
                <a:solidFill>
                  <a:srgbClr val="002060"/>
                </a:solidFill>
              </a:rPr>
              <a:t>с детства. </a:t>
            </a:r>
            <a:r>
              <a:rPr lang="ru-RU" b="1" dirty="0" smtClean="0">
                <a:solidFill>
                  <a:srgbClr val="002060"/>
                </a:solidFill>
              </a:rPr>
              <a:t>Макет </a:t>
            </a:r>
            <a:r>
              <a:rPr lang="ru-RU" b="1" dirty="0">
                <a:solidFill>
                  <a:srgbClr val="002060"/>
                </a:solidFill>
              </a:rPr>
              <a:t>трех домов и дворовых построек по памяти воссоздал двоюродный брат Я.В</a:t>
            </a:r>
            <a:r>
              <a:rPr lang="ru-RU" b="1" dirty="0" smtClean="0">
                <a:solidFill>
                  <a:srgbClr val="002060"/>
                </a:solidFill>
              </a:rPr>
              <a:t>. </a:t>
            </a:r>
            <a:r>
              <a:rPr lang="ru-RU" b="1" dirty="0" err="1" smtClean="0">
                <a:solidFill>
                  <a:srgbClr val="002060"/>
                </a:solidFill>
              </a:rPr>
              <a:t>Ругоева</a:t>
            </a:r>
            <a:r>
              <a:rPr lang="ru-RU" b="1" dirty="0">
                <a:solidFill>
                  <a:srgbClr val="002060"/>
                </a:solidFill>
              </a:rPr>
              <a:t>. Он подарил их в наш музей. Более  70 % экспонатов </a:t>
            </a:r>
            <a:r>
              <a:rPr lang="ru-RU" b="1" dirty="0" smtClean="0">
                <a:solidFill>
                  <a:srgbClr val="002060"/>
                </a:solidFill>
              </a:rPr>
              <a:t>музея </a:t>
            </a:r>
            <a:r>
              <a:rPr lang="ru-RU" b="1" dirty="0">
                <a:solidFill>
                  <a:srgbClr val="002060"/>
                </a:solidFill>
              </a:rPr>
              <a:t>подарены родственниками </a:t>
            </a:r>
            <a:r>
              <a:rPr lang="ru-RU" b="1" dirty="0" smtClean="0">
                <a:solidFill>
                  <a:srgbClr val="002060"/>
                </a:solidFill>
              </a:rPr>
              <a:t>Я.В</a:t>
            </a:r>
            <a:r>
              <a:rPr lang="ru-RU" b="1" dirty="0" smtClean="0">
                <a:solidFill>
                  <a:srgbClr val="002060"/>
                </a:solidFill>
              </a:rPr>
              <a:t>. </a:t>
            </a:r>
            <a:r>
              <a:rPr lang="ru-RU" b="1" dirty="0" err="1" smtClean="0">
                <a:solidFill>
                  <a:srgbClr val="002060"/>
                </a:solidFill>
              </a:rPr>
              <a:t>Ругоева</a:t>
            </a:r>
            <a:r>
              <a:rPr lang="ru-RU" b="1" dirty="0" smtClean="0">
                <a:solidFill>
                  <a:srgbClr val="002060"/>
                </a:solidFill>
              </a:rPr>
              <a:t>. </a:t>
            </a:r>
            <a:r>
              <a:rPr lang="ru-RU" b="1" dirty="0">
                <a:solidFill>
                  <a:srgbClr val="002060"/>
                </a:solidFill>
              </a:rPr>
              <a:t>Родной </a:t>
            </a:r>
            <a:r>
              <a:rPr lang="ru-RU" b="1" dirty="0" smtClean="0">
                <a:solidFill>
                  <a:srgbClr val="002060"/>
                </a:solidFill>
              </a:rPr>
              <a:t>брат </a:t>
            </a:r>
            <a:r>
              <a:rPr lang="ru-RU" b="1" dirty="0" err="1" smtClean="0">
                <a:solidFill>
                  <a:srgbClr val="002060"/>
                </a:solidFill>
              </a:rPr>
              <a:t>Я.В.Ругоева</a:t>
            </a:r>
            <a:r>
              <a:rPr lang="ru-RU" b="1" dirty="0" smtClean="0">
                <a:solidFill>
                  <a:srgbClr val="002060"/>
                </a:solidFill>
              </a:rPr>
              <a:t>  </a:t>
            </a:r>
            <a:r>
              <a:rPr lang="ru-RU" b="1" dirty="0">
                <a:solidFill>
                  <a:srgbClr val="002060"/>
                </a:solidFill>
              </a:rPr>
              <a:t>нарисовал  </a:t>
            </a:r>
            <a:r>
              <a:rPr lang="ru-RU" b="1" dirty="0" smtClean="0">
                <a:solidFill>
                  <a:srgbClr val="002060"/>
                </a:solidFill>
              </a:rPr>
              <a:t>панораму  деревни  </a:t>
            </a:r>
            <a:r>
              <a:rPr lang="ru-RU" b="1" dirty="0" err="1">
                <a:solidFill>
                  <a:srgbClr val="002060"/>
                </a:solidFill>
              </a:rPr>
              <a:t>Шуоярви</a:t>
            </a:r>
            <a:r>
              <a:rPr lang="ru-RU" b="1" dirty="0" smtClean="0">
                <a:solidFill>
                  <a:srgbClr val="002060"/>
                </a:solidFill>
              </a:rPr>
              <a:t>,  рисунок  дома.</a:t>
            </a:r>
            <a:endParaRPr lang="ru-RU" b="1" dirty="0">
              <a:solidFill>
                <a:srgbClr val="002060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5286380" y="4000504"/>
            <a:ext cx="3429024" cy="258532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«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Красивых 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</a:rPr>
              <a:t>мест </a:t>
            </a:r>
          </a:p>
          <a:p>
            <a:r>
              <a:rPr lang="ru-RU" b="1" i="1" dirty="0">
                <a:solidFill>
                  <a:schemeClr val="accent2">
                    <a:lumMod val="50000"/>
                  </a:schemeClr>
                </a:solidFill>
              </a:rPr>
              <a:t>В моей стране немало,</a:t>
            </a:r>
          </a:p>
          <a:p>
            <a:r>
              <a:rPr lang="ru-RU" b="1" i="1" dirty="0">
                <a:solidFill>
                  <a:schemeClr val="accent2">
                    <a:lumMod val="50000"/>
                  </a:schemeClr>
                </a:solidFill>
              </a:rPr>
              <a:t>Но к этому привязана душа-</a:t>
            </a:r>
          </a:p>
          <a:p>
            <a:r>
              <a:rPr lang="ru-RU" b="1" i="1" dirty="0">
                <a:solidFill>
                  <a:schemeClr val="accent2">
                    <a:lumMod val="50000"/>
                  </a:schemeClr>
                </a:solidFill>
              </a:rPr>
              <a:t>Здесь с детских лет</a:t>
            </a:r>
          </a:p>
          <a:p>
            <a:r>
              <a:rPr lang="ru-RU" b="1" i="1" dirty="0">
                <a:solidFill>
                  <a:schemeClr val="accent2">
                    <a:lumMod val="50000"/>
                  </a:schemeClr>
                </a:solidFill>
              </a:rPr>
              <a:t>Любовь моя внимала</a:t>
            </a:r>
          </a:p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Серебряным </a:t>
            </a:r>
            <a:endParaRPr lang="ru-RU" b="1" i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b="1" i="1" dirty="0">
                <a:solidFill>
                  <a:schemeClr val="accent2">
                    <a:lumMod val="50000"/>
                  </a:schemeClr>
                </a:solidFill>
              </a:rPr>
              <a:t>                       напевам </a:t>
            </a:r>
          </a:p>
          <a:p>
            <a:r>
              <a:rPr lang="ru-RU" b="1" i="1" dirty="0">
                <a:solidFill>
                  <a:schemeClr val="accent2">
                    <a:lumMod val="50000"/>
                  </a:schemeClr>
                </a:solidFill>
              </a:rPr>
              <a:t>                                   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 камыша!»</a:t>
            </a:r>
          </a:p>
          <a:p>
            <a:r>
              <a:rPr lang="ru-RU" dirty="0" smtClean="0"/>
              <a:t>.                                  </a:t>
            </a:r>
            <a:r>
              <a:rPr lang="ru-RU" sz="1600" i="1" dirty="0" err="1" smtClean="0">
                <a:solidFill>
                  <a:srgbClr val="002060"/>
                </a:solidFill>
              </a:rPr>
              <a:t>Я.В.Ругоев</a:t>
            </a:r>
            <a:endParaRPr lang="ru-RU" sz="1600" i="1" dirty="0">
              <a:solidFill>
                <a:srgbClr val="002060"/>
              </a:solidFill>
            </a:endParaRPr>
          </a:p>
        </p:txBody>
      </p:sp>
      <p:pic>
        <p:nvPicPr>
          <p:cNvPr id="9229" name="Picture 13" descr="5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4500570"/>
            <a:ext cx="3143272" cy="2101597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929322" y="3286124"/>
            <a:ext cx="2714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</a:rPr>
              <a:t>Рисунок дома </a:t>
            </a:r>
            <a:r>
              <a:rPr lang="ru-RU" sz="1400" b="1" dirty="0" err="1" smtClean="0">
                <a:solidFill>
                  <a:srgbClr val="002060"/>
                </a:solidFill>
              </a:rPr>
              <a:t>Я.В.Ругоева</a:t>
            </a:r>
            <a:endParaRPr lang="ru-RU" sz="1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2643205" cy="350863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333375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       </a:t>
            </a:r>
            <a:r>
              <a:rPr lang="ru-RU" sz="3200" b="1" dirty="0" smtClean="0">
                <a:solidFill>
                  <a:srgbClr val="002060"/>
                </a:solidFill>
                <a:latin typeface="+mn-lt"/>
              </a:rPr>
              <a:t>Этапы жизни</a:t>
            </a:r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: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3071802" y="2285992"/>
            <a:ext cx="5857915" cy="3929090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Я.В</a:t>
            </a:r>
            <a:r>
              <a:rPr lang="ru-RU" sz="2000" b="1" dirty="0" smtClean="0">
                <a:solidFill>
                  <a:srgbClr val="002060"/>
                </a:solidFill>
              </a:rPr>
              <a:t>. </a:t>
            </a:r>
            <a:r>
              <a:rPr lang="ru-RU" sz="2000" b="1" dirty="0" err="1" smtClean="0">
                <a:solidFill>
                  <a:srgbClr val="002060"/>
                </a:solidFill>
              </a:rPr>
              <a:t>Ругоев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</a:rPr>
              <a:t>родился  15 апреля 1918 года в семье крестьянина-карела деревни </a:t>
            </a:r>
            <a:r>
              <a:rPr lang="ru-RU" sz="2000" b="1" dirty="0" err="1" smtClean="0">
                <a:solidFill>
                  <a:srgbClr val="002060"/>
                </a:solidFill>
              </a:rPr>
              <a:t>Шуоярви</a:t>
            </a:r>
            <a:r>
              <a:rPr lang="ru-RU" sz="2000" b="1" dirty="0" smtClean="0">
                <a:solidFill>
                  <a:srgbClr val="002060"/>
                </a:solidFill>
              </a:rPr>
              <a:t>, в 30 км от г. Костомукши</a:t>
            </a:r>
            <a:r>
              <a:rPr lang="ru-RU" sz="2000" b="1" dirty="0" smtClean="0">
                <a:solidFill>
                  <a:srgbClr val="002060"/>
                </a:solidFill>
              </a:rPr>
              <a:t>.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Учился в общеобразовательной школе.</a:t>
            </a:r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В 1939 году окончил Петрозаводский учительский институт.</a:t>
            </a:r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Военную службу проходил на Карельском перешейке в 1939-1940 годах.</a:t>
            </a:r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После демобилизации работал учителем в </a:t>
            </a:r>
            <a:r>
              <a:rPr lang="ru-RU" sz="2000" b="1" dirty="0" err="1" smtClean="0">
                <a:solidFill>
                  <a:srgbClr val="002060"/>
                </a:solidFill>
              </a:rPr>
              <a:t>Ухтинской</a:t>
            </a:r>
            <a:r>
              <a:rPr lang="ru-RU" sz="2000" b="1" dirty="0" smtClean="0">
                <a:solidFill>
                  <a:srgbClr val="002060"/>
                </a:solidFill>
              </a:rPr>
              <a:t> средней школе.</a:t>
            </a:r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Во  время  войны  дважды  был  </a:t>
            </a:r>
            <a:r>
              <a:rPr lang="ru-RU" sz="2000" b="1" dirty="0" smtClean="0">
                <a:solidFill>
                  <a:srgbClr val="002060"/>
                </a:solidFill>
              </a:rPr>
              <a:t>ранен.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ru-RU" sz="2000" b="1" dirty="0">
                <a:solidFill>
                  <a:srgbClr val="002060"/>
                </a:solidFill>
              </a:rPr>
              <a:t>Б</a:t>
            </a:r>
            <a:r>
              <a:rPr lang="ru-RU" sz="2000" b="1" dirty="0" smtClean="0">
                <a:solidFill>
                  <a:srgbClr val="002060"/>
                </a:solidFill>
              </a:rPr>
              <a:t>ыл  </a:t>
            </a:r>
            <a:r>
              <a:rPr lang="ru-RU" sz="2000" b="1" dirty="0" smtClean="0">
                <a:solidFill>
                  <a:srgbClr val="002060"/>
                </a:solidFill>
              </a:rPr>
              <a:t>корреспондентом  в  партизанском  </a:t>
            </a:r>
            <a:r>
              <a:rPr lang="ru-RU" sz="2000" b="1" dirty="0" smtClean="0">
                <a:solidFill>
                  <a:srgbClr val="002060"/>
                </a:solidFill>
              </a:rPr>
              <a:t>отряде «Красный  </a:t>
            </a:r>
            <a:r>
              <a:rPr lang="ru-RU" sz="2000" b="1" dirty="0" smtClean="0">
                <a:solidFill>
                  <a:srgbClr val="002060"/>
                </a:solidFill>
              </a:rPr>
              <a:t>партизан</a:t>
            </a:r>
            <a:r>
              <a:rPr lang="ru-RU" sz="2000" b="1" dirty="0" smtClean="0">
                <a:solidFill>
                  <a:srgbClr val="002060"/>
                </a:solidFill>
              </a:rPr>
              <a:t>». </a:t>
            </a:r>
            <a:endParaRPr lang="ru-RU" sz="2000" b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57818" y="4214818"/>
            <a:ext cx="3643338" cy="1785950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sz="2000" b="1" i="1" dirty="0" smtClean="0">
                <a:solidFill>
                  <a:srgbClr val="002060"/>
                </a:solidFill>
              </a:rPr>
              <a:t>« Пишу о том, что знаю хорошо.</a:t>
            </a:r>
          </a:p>
          <a:p>
            <a:pPr algn="ctr">
              <a:buNone/>
            </a:pPr>
            <a:r>
              <a:rPr lang="ru-RU" sz="2000" b="1" i="1" dirty="0" smtClean="0">
                <a:solidFill>
                  <a:srgbClr val="002060"/>
                </a:solidFill>
              </a:rPr>
              <a:t>Пишу о том, что пережил когда-то.</a:t>
            </a:r>
          </a:p>
          <a:p>
            <a:pPr algn="ctr">
              <a:buNone/>
            </a:pPr>
            <a:r>
              <a:rPr lang="ru-RU" sz="2000" b="1" i="1" dirty="0" smtClean="0">
                <a:solidFill>
                  <a:srgbClr val="002060"/>
                </a:solidFill>
              </a:rPr>
              <a:t>О том, чему учился,</a:t>
            </a:r>
          </a:p>
          <a:p>
            <a:pPr algn="ctr">
              <a:buNone/>
            </a:pPr>
            <a:r>
              <a:rPr lang="ru-RU" sz="2000" b="1" i="1" dirty="0" smtClean="0">
                <a:solidFill>
                  <a:srgbClr val="002060"/>
                </a:solidFill>
              </a:rPr>
              <a:t>Что познал.</a:t>
            </a:r>
          </a:p>
          <a:p>
            <a:pPr algn="ctr">
              <a:buNone/>
            </a:pPr>
            <a:r>
              <a:rPr lang="ru-RU" sz="2000" b="1" i="1" dirty="0" smtClean="0">
                <a:solidFill>
                  <a:srgbClr val="002060"/>
                </a:solidFill>
              </a:rPr>
              <a:t>Воздав хвалу всему тому,</a:t>
            </a:r>
          </a:p>
          <a:p>
            <a:pPr algn="ctr">
              <a:buNone/>
            </a:pPr>
            <a:r>
              <a:rPr lang="ru-RU" sz="2000" b="1" i="1" dirty="0" smtClean="0">
                <a:solidFill>
                  <a:srgbClr val="002060"/>
                </a:solidFill>
              </a:rPr>
              <a:t>Что без внимания осталось  уж  когда-то</a:t>
            </a:r>
            <a:r>
              <a:rPr lang="ru-RU" sz="2000" b="1" i="1" dirty="0" smtClean="0">
                <a:solidFill>
                  <a:srgbClr val="002060"/>
                </a:solidFill>
              </a:rPr>
              <a:t>».</a:t>
            </a:r>
            <a:endParaRPr lang="ru-RU" sz="2000" b="1" i="1" dirty="0" smtClean="0">
              <a:solidFill>
                <a:srgbClr val="002060"/>
              </a:solidFill>
            </a:endParaRPr>
          </a:p>
          <a:p>
            <a:pPr algn="r">
              <a:buNone/>
            </a:pPr>
            <a:r>
              <a:rPr lang="ru-RU" sz="2800" dirty="0"/>
              <a:t> </a:t>
            </a:r>
            <a:r>
              <a:rPr lang="ru-RU" sz="2800" dirty="0" smtClean="0"/>
              <a:t>                        </a:t>
            </a:r>
            <a:r>
              <a:rPr lang="ru-RU" sz="1600" i="1" dirty="0" err="1" smtClean="0">
                <a:solidFill>
                  <a:srgbClr val="002060"/>
                </a:solidFill>
              </a:rPr>
              <a:t>Я.В.Ругоев</a:t>
            </a:r>
            <a:endParaRPr lang="ru-RU" sz="1600" i="1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28596" y="357166"/>
            <a:ext cx="4214842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600" b="1" i="1" dirty="0" smtClean="0">
                <a:solidFill>
                  <a:srgbClr val="002060"/>
                </a:solidFill>
              </a:rPr>
              <a:t>После  войны Я.В</a:t>
            </a:r>
            <a:r>
              <a:rPr lang="ru-RU" sz="1600" b="1" i="1" dirty="0" smtClean="0">
                <a:solidFill>
                  <a:srgbClr val="002060"/>
                </a:solidFill>
              </a:rPr>
              <a:t>. </a:t>
            </a:r>
            <a:r>
              <a:rPr lang="ru-RU" sz="1600" b="1" i="1" dirty="0" err="1" smtClean="0">
                <a:solidFill>
                  <a:srgbClr val="002060"/>
                </a:solidFill>
              </a:rPr>
              <a:t>Ругоев</a:t>
            </a:r>
            <a:r>
              <a:rPr lang="ru-RU" sz="1600" b="1" i="1" dirty="0" smtClean="0">
                <a:solidFill>
                  <a:srgbClr val="002060"/>
                </a:solidFill>
              </a:rPr>
              <a:t>  </a:t>
            </a:r>
            <a:r>
              <a:rPr lang="ru-RU" sz="1600" b="1" i="1" dirty="0" smtClean="0">
                <a:solidFill>
                  <a:srgbClr val="002060"/>
                </a:solidFill>
              </a:rPr>
              <a:t>жил  и  работал  в  г.  </a:t>
            </a:r>
            <a:r>
              <a:rPr lang="ru-RU" sz="1600" b="1" i="1" dirty="0" smtClean="0">
                <a:solidFill>
                  <a:srgbClr val="002060"/>
                </a:solidFill>
              </a:rPr>
              <a:t>Петрозаводске.</a:t>
            </a:r>
            <a:endParaRPr lang="ru-RU" sz="1600" b="1" i="1" dirty="0">
              <a:solidFill>
                <a:srgbClr val="002060"/>
              </a:solidFill>
            </a:endParaRPr>
          </a:p>
        </p:txBody>
      </p:sp>
      <p:pic>
        <p:nvPicPr>
          <p:cNvPr id="31746" name="Picture 2" descr="http://karel.su/uploads/posts/2017-03/1490191903_ddsytb-mfka.jpg"/>
          <p:cNvPicPr>
            <a:picLocks noChangeAspect="1" noChangeArrowheads="1"/>
          </p:cNvPicPr>
          <p:nvPr/>
        </p:nvPicPr>
        <p:blipFill>
          <a:blip r:embed="rId2" cstate="print"/>
          <a:srcRect l="10028" t="3488" r="12245" b="2324"/>
          <a:stretch>
            <a:fillRect/>
          </a:stretch>
        </p:blipFill>
        <p:spPr bwMode="auto">
          <a:xfrm>
            <a:off x="5072066" y="357166"/>
            <a:ext cx="3857651" cy="36176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050" name="Picture 2" descr="C:\Documents and Settings\METODIST\Рабочий стол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571612"/>
            <a:ext cx="4286280" cy="378621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val 5"/>
          <p:cNvSpPr>
            <a:spLocks noChangeArrowheads="1"/>
          </p:cNvSpPr>
          <p:nvPr/>
        </p:nvSpPr>
        <p:spPr bwMode="auto">
          <a:xfrm>
            <a:off x="2500298" y="2143116"/>
            <a:ext cx="3929090" cy="2006609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1" hangingPunct="1"/>
            <a:endParaRPr lang="ru-RU" altLang="ru-RU" b="1"/>
          </a:p>
        </p:txBody>
      </p:sp>
      <p:sp>
        <p:nvSpPr>
          <p:cNvPr id="8195" name="Text Box 6"/>
          <p:cNvSpPr txBox="1">
            <a:spLocks noChangeArrowheads="1"/>
          </p:cNvSpPr>
          <p:nvPr/>
        </p:nvSpPr>
        <p:spPr bwMode="auto">
          <a:xfrm>
            <a:off x="3059113" y="2636838"/>
            <a:ext cx="302418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чём писал </a:t>
            </a:r>
            <a:r>
              <a:rPr lang="ru-RU" alt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Я.В</a:t>
            </a:r>
            <a:r>
              <a:rPr lang="ru-RU" alt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altLang="ru-RU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Ругоев</a:t>
            </a:r>
            <a:r>
              <a:rPr lang="ru-RU" alt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alt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RU" alt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196" name="Text Box 7"/>
          <p:cNvSpPr txBox="1">
            <a:spLocks noChangeArrowheads="1"/>
          </p:cNvSpPr>
          <p:nvPr/>
        </p:nvSpPr>
        <p:spPr bwMode="auto">
          <a:xfrm>
            <a:off x="3276600" y="2708275"/>
            <a:ext cx="24479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ru-RU" altLang="ru-RU" sz="1800"/>
          </a:p>
        </p:txBody>
      </p:sp>
      <p:sp>
        <p:nvSpPr>
          <p:cNvPr id="8197" name="Line 9"/>
          <p:cNvSpPr>
            <a:spLocks noChangeShapeType="1"/>
          </p:cNvSpPr>
          <p:nvPr/>
        </p:nvSpPr>
        <p:spPr bwMode="auto">
          <a:xfrm flipH="1" flipV="1">
            <a:off x="1835150" y="836613"/>
            <a:ext cx="1296988" cy="17287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198" name="Line 17"/>
          <p:cNvSpPr>
            <a:spLocks noChangeShapeType="1"/>
          </p:cNvSpPr>
          <p:nvPr/>
        </p:nvSpPr>
        <p:spPr bwMode="auto">
          <a:xfrm flipV="1">
            <a:off x="5929322" y="1357298"/>
            <a:ext cx="1655763" cy="1295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199" name="Line 18"/>
          <p:cNvSpPr>
            <a:spLocks noChangeShapeType="1"/>
          </p:cNvSpPr>
          <p:nvPr/>
        </p:nvSpPr>
        <p:spPr bwMode="auto">
          <a:xfrm flipH="1">
            <a:off x="1071538" y="3500438"/>
            <a:ext cx="1728788" cy="5048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200" name="Line 19"/>
          <p:cNvSpPr>
            <a:spLocks noChangeShapeType="1"/>
          </p:cNvSpPr>
          <p:nvPr/>
        </p:nvSpPr>
        <p:spPr bwMode="auto">
          <a:xfrm flipH="1">
            <a:off x="3286116" y="4143380"/>
            <a:ext cx="504825" cy="15843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201" name="Line 20"/>
          <p:cNvSpPr>
            <a:spLocks noChangeShapeType="1"/>
          </p:cNvSpPr>
          <p:nvPr/>
        </p:nvSpPr>
        <p:spPr bwMode="auto">
          <a:xfrm>
            <a:off x="5072066" y="4071942"/>
            <a:ext cx="1071570" cy="150019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202" name="Line 22"/>
          <p:cNvSpPr>
            <a:spLocks noChangeShapeType="1"/>
          </p:cNvSpPr>
          <p:nvPr/>
        </p:nvSpPr>
        <p:spPr bwMode="auto">
          <a:xfrm>
            <a:off x="6084888" y="3573463"/>
            <a:ext cx="1511300" cy="7921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203" name="Line 29"/>
          <p:cNvSpPr>
            <a:spLocks noChangeShapeType="1"/>
          </p:cNvSpPr>
          <p:nvPr/>
        </p:nvSpPr>
        <p:spPr bwMode="auto">
          <a:xfrm flipV="1">
            <a:off x="4572000" y="928670"/>
            <a:ext cx="71437" cy="12969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204" name="Text Box 20"/>
          <p:cNvSpPr txBox="1">
            <a:spLocks noChangeArrowheads="1"/>
          </p:cNvSpPr>
          <p:nvPr/>
        </p:nvSpPr>
        <p:spPr bwMode="auto">
          <a:xfrm>
            <a:off x="1071538" y="333375"/>
            <a:ext cx="1928826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/>
            <a:r>
              <a:rPr lang="ru-RU" altLang="ru-RU" sz="2400" b="1" dirty="0" smtClean="0">
                <a:solidFill>
                  <a:srgbClr val="002060"/>
                </a:solidFill>
              </a:rPr>
              <a:t> природа</a:t>
            </a:r>
            <a:endParaRPr lang="ru-RU" altLang="ru-RU" sz="2400" b="1" dirty="0">
              <a:solidFill>
                <a:srgbClr val="002060"/>
              </a:solidFill>
            </a:endParaRPr>
          </a:p>
        </p:txBody>
      </p:sp>
      <p:sp>
        <p:nvSpPr>
          <p:cNvPr id="8205" name="Text Box 21"/>
          <p:cNvSpPr txBox="1">
            <a:spLocks noChangeArrowheads="1"/>
          </p:cNvSpPr>
          <p:nvPr/>
        </p:nvSpPr>
        <p:spPr bwMode="auto">
          <a:xfrm>
            <a:off x="3857620" y="428604"/>
            <a:ext cx="1892299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/>
            <a:r>
              <a:rPr lang="ru-RU" altLang="ru-RU" sz="2400" dirty="0"/>
              <a:t> </a:t>
            </a:r>
            <a:r>
              <a:rPr lang="ru-RU" altLang="ru-RU" sz="2400" b="1" dirty="0" smtClean="0">
                <a:solidFill>
                  <a:srgbClr val="002060"/>
                </a:solidFill>
              </a:rPr>
              <a:t> люди</a:t>
            </a:r>
            <a:endParaRPr lang="ru-RU" altLang="ru-RU" sz="2400" b="1" dirty="0">
              <a:solidFill>
                <a:srgbClr val="002060"/>
              </a:solidFill>
            </a:endParaRPr>
          </a:p>
        </p:txBody>
      </p:sp>
      <p:sp>
        <p:nvSpPr>
          <p:cNvPr id="8206" name="Text Box 23"/>
          <p:cNvSpPr txBox="1">
            <a:spLocks noChangeArrowheads="1"/>
          </p:cNvSpPr>
          <p:nvPr/>
        </p:nvSpPr>
        <p:spPr bwMode="auto">
          <a:xfrm>
            <a:off x="6929454" y="571481"/>
            <a:ext cx="1674796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/>
            <a:r>
              <a:rPr lang="ru-RU" altLang="ru-RU" sz="3600" b="1" dirty="0"/>
              <a:t> </a:t>
            </a:r>
            <a:r>
              <a:rPr lang="ru-RU" altLang="ru-RU" sz="2400" b="1" dirty="0" smtClean="0">
                <a:solidFill>
                  <a:srgbClr val="002060"/>
                </a:solidFill>
              </a:rPr>
              <a:t> Родина</a:t>
            </a:r>
            <a:endParaRPr lang="ru-RU" altLang="ru-RU" sz="2400" b="1" dirty="0">
              <a:solidFill>
                <a:srgbClr val="002060"/>
              </a:solidFill>
            </a:endParaRPr>
          </a:p>
        </p:txBody>
      </p:sp>
      <p:sp>
        <p:nvSpPr>
          <p:cNvPr id="8207" name="Text Box 24"/>
          <p:cNvSpPr txBox="1">
            <a:spLocks noChangeArrowheads="1"/>
          </p:cNvSpPr>
          <p:nvPr/>
        </p:nvSpPr>
        <p:spPr bwMode="auto">
          <a:xfrm>
            <a:off x="6858016" y="4500570"/>
            <a:ext cx="1889110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/>
            <a:r>
              <a:rPr lang="ru-RU" altLang="ru-RU" dirty="0"/>
              <a:t> </a:t>
            </a:r>
            <a:r>
              <a:rPr lang="ru-RU" altLang="ru-RU" sz="3600" b="1" dirty="0" smtClean="0"/>
              <a:t> </a:t>
            </a:r>
            <a:r>
              <a:rPr lang="ru-RU" altLang="ru-RU" sz="2400" b="1" dirty="0" smtClean="0">
                <a:solidFill>
                  <a:srgbClr val="002060"/>
                </a:solidFill>
              </a:rPr>
              <a:t>любовь</a:t>
            </a:r>
            <a:endParaRPr lang="ru-RU" altLang="ru-RU" sz="2400" b="1" dirty="0">
              <a:solidFill>
                <a:srgbClr val="002060"/>
              </a:solidFill>
            </a:endParaRPr>
          </a:p>
        </p:txBody>
      </p:sp>
      <p:sp>
        <p:nvSpPr>
          <p:cNvPr id="8208" name="Text Box 25"/>
          <p:cNvSpPr txBox="1">
            <a:spLocks noChangeArrowheads="1"/>
          </p:cNvSpPr>
          <p:nvPr/>
        </p:nvSpPr>
        <p:spPr bwMode="auto">
          <a:xfrm>
            <a:off x="5786446" y="5715016"/>
            <a:ext cx="2378073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/>
            <a:r>
              <a:rPr lang="ru-RU" altLang="ru-RU" sz="3600" b="1" dirty="0"/>
              <a:t> </a:t>
            </a:r>
            <a:r>
              <a:rPr lang="ru-RU" altLang="ru-RU" sz="2400" b="1" dirty="0" smtClean="0">
                <a:solidFill>
                  <a:srgbClr val="002060"/>
                </a:solidFill>
              </a:rPr>
              <a:t>родной язык</a:t>
            </a:r>
            <a:endParaRPr lang="ru-RU" altLang="ru-RU" sz="2400" b="1" dirty="0">
              <a:solidFill>
                <a:srgbClr val="002060"/>
              </a:solidFill>
            </a:endParaRPr>
          </a:p>
        </p:txBody>
      </p:sp>
      <p:sp>
        <p:nvSpPr>
          <p:cNvPr id="8209" name="Text Box 26"/>
          <p:cNvSpPr txBox="1">
            <a:spLocks noChangeArrowheads="1"/>
          </p:cNvSpPr>
          <p:nvPr/>
        </p:nvSpPr>
        <p:spPr bwMode="auto">
          <a:xfrm>
            <a:off x="1785918" y="5857892"/>
            <a:ext cx="2714644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/>
            <a:r>
              <a:rPr lang="ru-RU" altLang="ru-RU" sz="3600" b="1" dirty="0"/>
              <a:t> </a:t>
            </a:r>
            <a:r>
              <a:rPr lang="ru-RU" altLang="ru-RU" sz="3600" b="1" dirty="0" smtClean="0"/>
              <a:t> </a:t>
            </a:r>
            <a:r>
              <a:rPr lang="ru-RU" altLang="ru-RU" sz="2400" b="1" dirty="0" smtClean="0">
                <a:solidFill>
                  <a:srgbClr val="002060"/>
                </a:solidFill>
              </a:rPr>
              <a:t>охрана  </a:t>
            </a:r>
            <a:r>
              <a:rPr lang="ru-RU" altLang="ru-RU" sz="2400" b="1" dirty="0">
                <a:solidFill>
                  <a:srgbClr val="002060"/>
                </a:solidFill>
              </a:rPr>
              <a:t>природы</a:t>
            </a:r>
          </a:p>
        </p:txBody>
      </p:sp>
      <p:sp>
        <p:nvSpPr>
          <p:cNvPr id="8210" name="Text Box 27"/>
          <p:cNvSpPr txBox="1">
            <a:spLocks noChangeArrowheads="1"/>
          </p:cNvSpPr>
          <p:nvPr/>
        </p:nvSpPr>
        <p:spPr bwMode="auto">
          <a:xfrm>
            <a:off x="428596" y="4000504"/>
            <a:ext cx="1928827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/>
            <a:r>
              <a:rPr lang="ru-RU" altLang="ru-RU" sz="3600" b="1" dirty="0"/>
              <a:t> </a:t>
            </a:r>
            <a:r>
              <a:rPr lang="ru-RU" altLang="ru-RU" sz="2800" b="1" dirty="0" smtClean="0">
                <a:solidFill>
                  <a:srgbClr val="002060"/>
                </a:solidFill>
              </a:rPr>
              <a:t>война</a:t>
            </a:r>
            <a:endParaRPr lang="ru-RU" alt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/>
          </p:nvPr>
        </p:nvSpPr>
        <p:spPr bwMode="auto">
          <a:xfrm>
            <a:off x="468312" y="428604"/>
            <a:ext cx="8032777" cy="357190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numCol="1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800" b="1" dirty="0" smtClean="0">
                <a:ln>
                  <a:noFill/>
                </a:ln>
                <a:solidFill>
                  <a:srgbClr val="002060"/>
                </a:solidFill>
                <a:effectLst/>
              </a:rPr>
              <a:t> Родина и отчий дом </a:t>
            </a:r>
            <a:r>
              <a:rPr lang="ru-RU" sz="2800" b="1" dirty="0" smtClean="0">
                <a:ln>
                  <a:noFill/>
                </a:ln>
                <a:solidFill>
                  <a:srgbClr val="002060"/>
                </a:solidFill>
                <a:effectLst/>
              </a:rPr>
              <a:t>в </a:t>
            </a:r>
            <a:r>
              <a:rPr lang="ru-RU" sz="2800" b="1" dirty="0" smtClean="0">
                <a:ln>
                  <a:noFill/>
                </a:ln>
                <a:solidFill>
                  <a:srgbClr val="002060"/>
                </a:solidFill>
                <a:effectLst/>
              </a:rPr>
              <a:t>творчестве Я.В</a:t>
            </a:r>
            <a:r>
              <a:rPr lang="ru-RU" sz="2800" b="1" dirty="0" smtClean="0">
                <a:ln>
                  <a:noFill/>
                </a:ln>
                <a:solidFill>
                  <a:srgbClr val="002060"/>
                </a:solidFill>
                <a:effectLst/>
              </a:rPr>
              <a:t>. </a:t>
            </a:r>
            <a:r>
              <a:rPr lang="ru-RU" sz="2800" b="1" dirty="0" err="1" smtClean="0">
                <a:ln>
                  <a:noFill/>
                </a:ln>
                <a:solidFill>
                  <a:srgbClr val="002060"/>
                </a:solidFill>
                <a:effectLst/>
              </a:rPr>
              <a:t>Ругоева</a:t>
            </a:r>
            <a:r>
              <a:rPr lang="ru-RU" sz="2800" b="1" dirty="0" smtClean="0">
                <a:ln>
                  <a:noFill/>
                </a:ln>
                <a:solidFill>
                  <a:srgbClr val="002060"/>
                </a:solidFill>
                <a:effectLst/>
              </a:rPr>
              <a:t> </a:t>
            </a:r>
            <a:endParaRPr lang="ru-RU" sz="2800" b="1" dirty="0" smtClean="0">
              <a:ln>
                <a:noFill/>
              </a:ln>
              <a:solidFill>
                <a:srgbClr val="002060"/>
              </a:solidFill>
              <a:effectLst/>
            </a:endParaRP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4071934" y="1357298"/>
            <a:ext cx="4214842" cy="386259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dirty="0" smtClean="0"/>
              <a:t>…</a:t>
            </a:r>
            <a:r>
              <a:rPr lang="ru-RU" sz="1400" b="1" i="1" dirty="0">
                <a:solidFill>
                  <a:srgbClr val="002060"/>
                </a:solidFill>
              </a:rPr>
              <a:t>Сорок второй. Леса в снегу.</a:t>
            </a:r>
          </a:p>
          <a:p>
            <a:pPr algn="ctr">
              <a:spcBef>
                <a:spcPct val="50000"/>
              </a:spcBef>
            </a:pPr>
            <a:r>
              <a:rPr lang="ru-RU" sz="1400" b="1" i="1" dirty="0">
                <a:solidFill>
                  <a:srgbClr val="002060"/>
                </a:solidFill>
              </a:rPr>
              <a:t>Февраль метелью замело.</a:t>
            </a:r>
          </a:p>
          <a:p>
            <a:pPr algn="ctr">
              <a:spcBef>
                <a:spcPct val="50000"/>
              </a:spcBef>
            </a:pPr>
            <a:r>
              <a:rPr lang="ru-RU" sz="1400" b="1" i="1" dirty="0">
                <a:solidFill>
                  <a:srgbClr val="002060"/>
                </a:solidFill>
              </a:rPr>
              <a:t>Лыжня разрезала тайгу.</a:t>
            </a:r>
          </a:p>
          <a:p>
            <a:pPr algn="ctr">
              <a:spcBef>
                <a:spcPct val="50000"/>
              </a:spcBef>
            </a:pPr>
            <a:r>
              <a:rPr lang="ru-RU" sz="1400" b="1" i="1" dirty="0" smtClean="0">
                <a:solidFill>
                  <a:srgbClr val="002060"/>
                </a:solidFill>
              </a:rPr>
              <a:t>Отходят, потеряв </a:t>
            </a:r>
            <a:r>
              <a:rPr lang="ru-RU" sz="1400" b="1" i="1" dirty="0">
                <a:solidFill>
                  <a:srgbClr val="002060"/>
                </a:solidFill>
              </a:rPr>
              <a:t>село,</a:t>
            </a:r>
          </a:p>
          <a:p>
            <a:pPr algn="ctr">
              <a:spcBef>
                <a:spcPct val="50000"/>
              </a:spcBef>
            </a:pPr>
            <a:r>
              <a:rPr lang="ru-RU" sz="1400" b="1" i="1" dirty="0">
                <a:solidFill>
                  <a:srgbClr val="002060"/>
                </a:solidFill>
              </a:rPr>
              <a:t>Бойцы</a:t>
            </a:r>
            <a:r>
              <a:rPr lang="ru-RU" sz="1400" b="1" i="1" dirty="0" smtClean="0">
                <a:solidFill>
                  <a:srgbClr val="002060"/>
                </a:solidFill>
              </a:rPr>
              <a:t>… И </a:t>
            </a:r>
            <a:r>
              <a:rPr lang="ru-RU" sz="1400" b="1" i="1" dirty="0">
                <a:solidFill>
                  <a:srgbClr val="002060"/>
                </a:solidFill>
              </a:rPr>
              <a:t>красный  гребешок</a:t>
            </a:r>
          </a:p>
          <a:p>
            <a:pPr algn="ctr">
              <a:spcBef>
                <a:spcPct val="50000"/>
              </a:spcBef>
            </a:pPr>
            <a:r>
              <a:rPr lang="ru-RU" sz="1400" b="1" i="1" dirty="0">
                <a:solidFill>
                  <a:srgbClr val="002060"/>
                </a:solidFill>
              </a:rPr>
              <a:t>Огня над избами </a:t>
            </a:r>
            <a:r>
              <a:rPr lang="ru-RU" sz="1400" b="1" i="1" dirty="0" smtClean="0">
                <a:solidFill>
                  <a:srgbClr val="002060"/>
                </a:solidFill>
              </a:rPr>
              <a:t>взлетел…</a:t>
            </a:r>
            <a:endParaRPr lang="ru-RU" sz="1400" b="1" i="1" dirty="0">
              <a:solidFill>
                <a:srgbClr val="002060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ru-RU" sz="1400" b="1" i="1" dirty="0">
                <a:solidFill>
                  <a:srgbClr val="002060"/>
                </a:solidFill>
              </a:rPr>
              <a:t>Сын отчий дом тогда поджег,</a:t>
            </a:r>
          </a:p>
          <a:p>
            <a:pPr algn="ctr">
              <a:spcBef>
                <a:spcPct val="50000"/>
              </a:spcBef>
            </a:pPr>
            <a:r>
              <a:rPr lang="ru-RU" sz="1400" b="1" i="1" dirty="0">
                <a:solidFill>
                  <a:srgbClr val="002060"/>
                </a:solidFill>
              </a:rPr>
              <a:t>Чтоб враг в него войти не смел.</a:t>
            </a:r>
          </a:p>
          <a:p>
            <a:pPr algn="ctr">
              <a:spcBef>
                <a:spcPct val="50000"/>
              </a:spcBef>
            </a:pPr>
            <a:r>
              <a:rPr lang="ru-RU" sz="1400" b="1" i="1" dirty="0">
                <a:solidFill>
                  <a:srgbClr val="002060"/>
                </a:solidFill>
              </a:rPr>
              <a:t>Седой отец построил дом,</a:t>
            </a:r>
          </a:p>
          <a:p>
            <a:pPr algn="ctr">
              <a:spcBef>
                <a:spcPct val="50000"/>
              </a:spcBef>
            </a:pPr>
            <a:r>
              <a:rPr lang="ru-RU" sz="1400" b="1" i="1" dirty="0">
                <a:solidFill>
                  <a:srgbClr val="002060"/>
                </a:solidFill>
              </a:rPr>
              <a:t>Очаг </a:t>
            </a:r>
            <a:r>
              <a:rPr lang="ru-RU" sz="1400" b="1" i="1" dirty="0" smtClean="0">
                <a:solidFill>
                  <a:srgbClr val="002060"/>
                </a:solidFill>
              </a:rPr>
              <a:t>растапливала </a:t>
            </a:r>
            <a:r>
              <a:rPr lang="ru-RU" sz="1400" b="1" i="1" dirty="0" smtClean="0">
                <a:solidFill>
                  <a:srgbClr val="002060"/>
                </a:solidFill>
              </a:rPr>
              <a:t>мать…</a:t>
            </a:r>
            <a:endParaRPr lang="ru-RU" sz="1400" b="1" i="1" dirty="0">
              <a:solidFill>
                <a:srgbClr val="002060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ru-RU" sz="1400" b="1" i="1" dirty="0">
                <a:solidFill>
                  <a:srgbClr val="002060"/>
                </a:solidFill>
              </a:rPr>
              <a:t>Здесь поглощённую огнём</a:t>
            </a:r>
          </a:p>
          <a:p>
            <a:pPr algn="ctr">
              <a:spcBef>
                <a:spcPct val="50000"/>
              </a:spcBef>
            </a:pPr>
            <a:r>
              <a:rPr lang="ru-RU" sz="1400" b="1" i="1" dirty="0">
                <a:solidFill>
                  <a:srgbClr val="002060"/>
                </a:solidFill>
              </a:rPr>
              <a:t>Былую жизнь не воссоздать.</a:t>
            </a: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4000496" y="5572140"/>
            <a:ext cx="4429156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1600" b="1" i="1" dirty="0">
                <a:solidFill>
                  <a:srgbClr val="002060"/>
                </a:solidFill>
              </a:rPr>
              <a:t>Я.В</a:t>
            </a:r>
            <a:r>
              <a:rPr lang="ru-RU" sz="1600" b="1" i="1" dirty="0" smtClean="0">
                <a:solidFill>
                  <a:srgbClr val="002060"/>
                </a:solidFill>
              </a:rPr>
              <a:t>. </a:t>
            </a:r>
            <a:r>
              <a:rPr lang="ru-RU" sz="1600" b="1" i="1" dirty="0" err="1" smtClean="0">
                <a:solidFill>
                  <a:srgbClr val="002060"/>
                </a:solidFill>
              </a:rPr>
              <a:t>Ругоев</a:t>
            </a:r>
            <a:r>
              <a:rPr lang="ru-RU" sz="1600" b="1" i="1" dirty="0" smtClean="0">
                <a:solidFill>
                  <a:srgbClr val="002060"/>
                </a:solidFill>
              </a:rPr>
              <a:t> </a:t>
            </a:r>
            <a:r>
              <a:rPr lang="ru-RU" sz="1600" b="1" i="1" dirty="0">
                <a:solidFill>
                  <a:srgbClr val="002060"/>
                </a:solidFill>
              </a:rPr>
              <a:t>«На родном </a:t>
            </a:r>
            <a:r>
              <a:rPr lang="ru-RU" sz="1600" b="1" i="1" dirty="0" smtClean="0">
                <a:solidFill>
                  <a:srgbClr val="002060"/>
                </a:solidFill>
              </a:rPr>
              <a:t>пепелище»</a:t>
            </a:r>
            <a:endParaRPr lang="ru-RU" sz="1600" b="1" i="1" dirty="0">
              <a:solidFill>
                <a:srgbClr val="002060"/>
              </a:solidFill>
            </a:endParaRPr>
          </a:p>
        </p:txBody>
      </p:sp>
      <p:pic>
        <p:nvPicPr>
          <p:cNvPr id="7" name="Рисунок 6" descr="http://rkna.ru/exhibitions/writers-of-karelia/media/img/rugoyev/2.jpg"/>
          <p:cNvPicPr/>
          <p:nvPr/>
        </p:nvPicPr>
        <p:blipFill>
          <a:blip r:embed="rId2" cstate="print"/>
          <a:srcRect r="-47" b="5838"/>
          <a:stretch>
            <a:fillRect/>
          </a:stretch>
        </p:blipFill>
        <p:spPr bwMode="auto">
          <a:xfrm>
            <a:off x="428596" y="1571612"/>
            <a:ext cx="3071834" cy="428628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1785926"/>
            <a:ext cx="3857652" cy="464347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b="1" u="sng" dirty="0" smtClean="0">
                <a:solidFill>
                  <a:srgbClr val="002060"/>
                </a:solidFill>
              </a:rPr>
              <a:t>Милосердье природы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800" b="1" u="sng" dirty="0" smtClean="0">
              <a:solidFill>
                <a:srgbClr val="002060"/>
              </a:solidFill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</a:rPr>
              <a:t>…Рос человек. И бесценные клады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</a:rPr>
              <a:t>Брал у Природы, чтоб на ноги встать.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</a:rPr>
              <a:t>Вырос. Забыл про былые отрады.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</a:rPr>
              <a:t>Взял он за горло родимую мать…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8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</a:rPr>
              <a:t>Гибнут леса, отравляется воздух,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</a:rPr>
              <a:t>Уж небеса чистоту не хранят.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</a:rPr>
              <a:t>Но всё равно же: и днём, и при звёздах – Пиршество длится, и бубны звенят…</a:t>
            </a:r>
            <a:endParaRPr lang="ru-RU" sz="1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3438" y="3714752"/>
            <a:ext cx="4071966" cy="144655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</a:rPr>
              <a:t>Это стихотворение о взаимоотношениях Природы и человека. Люди часто не ценят того, что даёт им природа. Они используют дары природы, чтобы улучшить себе жизнь и этим же губят её.</a:t>
            </a:r>
          </a:p>
          <a:p>
            <a:endParaRPr lang="ru-RU" dirty="0"/>
          </a:p>
        </p:txBody>
      </p:sp>
      <p:pic>
        <p:nvPicPr>
          <p:cNvPr id="5" name="Picture 5" descr="Много елочек и немного вод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214290"/>
            <a:ext cx="4266178" cy="314327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755650" y="285728"/>
            <a:ext cx="774544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Во время войны партизаны получили </a:t>
            </a:r>
            <a:r>
              <a:rPr lang="ru-RU" b="1" dirty="0" smtClean="0">
                <a:solidFill>
                  <a:srgbClr val="002060"/>
                </a:solidFill>
              </a:rPr>
              <a:t>приказ</a:t>
            </a:r>
            <a:r>
              <a:rPr lang="ru-RU" b="1" dirty="0">
                <a:solidFill>
                  <a:srgbClr val="002060"/>
                </a:solidFill>
              </a:rPr>
              <a:t>: </a:t>
            </a:r>
            <a:r>
              <a:rPr lang="ru-RU" b="1" dirty="0" smtClean="0">
                <a:solidFill>
                  <a:srgbClr val="002060"/>
                </a:solidFill>
              </a:rPr>
              <a:t> «Уничтожить  </a:t>
            </a:r>
            <a:r>
              <a:rPr lang="ru-RU" b="1" dirty="0">
                <a:solidFill>
                  <a:srgbClr val="002060"/>
                </a:solidFill>
              </a:rPr>
              <a:t>населенные </a:t>
            </a:r>
            <a:r>
              <a:rPr lang="ru-RU" b="1" dirty="0" smtClean="0">
                <a:solidFill>
                  <a:srgbClr val="002060"/>
                </a:solidFill>
              </a:rPr>
              <a:t>пункты, которые </a:t>
            </a:r>
            <a:r>
              <a:rPr lang="ru-RU" b="1" dirty="0">
                <a:solidFill>
                  <a:srgbClr val="002060"/>
                </a:solidFill>
              </a:rPr>
              <a:t>находились  рядом с </a:t>
            </a:r>
            <a:r>
              <a:rPr lang="ru-RU" b="1" dirty="0" smtClean="0">
                <a:solidFill>
                  <a:srgbClr val="002060"/>
                </a:solidFill>
              </a:rPr>
              <a:t>границей».  </a:t>
            </a:r>
          </a:p>
          <a:p>
            <a:endParaRPr lang="ru-RU" dirty="0"/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900113" y="1785926"/>
            <a:ext cx="3600449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dirty="0"/>
              <a:t>Нет</a:t>
            </a:r>
            <a:r>
              <a:rPr lang="ru-RU" dirty="0" smtClean="0"/>
              <a:t>!</a:t>
            </a:r>
          </a:p>
          <a:p>
            <a:r>
              <a:rPr lang="ru-RU" dirty="0" smtClean="0"/>
              <a:t>Мы </a:t>
            </a:r>
            <a:r>
              <a:rPr lang="ru-RU" dirty="0"/>
              <a:t>про отдых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пути не помянем,</a:t>
            </a:r>
          </a:p>
          <a:p>
            <a:r>
              <a:rPr lang="ru-RU" dirty="0" smtClean="0"/>
              <a:t>Помня </a:t>
            </a:r>
            <a:r>
              <a:rPr lang="ru-RU" dirty="0"/>
              <a:t>сожженный отеческий кров!</a:t>
            </a:r>
          </a:p>
          <a:p>
            <a:r>
              <a:rPr lang="ru-RU" dirty="0"/>
              <a:t>  Сердце,</a:t>
            </a:r>
          </a:p>
          <a:p>
            <a:r>
              <a:rPr lang="ru-RU" dirty="0"/>
              <a:t>          как чашу ,</a:t>
            </a:r>
          </a:p>
          <a:p>
            <a:r>
              <a:rPr lang="ru-RU" dirty="0"/>
              <a:t>           </a:t>
            </a:r>
            <a:r>
              <a:rPr lang="ru-RU" dirty="0" smtClean="0"/>
              <a:t> </a:t>
            </a:r>
            <a:r>
              <a:rPr lang="ru-RU" dirty="0"/>
              <a:t>горючим </a:t>
            </a:r>
            <a:r>
              <a:rPr lang="ru-RU" dirty="0" smtClean="0"/>
              <a:t>страданьем.</a:t>
            </a:r>
            <a:endParaRPr lang="ru-RU" dirty="0"/>
          </a:p>
          <a:p>
            <a:r>
              <a:rPr lang="ru-RU" dirty="0"/>
              <a:t> Переполняла </a:t>
            </a:r>
          </a:p>
          <a:p>
            <a:r>
              <a:rPr lang="ru-RU" dirty="0" smtClean="0"/>
              <a:t> </a:t>
            </a:r>
            <a:r>
              <a:rPr lang="ru-RU" dirty="0"/>
              <a:t>Война до </a:t>
            </a:r>
            <a:r>
              <a:rPr lang="ru-RU" dirty="0" smtClean="0"/>
              <a:t>краев</a:t>
            </a:r>
            <a:r>
              <a:rPr lang="ru-RU" dirty="0"/>
              <a:t>!</a:t>
            </a:r>
          </a:p>
          <a:p>
            <a:r>
              <a:rPr lang="ru-RU" dirty="0"/>
              <a:t> Я.В</a:t>
            </a:r>
            <a:r>
              <a:rPr lang="ru-RU" dirty="0" smtClean="0"/>
              <a:t>. </a:t>
            </a:r>
            <a:r>
              <a:rPr lang="ru-RU" dirty="0" err="1" smtClean="0"/>
              <a:t>Ругоев</a:t>
            </a:r>
            <a:r>
              <a:rPr lang="ru-RU" dirty="0" smtClean="0"/>
              <a:t> </a:t>
            </a:r>
            <a:r>
              <a:rPr lang="ru-RU" dirty="0"/>
              <a:t>«Наступление»                    </a:t>
            </a:r>
          </a:p>
        </p:txBody>
      </p:sp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468313" y="5516563"/>
            <a:ext cx="83518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7183" name="Text Box 15"/>
          <p:cNvSpPr txBox="1">
            <a:spLocks noChangeArrowheads="1"/>
          </p:cNvSpPr>
          <p:nvPr/>
        </p:nvSpPr>
        <p:spPr bwMode="auto">
          <a:xfrm>
            <a:off x="323850" y="5589588"/>
            <a:ext cx="8569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184" name="Text Box 16"/>
          <p:cNvSpPr txBox="1">
            <a:spLocks noChangeArrowheads="1"/>
          </p:cNvSpPr>
          <p:nvPr/>
        </p:nvSpPr>
        <p:spPr bwMode="auto">
          <a:xfrm>
            <a:off x="1214414" y="5500703"/>
            <a:ext cx="607223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dirty="0" smtClean="0"/>
              <a:t>Так </a:t>
            </a:r>
            <a:r>
              <a:rPr lang="ru-RU" dirty="0"/>
              <a:t>во время войны  </a:t>
            </a:r>
            <a:r>
              <a:rPr lang="ru-RU" dirty="0" smtClean="0"/>
              <a:t>были  уничтожены </a:t>
            </a:r>
            <a:r>
              <a:rPr lang="ru-RU" dirty="0" smtClean="0"/>
              <a:t>многие </a:t>
            </a:r>
            <a:r>
              <a:rPr lang="ru-RU" dirty="0"/>
              <a:t>деревни в Карелии.</a:t>
            </a:r>
          </a:p>
        </p:txBody>
      </p:sp>
      <p:sp>
        <p:nvSpPr>
          <p:cNvPr id="7185" name="Text Box 17"/>
          <p:cNvSpPr txBox="1">
            <a:spLocks noChangeArrowheads="1"/>
          </p:cNvSpPr>
          <p:nvPr/>
        </p:nvSpPr>
        <p:spPr bwMode="auto">
          <a:xfrm>
            <a:off x="1116013" y="5805488"/>
            <a:ext cx="7797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/>
              <a:t> </a:t>
            </a:r>
          </a:p>
        </p:txBody>
      </p:sp>
      <p:pic>
        <p:nvPicPr>
          <p:cNvPr id="71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8082" y="4857760"/>
            <a:ext cx="1415067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C:\Documents and Settings\METODIST\Рабочий стол\0_49b6c_1b96ef38_X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1714488"/>
            <a:ext cx="4038600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320</TotalTime>
  <Words>1241</Words>
  <Application>Microsoft Office PowerPoint</Application>
  <PresentationFormat>Экран (4:3)</PresentationFormat>
  <Paragraphs>177</Paragraphs>
  <Slides>18</Slides>
  <Notes>2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6" baseType="lpstr">
      <vt:lpstr>Arial</vt:lpstr>
      <vt:lpstr>Arial Black</vt:lpstr>
      <vt:lpstr>Calibri</vt:lpstr>
      <vt:lpstr>Century</vt:lpstr>
      <vt:lpstr>Comic Sans MS</vt:lpstr>
      <vt:lpstr>Wingdings</vt:lpstr>
      <vt:lpstr>Wingdings 3</vt:lpstr>
      <vt:lpstr>Тема Office</vt:lpstr>
      <vt:lpstr>Яакко Васильевич Ругоев (1918-1993)</vt:lpstr>
      <vt:lpstr>Презентация PowerPoint</vt:lpstr>
      <vt:lpstr>Презентация PowerPoint</vt:lpstr>
      <vt:lpstr>         Этапы жизни:</vt:lpstr>
      <vt:lpstr>Презентация PowerPoint</vt:lpstr>
      <vt:lpstr>Презентация PowerPoint</vt:lpstr>
      <vt:lpstr> Родина и отчий дом в творчестве Я.В. Ругоева </vt:lpstr>
      <vt:lpstr>Презентация PowerPoint</vt:lpstr>
      <vt:lpstr>Презентация PowerPoint</vt:lpstr>
      <vt:lpstr>Презентация PowerPoint</vt:lpstr>
      <vt:lpstr>Историческое прошлое карелов,   их быт и традиции. </vt:lpstr>
      <vt:lpstr>Отношение к родному языку</vt:lpstr>
      <vt:lpstr>Презентация PowerPoint</vt:lpstr>
      <vt:lpstr>    </vt:lpstr>
      <vt:lpstr>Презентация PowerPoint</vt:lpstr>
      <vt:lpstr>Презентация PowerPoint</vt:lpstr>
      <vt:lpstr>  Школа  №1 г. Костомукши носит имя    Яакко Васильевича Ругоева</vt:lpstr>
      <vt:lpstr>    </vt:lpstr>
    </vt:vector>
  </TitlesOfParts>
  <Company>Organization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Яакко  Васильевич  Ругоев(1918-1993)</dc:title>
  <dc:creator>Пользователь Windows</dc:creator>
  <cp:lastModifiedBy>root</cp:lastModifiedBy>
  <cp:revision>70</cp:revision>
  <dcterms:created xsi:type="dcterms:W3CDTF">2018-03-02T19:33:23Z</dcterms:created>
  <dcterms:modified xsi:type="dcterms:W3CDTF">2018-03-12T12:16:20Z</dcterms:modified>
</cp:coreProperties>
</file>