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89" r:id="rId4"/>
    <p:sldId id="290" r:id="rId5"/>
    <p:sldId id="291" r:id="rId6"/>
    <p:sldId id="298" r:id="rId7"/>
    <p:sldId id="295" r:id="rId8"/>
    <p:sldId id="293" r:id="rId9"/>
    <p:sldId id="29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3" autoAdjust="0"/>
    <p:restoredTop sz="94660"/>
  </p:normalViewPr>
  <p:slideViewPr>
    <p:cSldViewPr>
      <p:cViewPr varScale="1">
        <p:scale>
          <a:sx n="85" d="100"/>
          <a:sy n="85" d="100"/>
        </p:scale>
        <p:origin x="-78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2979762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Профессиональная подготовка учителей карельского языка </a:t>
            </a: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в </a:t>
            </a:r>
            <a:r>
              <a:rPr lang="ru-RU" sz="4000" b="1" dirty="0">
                <a:solidFill>
                  <a:srgbClr val="C00000"/>
                </a:solidFill>
              </a:rPr>
              <a:t>вузе: </a:t>
            </a: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идеи и </a:t>
            </a:r>
            <a:r>
              <a:rPr lang="ru-RU" sz="4000" b="1" dirty="0" smtClean="0">
                <a:solidFill>
                  <a:srgbClr val="C00000"/>
                </a:solidFill>
              </a:rPr>
              <a:t>акценты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2800" b="1" dirty="0" smtClean="0"/>
              <a:t>(</a:t>
            </a:r>
            <a:r>
              <a:rPr lang="ru-RU" sz="2800" b="1" dirty="0" smtClean="0"/>
              <a:t>1-я часть)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941168"/>
            <a:ext cx="756084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Республиканская конференция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>
                <a:solidFill>
                  <a:srgbClr val="002060"/>
                </a:solidFill>
              </a:rPr>
              <a:t>Роль системы образования в сохранении нематериального культурного наследия коренных народов Республики Карелия</a:t>
            </a:r>
            <a:r>
              <a:rPr lang="ru-RU" b="1" dirty="0" smtClean="0">
                <a:solidFill>
                  <a:srgbClr val="002060"/>
                </a:solidFill>
              </a:rPr>
              <a:t>»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30 </a:t>
            </a:r>
            <a:r>
              <a:rPr lang="ru-RU" b="1" dirty="0">
                <a:solidFill>
                  <a:srgbClr val="002060"/>
                </a:solidFill>
              </a:rPr>
              <a:t>ноября 2018 </a:t>
            </a:r>
            <a:r>
              <a:rPr lang="ru-RU" b="1" dirty="0" smtClean="0">
                <a:solidFill>
                  <a:srgbClr val="002060"/>
                </a:solidFill>
              </a:rPr>
              <a:t>года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29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38538"/>
          </a:xfrm>
        </p:spPr>
        <p:txBody>
          <a:bodyPr>
            <a:noAutofit/>
          </a:bodyPr>
          <a:lstStyle/>
          <a:p>
            <a:pPr lvl="0" algn="l">
              <a:spcBef>
                <a:spcPct val="20000"/>
              </a:spcBef>
            </a:pPr>
            <a:r>
              <a:rPr lang="ru-RU" sz="2700" b="1" dirty="0" smtClean="0">
                <a:solidFill>
                  <a:prstClr val="black"/>
                </a:solidFill>
                <a:ea typeface="+mn-ea"/>
                <a:cs typeface="+mn-cs"/>
              </a:rPr>
              <a:t>	</a:t>
            </a:r>
            <a:r>
              <a:rPr lang="ru-RU" sz="2800" b="1" dirty="0" smtClean="0">
                <a:solidFill>
                  <a:prstClr val="black"/>
                </a:solidFill>
                <a:ea typeface="+mn-ea"/>
                <a:cs typeface="+mn-cs"/>
              </a:rPr>
              <a:t>В </a:t>
            </a:r>
            <a:r>
              <a:rPr lang="ru-RU" sz="2800" b="1" dirty="0">
                <a:solidFill>
                  <a:prstClr val="black"/>
                </a:solidFill>
                <a:ea typeface="+mn-ea"/>
                <a:cs typeface="+mn-cs"/>
              </a:rPr>
              <a:t>2017 году </a:t>
            </a:r>
            <a:r>
              <a:rPr lang="ru-RU" sz="2800" dirty="0">
                <a:solidFill>
                  <a:prstClr val="black"/>
                </a:solidFill>
                <a:ea typeface="+mn-ea"/>
                <a:cs typeface="+mn-cs"/>
              </a:rPr>
              <a:t>кафедра теории и методики начального образования института педагогики и психологии Петрозаводского государственного университета приступила к реализации </a:t>
            </a:r>
            <a:r>
              <a:rPr lang="ru-RU" sz="2800" dirty="0">
                <a:ea typeface="+mn-ea"/>
                <a:cs typeface="+mn-cs"/>
              </a:rPr>
              <a:t>образовательной </a:t>
            </a:r>
            <a:r>
              <a:rPr lang="ru-RU" sz="2800" dirty="0" smtClean="0">
                <a:ea typeface="+mn-ea"/>
                <a:cs typeface="+mn-cs"/>
              </a:rPr>
              <a:t>программы по </a:t>
            </a:r>
            <a:r>
              <a:rPr lang="ru-RU" sz="2800" dirty="0" smtClean="0"/>
              <a:t>направлению </a:t>
            </a:r>
            <a:r>
              <a:rPr lang="ru-RU" sz="3200" b="1" dirty="0">
                <a:solidFill>
                  <a:srgbClr val="C00000"/>
                </a:solidFill>
              </a:rPr>
              <a:t>«Педагогическое образование». 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Академический </a:t>
            </a:r>
            <a:r>
              <a:rPr lang="ru-RU" sz="3200" b="1" dirty="0" err="1">
                <a:solidFill>
                  <a:srgbClr val="C00000"/>
                </a:solidFill>
              </a:rPr>
              <a:t>бакалавриат</a:t>
            </a:r>
            <a:r>
              <a:rPr lang="ru-RU" sz="3200" b="1" dirty="0">
                <a:solidFill>
                  <a:srgbClr val="C00000"/>
                </a:solidFill>
              </a:rPr>
              <a:t> с двумя профилями (начальное образование и родной (карельский) язык</a:t>
            </a:r>
            <a:r>
              <a:rPr lang="ru-RU" sz="3200" b="1" dirty="0" smtClean="0">
                <a:solidFill>
                  <a:srgbClr val="C00000"/>
                </a:solidFill>
              </a:rPr>
              <a:t>).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2800" dirty="0" smtClean="0"/>
              <a:t>Срок обучения 5 лет.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941168"/>
            <a:ext cx="8229600" cy="15016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3000" dirty="0" smtClean="0"/>
              <a:t>В </a:t>
            </a:r>
            <a:r>
              <a:rPr lang="ru-RU" sz="3000" b="1" dirty="0" smtClean="0"/>
              <a:t>2018-2019</a:t>
            </a:r>
            <a:r>
              <a:rPr lang="ru-RU" sz="3000" dirty="0" smtClean="0"/>
              <a:t> учебном году обучаются:</a:t>
            </a:r>
          </a:p>
          <a:p>
            <a:r>
              <a:rPr lang="ru-RU" sz="3000" dirty="0" smtClean="0"/>
              <a:t>1 курс – 10 студентов</a:t>
            </a:r>
          </a:p>
          <a:p>
            <a:r>
              <a:rPr lang="ru-RU" sz="3000" dirty="0" smtClean="0"/>
              <a:t>2 курс – 8 студентов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14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888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Этнокультурная личность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В.А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Корташов</a:t>
            </a:r>
            <a:r>
              <a:rPr lang="ru-RU" b="1" dirty="0" smtClean="0">
                <a:solidFill>
                  <a:srgbClr val="002060"/>
                </a:solidFill>
              </a:rPr>
              <a:t>: </a:t>
            </a:r>
            <a:r>
              <a:rPr lang="ru-RU" dirty="0" smtClean="0">
                <a:solidFill>
                  <a:srgbClr val="002060"/>
                </a:solidFill>
              </a:rPr>
              <a:t>«Добровольное </a:t>
            </a:r>
            <a:r>
              <a:rPr lang="ru-RU" b="1" dirty="0">
                <a:solidFill>
                  <a:srgbClr val="002060"/>
                </a:solidFill>
              </a:rPr>
              <a:t>отождествление</a:t>
            </a:r>
            <a:r>
              <a:rPr lang="ru-RU" dirty="0">
                <a:solidFill>
                  <a:srgbClr val="002060"/>
                </a:solidFill>
              </a:rPr>
              <a:t> отдельного человека </a:t>
            </a:r>
            <a:r>
              <a:rPr lang="ru-RU" b="1" dirty="0">
                <a:solidFill>
                  <a:srgbClr val="002060"/>
                </a:solidFill>
              </a:rPr>
              <a:t>с определённой этничностью</a:t>
            </a:r>
            <a:r>
              <a:rPr lang="ru-RU" dirty="0">
                <a:solidFill>
                  <a:srgbClr val="002060"/>
                </a:solidFill>
              </a:rPr>
              <a:t>. В этом проявляется этническое личности. Отождествляя себя с определённым этносом, человек выражает факт разделения человечества на этнические группы и свою </a:t>
            </a:r>
            <a:r>
              <a:rPr lang="ru-RU" dirty="0" err="1">
                <a:solidFill>
                  <a:srgbClr val="002060"/>
                </a:solidFill>
              </a:rPr>
              <a:t>включённость</a:t>
            </a:r>
            <a:r>
              <a:rPr lang="ru-RU" dirty="0">
                <a:solidFill>
                  <a:srgbClr val="002060"/>
                </a:solidFill>
              </a:rPr>
              <a:t> в групповую, внутреннюю </a:t>
            </a:r>
            <a:r>
              <a:rPr lang="ru-RU" dirty="0" smtClean="0">
                <a:solidFill>
                  <a:srgbClr val="002060"/>
                </a:solidFill>
              </a:rPr>
              <a:t>интеграцию».</a:t>
            </a:r>
          </a:p>
          <a:p>
            <a:pPr marL="0" indent="0" algn="r">
              <a:buNone/>
            </a:pPr>
            <a:endParaRPr lang="ru-RU" sz="2400" dirty="0" smtClean="0"/>
          </a:p>
          <a:p>
            <a:pPr marL="0" indent="0" algn="r">
              <a:buNone/>
            </a:pPr>
            <a:r>
              <a:rPr lang="ru-RU" sz="2400" dirty="0" smtClean="0"/>
              <a:t>Воспитание </a:t>
            </a:r>
            <a:r>
              <a:rPr lang="ru-RU" sz="2400" dirty="0" err="1"/>
              <a:t>этнотолерантности</a:t>
            </a:r>
            <a:r>
              <a:rPr lang="ru-RU" sz="2400" dirty="0"/>
              <a:t> подростка в семье: словарь [Текст] / под общ. ред. А.Г. Козловой. — СПб.: ООО НЕСТОР, 2005. — 316 с. Серия: В помощь классному </a:t>
            </a:r>
            <a:r>
              <a:rPr lang="ru-RU" sz="2400" dirty="0" smtClean="0"/>
              <a:t>руководителю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7" y="133882"/>
            <a:ext cx="8246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Идеи</a:t>
            </a:r>
            <a:r>
              <a:rPr lang="ru-RU" sz="2400" b="1" dirty="0">
                <a:solidFill>
                  <a:srgbClr val="7030A0"/>
                </a:solidFill>
              </a:rPr>
              <a:t>: </a:t>
            </a:r>
            <a:r>
              <a:rPr lang="ru-RU" sz="2400" b="1" dirty="0"/>
              <a:t>О личности современного учителя карельского языка</a:t>
            </a:r>
          </a:p>
        </p:txBody>
      </p:sp>
    </p:spTree>
    <p:extLst>
      <p:ext uri="{BB962C8B-B14F-4D97-AF65-F5344CB8AC3E}">
        <p14:creationId xmlns:p14="http://schemas.microsoft.com/office/powerpoint/2010/main" val="394883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Поликультурная личность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500" b="1" dirty="0" smtClean="0">
                <a:solidFill>
                  <a:srgbClr val="002060"/>
                </a:solidFill>
              </a:rPr>
              <a:t>А.К. Лукина: </a:t>
            </a:r>
            <a:r>
              <a:rPr lang="ru-RU" sz="3500" dirty="0" smtClean="0">
                <a:solidFill>
                  <a:srgbClr val="002060"/>
                </a:solidFill>
              </a:rPr>
              <a:t>«социально-психологический </a:t>
            </a:r>
            <a:r>
              <a:rPr lang="ru-RU" sz="3500" dirty="0">
                <a:solidFill>
                  <a:srgbClr val="002060"/>
                </a:solidFill>
              </a:rPr>
              <a:t>феномен духовно-нравственного развития в этнически </a:t>
            </a:r>
            <a:r>
              <a:rPr lang="ru-RU" sz="3500" dirty="0" err="1">
                <a:solidFill>
                  <a:srgbClr val="002060"/>
                </a:solidFill>
              </a:rPr>
              <a:t>диверсифированном</a:t>
            </a:r>
            <a:r>
              <a:rPr lang="ru-RU" sz="3500" dirty="0">
                <a:solidFill>
                  <a:srgbClr val="002060"/>
                </a:solidFill>
              </a:rPr>
              <a:t> обществе, как личность, которая способна усвоить социокультурную форму бытия при условии сохранения и развития своей этнической идентификации, психологически и социально готова к </a:t>
            </a:r>
            <a:r>
              <a:rPr lang="ru-RU" sz="3500" b="1" dirty="0">
                <a:solidFill>
                  <a:srgbClr val="002060"/>
                </a:solidFill>
              </a:rPr>
              <a:t>осознанию этнического разнообразия и взаимодействию</a:t>
            </a:r>
            <a:r>
              <a:rPr lang="ru-RU" sz="3500" dirty="0">
                <a:solidFill>
                  <a:srgbClr val="002060"/>
                </a:solidFill>
              </a:rPr>
              <a:t> с представителями различных этнических культур</a:t>
            </a:r>
            <a:r>
              <a:rPr lang="ru-RU" sz="3500" dirty="0" smtClean="0">
                <a:solidFill>
                  <a:srgbClr val="002060"/>
                </a:solidFill>
              </a:rPr>
              <a:t>».</a:t>
            </a:r>
          </a:p>
          <a:p>
            <a:pPr marL="0" indent="0" algn="r">
              <a:buNone/>
            </a:pPr>
            <a:r>
              <a:rPr lang="ru-RU" sz="2600" dirty="0" smtClean="0"/>
              <a:t>Становление </a:t>
            </a:r>
            <a:r>
              <a:rPr lang="ru-RU" sz="2600" dirty="0"/>
              <a:t>идентичности и толерантности в условиях поликультурного образования [Текст]: монография / отв. ред. А.К. Лукина. — Красноярск: </a:t>
            </a:r>
            <a:r>
              <a:rPr lang="ru-RU" sz="2600" dirty="0" err="1"/>
              <a:t>Сиб</a:t>
            </a:r>
            <a:r>
              <a:rPr lang="ru-RU" sz="2600" dirty="0"/>
              <a:t>. </a:t>
            </a:r>
            <a:r>
              <a:rPr lang="ru-RU" sz="2600" dirty="0" err="1"/>
              <a:t>Федер</a:t>
            </a:r>
            <a:r>
              <a:rPr lang="ru-RU" sz="2600" dirty="0"/>
              <a:t>. Ун-т, 2015</a:t>
            </a:r>
            <a:r>
              <a:rPr lang="ru-RU" sz="2600" dirty="0" smtClean="0"/>
              <a:t>. – 260 с.</a:t>
            </a:r>
            <a:endParaRPr lang="ru-RU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7" y="133882"/>
            <a:ext cx="8246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Идеи</a:t>
            </a:r>
            <a:r>
              <a:rPr lang="ru-RU" sz="2400" b="1" dirty="0">
                <a:solidFill>
                  <a:srgbClr val="7030A0"/>
                </a:solidFill>
              </a:rPr>
              <a:t>:</a:t>
            </a:r>
            <a:r>
              <a:rPr lang="ru-RU" sz="2400" b="1" dirty="0"/>
              <a:t> О личности современного учителя карельского языка</a:t>
            </a:r>
          </a:p>
        </p:txBody>
      </p:sp>
    </p:spTree>
    <p:extLst>
      <p:ext uri="{BB962C8B-B14F-4D97-AF65-F5344CB8AC3E}">
        <p14:creationId xmlns:p14="http://schemas.microsoft.com/office/powerpoint/2010/main" val="329396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5546"/>
            <a:ext cx="8229600" cy="1033253"/>
          </a:xfrm>
        </p:spPr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Мультикультурная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л</a:t>
            </a:r>
            <a:r>
              <a:rPr lang="ru-RU" b="1" dirty="0" smtClean="0">
                <a:solidFill>
                  <a:srgbClr val="C00000"/>
                </a:solidFill>
              </a:rPr>
              <a:t>ичность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Н.Б. Крылова: </a:t>
            </a:r>
            <a:r>
              <a:rPr lang="ru-RU" dirty="0" err="1" smtClean="0">
                <a:solidFill>
                  <a:srgbClr val="002060"/>
                </a:solidFill>
              </a:rPr>
              <a:t>Жизнедействует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по принципу </a:t>
            </a:r>
            <a:r>
              <a:rPr lang="ru-RU" dirty="0" err="1">
                <a:solidFill>
                  <a:srgbClr val="002060"/>
                </a:solidFill>
              </a:rPr>
              <a:t>мультикультурности</a:t>
            </a:r>
            <a:r>
              <a:rPr lang="ru-RU" dirty="0">
                <a:solidFill>
                  <a:srgbClr val="002060"/>
                </a:solidFill>
              </a:rPr>
              <a:t>, т.е. культурного разнообразия, </a:t>
            </a:r>
            <a:r>
              <a:rPr lang="ru-RU" b="1" dirty="0">
                <a:solidFill>
                  <a:srgbClr val="002060"/>
                </a:solidFill>
              </a:rPr>
              <a:t>взаимопроникновения и взаимосвязанности культур</a:t>
            </a:r>
            <a:r>
              <a:rPr lang="ru-RU" dirty="0">
                <a:solidFill>
                  <a:srgbClr val="002060"/>
                </a:solidFill>
              </a:rPr>
              <a:t>. «Это — принцип, выражающий доминирующую ориентацию на сохранение множества не просто сосуществующих, но </a:t>
            </a:r>
            <a:r>
              <a:rPr lang="ru-RU" b="1" dirty="0">
                <a:solidFill>
                  <a:srgbClr val="002060"/>
                </a:solidFill>
              </a:rPr>
              <a:t>взаимовлияющих и взаимодействующих</a:t>
            </a:r>
            <a:r>
              <a:rPr lang="ru-RU" dirty="0">
                <a:solidFill>
                  <a:srgbClr val="002060"/>
                </a:solidFill>
              </a:rPr>
              <a:t> культурных ценностей и норм в образовании</a:t>
            </a:r>
            <a:r>
              <a:rPr lang="ru-RU" dirty="0" smtClean="0">
                <a:solidFill>
                  <a:srgbClr val="002060"/>
                </a:solidFill>
              </a:rPr>
              <a:t>»... </a:t>
            </a:r>
            <a:r>
              <a:rPr lang="ru-RU" dirty="0">
                <a:solidFill>
                  <a:srgbClr val="002060"/>
                </a:solidFill>
              </a:rPr>
              <a:t>«Наиболее важными для развития личности становятся нормы </a:t>
            </a:r>
            <a:r>
              <a:rPr lang="ru-RU" b="1" dirty="0">
                <a:solidFill>
                  <a:srgbClr val="002060"/>
                </a:solidFill>
              </a:rPr>
              <a:t>гражданственности</a:t>
            </a:r>
            <a:r>
              <a:rPr lang="ru-RU" dirty="0">
                <a:solidFill>
                  <a:srgbClr val="002060"/>
                </a:solidFill>
              </a:rPr>
              <a:t>, а не национальности</a:t>
            </a:r>
            <a:r>
              <a:rPr lang="ru-RU" dirty="0" smtClean="0">
                <a:solidFill>
                  <a:srgbClr val="002060"/>
                </a:solidFill>
              </a:rPr>
              <a:t>».</a:t>
            </a:r>
          </a:p>
          <a:p>
            <a:pPr marL="0" indent="0" algn="r">
              <a:buNone/>
            </a:pPr>
            <a:r>
              <a:rPr lang="ru-RU" sz="2600" dirty="0" err="1" smtClean="0"/>
              <a:t>Этнонациональная</a:t>
            </a:r>
            <a:r>
              <a:rPr lang="ru-RU" sz="2600" dirty="0" smtClean="0"/>
              <a:t> </a:t>
            </a:r>
            <a:r>
              <a:rPr lang="ru-RU" sz="2600" dirty="0"/>
              <a:t>школа и </a:t>
            </a:r>
            <a:r>
              <a:rPr lang="ru-RU" sz="2600" dirty="0" err="1"/>
              <a:t>мультикультурные</a:t>
            </a:r>
            <a:r>
              <a:rPr lang="ru-RU" sz="2600" dirty="0"/>
              <a:t> процессы [Текст] // Новые ценности образования / [гл. редактор Н.Б. Крылова]. — 2005. — №3(22). — 148 с.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7" y="133882"/>
            <a:ext cx="8246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Идеи</a:t>
            </a:r>
            <a:r>
              <a:rPr lang="ru-RU" sz="2400" b="1" dirty="0">
                <a:solidFill>
                  <a:srgbClr val="7030A0"/>
                </a:solidFill>
              </a:rPr>
              <a:t>: </a:t>
            </a:r>
            <a:r>
              <a:rPr lang="ru-RU" sz="2400" b="1" dirty="0"/>
              <a:t>О личности современного учителя карельского языка</a:t>
            </a:r>
          </a:p>
        </p:txBody>
      </p:sp>
    </p:spTree>
    <p:extLst>
      <p:ext uri="{BB962C8B-B14F-4D97-AF65-F5344CB8AC3E}">
        <p14:creationId xmlns:p14="http://schemas.microsoft.com/office/powerpoint/2010/main" val="210946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29614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В личности современного учителя карельского языка представлены и гармонично сочетаются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этнокультурность</a:t>
            </a:r>
            <a:r>
              <a:rPr lang="ru-RU" sz="2400" b="1" dirty="0" smtClean="0">
                <a:solidFill>
                  <a:srgbClr val="C00000"/>
                </a:solidFill>
              </a:rPr>
              <a:t>, </a:t>
            </a:r>
            <a:r>
              <a:rPr lang="ru-RU" sz="2400" b="1" dirty="0" err="1" smtClean="0">
                <a:solidFill>
                  <a:srgbClr val="C00000"/>
                </a:solidFill>
              </a:rPr>
              <a:t>поликультурность</a:t>
            </a:r>
            <a:r>
              <a:rPr lang="ru-RU" sz="2400" b="1" dirty="0" smtClean="0">
                <a:solidFill>
                  <a:srgbClr val="C00000"/>
                </a:solidFill>
              </a:rPr>
              <a:t> и </a:t>
            </a:r>
            <a:r>
              <a:rPr lang="ru-RU" sz="2400" b="1" dirty="0" err="1" smtClean="0">
                <a:solidFill>
                  <a:srgbClr val="C00000"/>
                </a:solidFill>
              </a:rPr>
              <a:t>мультикультурность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496944" cy="518457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800" b="1" dirty="0">
                <a:solidFill>
                  <a:srgbClr val="7030A0"/>
                </a:solidFill>
                <a:ea typeface="+mj-ea"/>
                <a:cs typeface="+mj-cs"/>
              </a:rPr>
              <a:t>Идеи: </a:t>
            </a:r>
            <a:r>
              <a:rPr lang="ru-RU" sz="3800" b="1" dirty="0">
                <a:solidFill>
                  <a:prstClr val="black"/>
                </a:solidFill>
                <a:ea typeface="+mj-ea"/>
                <a:cs typeface="+mj-cs"/>
              </a:rPr>
              <a:t>О подготовке учителя карельского </a:t>
            </a:r>
            <a:r>
              <a:rPr lang="ru-RU" sz="3800" b="1" dirty="0" smtClean="0">
                <a:solidFill>
                  <a:prstClr val="black"/>
                </a:solidFill>
                <a:ea typeface="+mj-ea"/>
                <a:cs typeface="+mj-cs"/>
              </a:rPr>
              <a:t>языка в </a:t>
            </a:r>
            <a:r>
              <a:rPr lang="ru-RU" sz="3800" b="1" dirty="0">
                <a:solidFill>
                  <a:prstClr val="black"/>
                </a:solidFill>
                <a:ea typeface="+mj-ea"/>
                <a:cs typeface="+mj-cs"/>
              </a:rPr>
              <a:t>вузе</a:t>
            </a:r>
            <a:endParaRPr lang="ru-RU" sz="3800" dirty="0" smtClean="0"/>
          </a:p>
          <a:p>
            <a:r>
              <a:rPr lang="ru-RU" dirty="0" smtClean="0"/>
              <a:t>Создание у обучающихся представлений о </a:t>
            </a:r>
            <a:r>
              <a:rPr lang="ru-RU" b="1" dirty="0" smtClean="0">
                <a:solidFill>
                  <a:srgbClr val="002060"/>
                </a:solidFill>
              </a:rPr>
              <a:t>многонациональности и </a:t>
            </a:r>
            <a:r>
              <a:rPr lang="ru-RU" b="1" dirty="0" err="1" smtClean="0">
                <a:solidFill>
                  <a:srgbClr val="002060"/>
                </a:solidFill>
              </a:rPr>
              <a:t>поликультурности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 smtClean="0"/>
              <a:t>Республики Карелия (русские, белорусы, вепсы, финны/</a:t>
            </a:r>
            <a:r>
              <a:rPr lang="ru-RU" dirty="0" err="1" smtClean="0"/>
              <a:t>ингермаландцы</a:t>
            </a:r>
            <a:r>
              <a:rPr lang="ru-RU" dirty="0" smtClean="0"/>
              <a:t>, саамы и др.)</a:t>
            </a:r>
          </a:p>
          <a:p>
            <a:r>
              <a:rPr lang="ru-RU" dirty="0" smtClean="0"/>
              <a:t>Изучение обучающимися ресурсоёмкости социокультурного пространства и включение их в этнокультурное </a:t>
            </a:r>
            <a:r>
              <a:rPr lang="ru-RU" dirty="0"/>
              <a:t>пространство </a:t>
            </a:r>
            <a:r>
              <a:rPr lang="ru-RU" b="1" dirty="0">
                <a:solidFill>
                  <a:srgbClr val="002060"/>
                </a:solidFill>
              </a:rPr>
              <a:t>карельского этноса </a:t>
            </a:r>
            <a:r>
              <a:rPr lang="ru-RU" dirty="0" smtClean="0"/>
              <a:t>в Петрозаводске и в территориях Республики Карелия. </a:t>
            </a:r>
          </a:p>
          <a:p>
            <a:r>
              <a:rPr lang="ru-RU" b="1" dirty="0">
                <a:solidFill>
                  <a:srgbClr val="002060"/>
                </a:solidFill>
              </a:rPr>
              <a:t>Раннее</a:t>
            </a:r>
            <a:r>
              <a:rPr lang="ru-RU" dirty="0"/>
              <a:t> включение </a:t>
            </a:r>
            <a:r>
              <a:rPr lang="ru-RU" dirty="0" smtClean="0"/>
              <a:t>обучающихся в практическую этнокультурную деятельность (с начала обучения в вузе).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Практическое освоение </a:t>
            </a:r>
            <a:r>
              <a:rPr lang="ru-RU" dirty="0" smtClean="0"/>
              <a:t>обучающимися 1-2 умений, актуальных в этнокультурной деятельности (музейная педагогика, народные игры, танцы, прикладное творчество…) </a:t>
            </a:r>
          </a:p>
          <a:p>
            <a:r>
              <a:rPr lang="ru-RU" dirty="0" smtClean="0"/>
              <a:t>Формирование и пополнение индивидуального </a:t>
            </a:r>
            <a:r>
              <a:rPr lang="ru-RU" b="1" dirty="0" smtClean="0">
                <a:solidFill>
                  <a:srgbClr val="002060"/>
                </a:solidFill>
              </a:rPr>
              <a:t>Этно-Портфолио</a:t>
            </a:r>
            <a:r>
              <a:rPr lang="ru-RU" dirty="0" smtClean="0"/>
              <a:t> обучающегося от начала до окончания профессиональной подготовки.</a:t>
            </a:r>
          </a:p>
          <a:p>
            <a:r>
              <a:rPr lang="ru-RU" dirty="0" smtClean="0"/>
              <a:t>….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7030A0"/>
                </a:solidFill>
              </a:rPr>
              <a:t>Идеи появляются по ходу реализации подготовки. Их авторы и исполнители – преподаватели и студенты.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11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396044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	</a:t>
            </a:r>
            <a:r>
              <a:rPr lang="ru-RU" sz="3600" b="1" dirty="0" smtClean="0">
                <a:solidFill>
                  <a:srgbClr val="002060"/>
                </a:solidFill>
              </a:rPr>
              <a:t>Долог </a:t>
            </a:r>
            <a:r>
              <a:rPr lang="ru-RU" sz="3600" b="1" dirty="0">
                <a:solidFill>
                  <a:srgbClr val="002060"/>
                </a:solidFill>
              </a:rPr>
              <a:t>путь поучения, короток 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и </a:t>
            </a:r>
            <a:r>
              <a:rPr lang="ru-RU" sz="3600" b="1" dirty="0">
                <a:solidFill>
                  <a:srgbClr val="002060"/>
                </a:solidFill>
              </a:rPr>
              <a:t>успешен путь </a:t>
            </a:r>
            <a:r>
              <a:rPr lang="ru-RU" sz="3600" b="1" dirty="0">
                <a:solidFill>
                  <a:srgbClr val="C00000"/>
                </a:solidFill>
              </a:rPr>
              <a:t>примеров</a:t>
            </a:r>
            <a:r>
              <a:rPr lang="ru-RU" sz="3600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	(</a:t>
            </a:r>
            <a:r>
              <a:rPr lang="ru-RU" sz="3600" b="1" dirty="0">
                <a:solidFill>
                  <a:srgbClr val="002060"/>
                </a:solidFill>
              </a:rPr>
              <a:t>Долог путь наставлений, краток 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и </a:t>
            </a:r>
            <a:r>
              <a:rPr lang="ru-RU" sz="3600" b="1" dirty="0">
                <a:solidFill>
                  <a:srgbClr val="002060"/>
                </a:solidFill>
              </a:rPr>
              <a:t>убедителен путь примеров</a:t>
            </a:r>
            <a:r>
              <a:rPr lang="ru-RU" sz="3600" b="1" dirty="0" smtClean="0">
                <a:solidFill>
                  <a:srgbClr val="002060"/>
                </a:solidFill>
              </a:rPr>
              <a:t>.)</a:t>
            </a:r>
          </a:p>
          <a:p>
            <a:pPr marL="0" indent="0" algn="r">
              <a:buNone/>
            </a:pPr>
            <a:r>
              <a:rPr lang="ru-RU" dirty="0" err="1"/>
              <a:t>Луций</a:t>
            </a:r>
            <a:r>
              <a:rPr lang="ru-RU" dirty="0"/>
              <a:t> </a:t>
            </a:r>
            <a:r>
              <a:rPr lang="ru-RU" dirty="0" err="1"/>
              <a:t>Анней</a:t>
            </a:r>
            <a:r>
              <a:rPr lang="ru-RU" dirty="0"/>
              <a:t> Сенека. 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Нравственные </a:t>
            </a:r>
            <a:r>
              <a:rPr lang="ru-RU" dirty="0"/>
              <a:t>письма к </a:t>
            </a:r>
            <a:r>
              <a:rPr lang="ru-RU" dirty="0" err="1"/>
              <a:t>Луцилию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83568" y="332656"/>
            <a:ext cx="2737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Акцент подготовки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32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96" y="132510"/>
            <a:ext cx="3888432" cy="2916324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263" y="123924"/>
            <a:ext cx="3913117" cy="2933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55576" y="3059668"/>
            <a:ext cx="3508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 Центре национальных культур </a:t>
            </a:r>
          </a:p>
          <a:p>
            <a:r>
              <a:rPr lang="ru-RU" b="1" dirty="0" smtClean="0"/>
              <a:t>и народного творчества РК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652120" y="3059668"/>
            <a:ext cx="1785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 Доме Кантеле</a:t>
            </a:r>
            <a:endParaRPr lang="ru-R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862" y="3429000"/>
            <a:ext cx="3737918" cy="280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348415" y="6303676"/>
            <a:ext cx="261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 Резиденции </a:t>
            </a:r>
            <a:r>
              <a:rPr lang="en-US" b="1" dirty="0" err="1" smtClean="0"/>
              <a:t>Talvi</a:t>
            </a:r>
            <a:r>
              <a:rPr lang="en-US" b="1" dirty="0" smtClean="0"/>
              <a:t> </a:t>
            </a:r>
            <a:r>
              <a:rPr lang="en-US" b="1" dirty="0" err="1" smtClean="0"/>
              <a:t>Ukko</a:t>
            </a:r>
            <a:endParaRPr lang="ru-RU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47" y="3710684"/>
            <a:ext cx="420400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3363" y="6303676"/>
            <a:ext cx="4919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 Карельском институте развития образования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7553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508104" y="188640"/>
            <a:ext cx="3456384" cy="144016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Волонтёры Слёта одарённых детей </a:t>
            </a:r>
            <a:r>
              <a:rPr lang="ru-RU" sz="1800" b="1" dirty="0" err="1" smtClean="0"/>
              <a:t>Пряжинского</a:t>
            </a:r>
            <a:r>
              <a:rPr lang="ru-RU" sz="1800" b="1" dirty="0" smtClean="0"/>
              <a:t> национального муниципального района РК</a:t>
            </a:r>
            <a:br>
              <a:rPr lang="ru-RU" sz="1800" b="1" dirty="0" smtClean="0"/>
            </a:br>
            <a:r>
              <a:rPr lang="ru-RU" sz="1800" b="1" dirty="0" smtClean="0"/>
              <a:t>«Поверь в чудо!»</a:t>
            </a:r>
            <a:endParaRPr lang="ru-RU" sz="1800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5021287" cy="334948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642" y="3236775"/>
            <a:ext cx="460247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3933056"/>
            <a:ext cx="4176464" cy="27917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/>
              <a:t>На Республиканской научно-практической конференции</a:t>
            </a:r>
          </a:p>
          <a:p>
            <a:r>
              <a:rPr lang="ru-RU" sz="1800" b="1" dirty="0" smtClean="0"/>
              <a:t> «Экология прибалтийско-финских языков и культур: </a:t>
            </a:r>
          </a:p>
          <a:p>
            <a:r>
              <a:rPr lang="ru-RU" sz="1800" b="1" dirty="0" smtClean="0"/>
              <a:t>роль образования в сохранении культурной </a:t>
            </a:r>
          </a:p>
          <a:p>
            <a:r>
              <a:rPr lang="ru-RU" sz="1800" b="1" dirty="0" smtClean="0"/>
              <a:t>и лингвистической идентичности народов». </a:t>
            </a:r>
            <a:br>
              <a:rPr lang="ru-RU" sz="1800" b="1" dirty="0" smtClean="0"/>
            </a:br>
            <a:r>
              <a:rPr lang="ru-RU" sz="1800" b="1" dirty="0" smtClean="0"/>
              <a:t>КИРО. Петрозаводск. </a:t>
            </a:r>
          </a:p>
          <a:p>
            <a:r>
              <a:rPr lang="ru-RU" sz="1800" b="1" dirty="0" smtClean="0"/>
              <a:t>1 декабря 2017г.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4191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476</Words>
  <Application>Microsoft Office PowerPoint</Application>
  <PresentationFormat>Экран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Профессиональная подготовка учителей карельского языка  в вузе:  идеи и акценты (1-я часть)</vt:lpstr>
      <vt:lpstr> В 2017 году кафедра теории и методики начального образования института педагогики и психологии Петрозаводского государственного университета приступила к реализации образовательной программы по направлению «Педагогическое образование».  Академический бакалавриат с двумя профилями (начальное образование и родной (карельский) язык).  Срок обучения 5 лет.</vt:lpstr>
      <vt:lpstr>Этнокультурная личность</vt:lpstr>
      <vt:lpstr>Поликультурная личность</vt:lpstr>
      <vt:lpstr>Мультикультурная личность</vt:lpstr>
      <vt:lpstr>В личности современного учителя карельского языка представлены и гармонично сочетаются  этнокультурность, поликультурность и мультикультурность</vt:lpstr>
      <vt:lpstr>Презентация PowerPoint</vt:lpstr>
      <vt:lpstr>Презентация PowerPoint</vt:lpstr>
      <vt:lpstr>Волонтёры Слёта одарённых детей Пряжинского национального муниципального района РК «Поверь в чудо!»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по Введение… Базовые/опорные понятия курса</dc:title>
  <dc:creator>Зинаида</dc:creator>
  <cp:lastModifiedBy>Зинаида</cp:lastModifiedBy>
  <cp:revision>63</cp:revision>
  <dcterms:created xsi:type="dcterms:W3CDTF">2017-09-07T05:22:27Z</dcterms:created>
  <dcterms:modified xsi:type="dcterms:W3CDTF">2018-11-28T06:55:59Z</dcterms:modified>
</cp:coreProperties>
</file>