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71" r:id="rId5"/>
    <p:sldId id="288" r:id="rId6"/>
    <p:sldId id="291" r:id="rId7"/>
    <p:sldId id="292" r:id="rId8"/>
    <p:sldId id="293" r:id="rId9"/>
    <p:sldId id="294" r:id="rId10"/>
    <p:sldId id="276" r:id="rId11"/>
    <p:sldId id="275" r:id="rId12"/>
    <p:sldId id="295" r:id="rId13"/>
    <p:sldId id="296" r:id="rId14"/>
    <p:sldId id="297" r:id="rId15"/>
    <p:sldId id="298" r:id="rId16"/>
    <p:sldId id="274" r:id="rId17"/>
    <p:sldId id="273" r:id="rId18"/>
    <p:sldId id="278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99" r:id="rId28"/>
    <p:sldId id="312" r:id="rId29"/>
    <p:sldId id="313" r:id="rId30"/>
    <p:sldId id="314" r:id="rId31"/>
    <p:sldId id="315" r:id="rId32"/>
    <p:sldId id="316" r:id="rId33"/>
    <p:sldId id="317" r:id="rId34"/>
    <p:sldId id="345" r:id="rId35"/>
    <p:sldId id="277" r:id="rId36"/>
    <p:sldId id="301" r:id="rId37"/>
    <p:sldId id="300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6" r:id="rId46"/>
    <p:sldId id="347" r:id="rId47"/>
    <p:sldId id="351" r:id="rId48"/>
    <p:sldId id="302" r:id="rId49"/>
    <p:sldId id="350" r:id="rId50"/>
    <p:sldId id="303" r:id="rId51"/>
    <p:sldId id="257" r:id="rId52"/>
    <p:sldId id="258" r:id="rId53"/>
    <p:sldId id="279" r:id="rId54"/>
    <p:sldId id="280" r:id="rId55"/>
    <p:sldId id="318" r:id="rId56"/>
    <p:sldId id="319" r:id="rId57"/>
    <p:sldId id="352" r:id="rId58"/>
    <p:sldId id="283" r:id="rId59"/>
    <p:sldId id="284" r:id="rId60"/>
    <p:sldId id="359" r:id="rId61"/>
    <p:sldId id="353" r:id="rId62"/>
    <p:sldId id="354" r:id="rId63"/>
    <p:sldId id="355" r:id="rId64"/>
    <p:sldId id="356" r:id="rId65"/>
    <p:sldId id="357" r:id="rId66"/>
    <p:sldId id="358" r:id="rId67"/>
    <p:sldId id="320" r:id="rId68"/>
    <p:sldId id="321" r:id="rId69"/>
    <p:sldId id="323" r:id="rId70"/>
    <p:sldId id="322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4" r:id="rId81"/>
    <p:sldId id="333" r:id="rId82"/>
    <p:sldId id="285" r:id="rId83"/>
    <p:sldId id="337" r:id="rId84"/>
    <p:sldId id="335" r:id="rId85"/>
    <p:sldId id="336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Любовь к чтению</a:t>
            </a:r>
            <a:endParaRPr lang="ru-RU" dirty="0"/>
          </a:p>
        </c:rich>
      </c:tx>
      <c:layout>
        <c:manualLayout>
          <c:xMode val="edge"/>
          <c:yMode val="edge"/>
          <c:x val="0.33180826771653565"/>
          <c:y val="3.409090909090909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Это про меня</c:v>
                </c:pt>
                <c:pt idx="1">
                  <c:v>Это не про меня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0.6000000000000002</c:v>
                </c:pt>
                <c:pt idx="1">
                  <c:v>0.37000000000000011</c:v>
                </c:pt>
                <c:pt idx="2">
                  <c:v>3.0000000000000009E-2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прочитанных книг</a:t>
            </a:r>
            <a:endParaRPr lang="ru-RU" dirty="0"/>
          </a:p>
        </c:rich>
      </c:tx>
      <c:layout>
        <c:manualLayout>
          <c:xMode val="edge"/>
          <c:yMode val="edge"/>
          <c:x val="0.33180826771653588"/>
          <c:y val="3.409090909090908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Назвали число</c:v>
                </c:pt>
                <c:pt idx="1">
                  <c:v>Нисколько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0.4200000000000001</c:v>
                </c:pt>
                <c:pt idx="2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прочитанных книг</a:t>
            </a:r>
            <a:endParaRPr lang="ru-RU" dirty="0"/>
          </a:p>
        </c:rich>
      </c:tx>
      <c:layout>
        <c:manualLayout>
          <c:xMode val="edge"/>
          <c:yMode val="edge"/>
          <c:x val="0.33180826771653604"/>
          <c:y val="3.40909090909090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909711286089272E-2"/>
          <c:y val="0.15771295633500368"/>
          <c:w val="0.57009028871391076"/>
          <c:h val="0.711787535790980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значение</c:v>
                </c:pt>
              </c:strCache>
            </c:strRef>
          </c:tx>
          <c:marker>
            <c:spPr>
              <a:ln w="254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1992</c:v>
                </c:pt>
                <c:pt idx="1">
                  <c:v>2011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5.14</c:v>
                </c:pt>
                <c:pt idx="1">
                  <c:v>3.94</c:v>
                </c:pt>
                <c:pt idx="2">
                  <c:v>4.55</c:v>
                </c:pt>
                <c:pt idx="3">
                  <c:v>6.49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16128"/>
        <c:axId val="156717216"/>
      </c:lineChart>
      <c:catAx>
        <c:axId val="1567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56717216"/>
        <c:crosses val="autoZero"/>
        <c:auto val="1"/>
        <c:lblAlgn val="ctr"/>
        <c:lblOffset val="100"/>
        <c:noMultiLvlLbl val="0"/>
      </c:catAx>
      <c:valAx>
        <c:axId val="156717216"/>
        <c:scaling>
          <c:orientation val="minMax"/>
          <c:max val="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56716128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18"/>
          </c:dPt>
          <c:dPt>
            <c:idx val="2"/>
            <c:bubble3D val="0"/>
            <c:explosion val="14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Читают ежедневно</c:v>
                </c:pt>
                <c:pt idx="1">
                  <c:v>Несколько раз в неделю</c:v>
                </c:pt>
                <c:pt idx="2">
                  <c:v>Не читают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41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18"/>
          </c:dPt>
          <c:dPt>
            <c:idx val="2"/>
            <c:bubble3D val="0"/>
            <c:explosion val="14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Читают ежедневно</c:v>
                </c:pt>
                <c:pt idx="1">
                  <c:v>Несколько раз в неделю</c:v>
                </c:pt>
                <c:pt idx="2">
                  <c:v>Несколько раз в месяц</c:v>
                </c:pt>
                <c:pt idx="3">
                  <c:v>Не читают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16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iesta.city/spb/live/top-20-mest-s-polkami-dlya-bukkrossinga-v-peterburg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iesta.city/spb/live/top-20-mest-s-polkami-dlya-bukkrossinga-v-peterburg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86019-43D2-45B5-9DE3-E36C392F45A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A0A16FD-5828-44A7-8CF7-C5CEA2D5624E}">
      <dgm:prSet custT="1"/>
      <dgm:spPr/>
      <dgm:t>
        <a:bodyPr/>
        <a:lstStyle/>
        <a:p>
          <a:pPr algn="ctr" rtl="0"/>
          <a:r>
            <a:rPr lang="ru-RU" sz="2000" b="1" dirty="0" smtClean="0"/>
            <a:t>Книжные рейтинги издательств</a:t>
          </a:r>
          <a:endParaRPr lang="ru-RU" sz="2000" b="1" dirty="0"/>
        </a:p>
      </dgm:t>
    </dgm:pt>
    <dgm:pt modelId="{63B497A0-1B3B-4655-8260-174B21ED77B8}" type="parTrans" cxnId="{7AECA5BC-57A8-426C-AAE8-2DA4BEB332F6}">
      <dgm:prSet/>
      <dgm:spPr/>
      <dgm:t>
        <a:bodyPr/>
        <a:lstStyle/>
        <a:p>
          <a:endParaRPr lang="ru-RU"/>
        </a:p>
      </dgm:t>
    </dgm:pt>
    <dgm:pt modelId="{D591B705-89B3-4EE5-B4E9-1E5670F2311A}" type="sibTrans" cxnId="{7AECA5BC-57A8-426C-AAE8-2DA4BEB332F6}">
      <dgm:prSet/>
      <dgm:spPr/>
      <dgm:t>
        <a:bodyPr/>
        <a:lstStyle/>
        <a:p>
          <a:endParaRPr lang="ru-RU"/>
        </a:p>
      </dgm:t>
    </dgm:pt>
    <dgm:pt modelId="{D9C0D0EA-1FA5-4F37-89D4-2D75982C6A46}">
      <dgm:prSet custT="1"/>
      <dgm:spPr/>
      <dgm:t>
        <a:bodyPr/>
        <a:lstStyle/>
        <a:p>
          <a:pPr algn="ctr" rtl="0"/>
          <a:r>
            <a:rPr lang="ru-RU" sz="1600" b="1" dirty="0" smtClean="0"/>
            <a:t>Страницы литературных премий «Большая книга», «</a:t>
          </a:r>
          <a:r>
            <a:rPr lang="ru-RU" sz="1600" b="1" dirty="0" err="1" smtClean="0"/>
            <a:t>Нацбест</a:t>
          </a:r>
          <a:r>
            <a:rPr lang="ru-RU" sz="1600" b="1" dirty="0" smtClean="0"/>
            <a:t>», «Русский </a:t>
          </a:r>
          <a:r>
            <a:rPr lang="ru-RU" sz="1600" b="1" dirty="0" err="1" smtClean="0"/>
            <a:t>Букер</a:t>
          </a:r>
          <a:r>
            <a:rPr lang="ru-RU" sz="1600" b="1" dirty="0" smtClean="0"/>
            <a:t>» и др.</a:t>
          </a:r>
          <a:endParaRPr lang="ru-RU" sz="1600" b="1" dirty="0"/>
        </a:p>
      </dgm:t>
    </dgm:pt>
    <dgm:pt modelId="{4C490E34-52E8-41D2-8AE0-213A66024EE9}" type="parTrans" cxnId="{00435117-6E5F-4C5C-AF9A-D18CE197F027}">
      <dgm:prSet/>
      <dgm:spPr/>
      <dgm:t>
        <a:bodyPr/>
        <a:lstStyle/>
        <a:p>
          <a:endParaRPr lang="ru-RU"/>
        </a:p>
      </dgm:t>
    </dgm:pt>
    <dgm:pt modelId="{9634842C-1086-468F-A545-84925E1DD0E1}" type="sibTrans" cxnId="{00435117-6E5F-4C5C-AF9A-D18CE197F027}">
      <dgm:prSet/>
      <dgm:spPr/>
      <dgm:t>
        <a:bodyPr/>
        <a:lstStyle/>
        <a:p>
          <a:endParaRPr lang="ru-RU"/>
        </a:p>
      </dgm:t>
    </dgm:pt>
    <dgm:pt modelId="{7081A4F4-56A3-41E7-BEDE-8C52A2C24B9A}">
      <dgm:prSet custT="1"/>
      <dgm:spPr/>
      <dgm:t>
        <a:bodyPr/>
        <a:lstStyle/>
        <a:p>
          <a:pPr algn="ctr" rtl="0"/>
          <a:r>
            <a:rPr lang="ru-RU" sz="1800" b="1" dirty="0" smtClean="0"/>
            <a:t>Информация о новых книгах</a:t>
          </a:r>
          <a:endParaRPr lang="ru-RU" sz="1800" b="1" dirty="0"/>
        </a:p>
      </dgm:t>
    </dgm:pt>
    <dgm:pt modelId="{9575101D-DD0D-44B3-9072-D7E17D1FC552}" type="parTrans" cxnId="{6134CEF7-6084-47E4-8A1E-F16D140E8BA3}">
      <dgm:prSet/>
      <dgm:spPr/>
      <dgm:t>
        <a:bodyPr/>
        <a:lstStyle/>
        <a:p>
          <a:endParaRPr lang="ru-RU"/>
        </a:p>
      </dgm:t>
    </dgm:pt>
    <dgm:pt modelId="{9A884E49-9CC3-4264-8720-8A65555B6FC0}" type="sibTrans" cxnId="{6134CEF7-6084-47E4-8A1E-F16D140E8BA3}">
      <dgm:prSet/>
      <dgm:spPr/>
      <dgm:t>
        <a:bodyPr/>
        <a:lstStyle/>
        <a:p>
          <a:endParaRPr lang="ru-RU"/>
        </a:p>
      </dgm:t>
    </dgm:pt>
    <dgm:pt modelId="{9DEEECC2-0272-43F4-9225-95EBF83A7723}">
      <dgm:prSet custT="1"/>
      <dgm:spPr/>
      <dgm:t>
        <a:bodyPr/>
        <a:lstStyle/>
        <a:p>
          <a:pPr algn="ctr" rtl="0"/>
          <a:r>
            <a:rPr lang="ru-RU" sz="2400" b="1" dirty="0" err="1" smtClean="0"/>
            <a:t>Буккроссинг</a:t>
          </a:r>
          <a:endParaRPr lang="ru-RU" sz="2400" b="1" dirty="0"/>
        </a:p>
      </dgm:t>
    </dgm:pt>
    <dgm:pt modelId="{3FAC47B1-451F-4D2A-B271-7C6773BE3B0B}" type="parTrans" cxnId="{1E3DD6C5-420B-4E34-8B93-3B66513F3A8F}">
      <dgm:prSet/>
      <dgm:spPr/>
      <dgm:t>
        <a:bodyPr/>
        <a:lstStyle/>
        <a:p>
          <a:endParaRPr lang="ru-RU"/>
        </a:p>
      </dgm:t>
    </dgm:pt>
    <dgm:pt modelId="{EE4EC531-560B-4418-B17B-E45CD0D1FB88}" type="sibTrans" cxnId="{1E3DD6C5-420B-4E34-8B93-3B66513F3A8F}">
      <dgm:prSet/>
      <dgm:spPr/>
      <dgm:t>
        <a:bodyPr/>
        <a:lstStyle/>
        <a:p>
          <a:endParaRPr lang="ru-RU"/>
        </a:p>
      </dgm:t>
    </dgm:pt>
    <dgm:pt modelId="{B7BBF3F3-6FF1-4544-A9C1-59AB52BD9CFC}">
      <dgm:prSet/>
      <dgm:spPr/>
      <dgm:t>
        <a:bodyPr/>
        <a:lstStyle/>
        <a:p>
          <a:pPr rtl="0"/>
          <a:endParaRPr lang="ru-RU" dirty="0"/>
        </a:p>
      </dgm:t>
    </dgm:pt>
    <dgm:pt modelId="{2799A103-2630-48D7-8558-48186618E816}" type="parTrans" cxnId="{7C4818E9-69A4-4ECC-9EDD-4F0794D75FD9}">
      <dgm:prSet/>
      <dgm:spPr/>
      <dgm:t>
        <a:bodyPr/>
        <a:lstStyle/>
        <a:p>
          <a:endParaRPr lang="ru-RU"/>
        </a:p>
      </dgm:t>
    </dgm:pt>
    <dgm:pt modelId="{F8D202A1-065A-4212-BA6F-8B0BE484D038}" type="sibTrans" cxnId="{7C4818E9-69A4-4ECC-9EDD-4F0794D75FD9}">
      <dgm:prSet/>
      <dgm:spPr/>
      <dgm:t>
        <a:bodyPr/>
        <a:lstStyle/>
        <a:p>
          <a:endParaRPr lang="ru-RU"/>
        </a:p>
      </dgm:t>
    </dgm:pt>
    <dgm:pt modelId="{2771AD0B-125B-43B5-8BCB-4B849CCBEFBC}">
      <dgm:prSet custT="1"/>
      <dgm:spPr/>
      <dgm:t>
        <a:bodyPr/>
        <a:lstStyle/>
        <a:p>
          <a:pPr algn="ctr" rtl="0"/>
          <a:r>
            <a:rPr lang="ru-RU" sz="2000" b="1" dirty="0" smtClean="0"/>
            <a:t>Группы по продвижению чтения </a:t>
          </a:r>
          <a:r>
            <a:rPr lang="ru-RU" sz="2000" b="1" dirty="0" err="1" smtClean="0"/>
            <a:t>ВКонтакте</a:t>
          </a:r>
          <a:endParaRPr lang="ru-RU" sz="2000" b="1" dirty="0"/>
        </a:p>
      </dgm:t>
    </dgm:pt>
    <dgm:pt modelId="{C530ED05-624B-41EA-AE97-C9C5ABD4EBC1}" type="parTrans" cxnId="{F4F6E6E3-DD5E-4928-A642-6E171E2E2A12}">
      <dgm:prSet/>
      <dgm:spPr/>
      <dgm:t>
        <a:bodyPr/>
        <a:lstStyle/>
        <a:p>
          <a:endParaRPr lang="ru-RU"/>
        </a:p>
      </dgm:t>
    </dgm:pt>
    <dgm:pt modelId="{03D7AEBC-BC7A-410F-9818-D1A1BFA3618F}" type="sibTrans" cxnId="{F4F6E6E3-DD5E-4928-A642-6E171E2E2A12}">
      <dgm:prSet/>
      <dgm:spPr/>
      <dgm:t>
        <a:bodyPr/>
        <a:lstStyle/>
        <a:p>
          <a:endParaRPr lang="ru-RU"/>
        </a:p>
      </dgm:t>
    </dgm:pt>
    <dgm:pt modelId="{C82586EB-B982-49EE-B0FC-0D3C71350419}">
      <dgm:prSet/>
      <dgm:spPr/>
      <dgm:t>
        <a:bodyPr/>
        <a:lstStyle/>
        <a:p>
          <a:pPr rtl="0"/>
          <a:endParaRPr lang="ru-RU" dirty="0"/>
        </a:p>
      </dgm:t>
    </dgm:pt>
    <dgm:pt modelId="{CD3FFD63-5961-42C4-91D3-8C790130F2CA}" type="parTrans" cxnId="{937BAA82-5EA7-4562-BB7C-8B4FA2DCD39D}">
      <dgm:prSet/>
      <dgm:spPr/>
      <dgm:t>
        <a:bodyPr/>
        <a:lstStyle/>
        <a:p>
          <a:endParaRPr lang="ru-RU"/>
        </a:p>
      </dgm:t>
    </dgm:pt>
    <dgm:pt modelId="{E681D1ED-3785-4CA7-9471-8641DA913AC9}" type="sibTrans" cxnId="{937BAA82-5EA7-4562-BB7C-8B4FA2DCD39D}">
      <dgm:prSet/>
      <dgm:spPr/>
      <dgm:t>
        <a:bodyPr/>
        <a:lstStyle/>
        <a:p>
          <a:endParaRPr lang="ru-RU"/>
        </a:p>
      </dgm:t>
    </dgm:pt>
    <dgm:pt modelId="{F145E8B4-DCAF-4043-A29A-C4EDED926A5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https://www.fiesta.city/spb/live/top-20-mest-s-polkami-dlya-bukkrossinga-v-peterburge/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endParaRPr lang="ru-RU" sz="500" b="1" dirty="0" smtClean="0">
            <a:solidFill>
              <a:schemeClr val="bg1"/>
            </a:solidFill>
          </a:endParaRPr>
        </a:p>
      </dgm:t>
    </dgm:pt>
    <dgm:pt modelId="{814881C9-AC25-4F83-B17D-495E6C3015D7}" type="parTrans" cxnId="{77C06EDA-8F13-43BC-ACFA-1DB2CA4349B8}">
      <dgm:prSet/>
      <dgm:spPr/>
      <dgm:t>
        <a:bodyPr/>
        <a:lstStyle/>
        <a:p>
          <a:endParaRPr lang="ru-RU"/>
        </a:p>
      </dgm:t>
    </dgm:pt>
    <dgm:pt modelId="{56ADE440-D27B-489D-8EDF-F1A344D982CF}" type="sibTrans" cxnId="{77C06EDA-8F13-43BC-ACFA-1DB2CA4349B8}">
      <dgm:prSet/>
      <dgm:spPr/>
      <dgm:t>
        <a:bodyPr/>
        <a:lstStyle/>
        <a:p>
          <a:endParaRPr lang="ru-RU"/>
        </a:p>
      </dgm:t>
    </dgm:pt>
    <dgm:pt modelId="{84D48F4E-1FF9-4109-8FFA-5664BA26910D}" type="pres">
      <dgm:prSet presAssocID="{A9C86019-43D2-45B5-9DE3-E36C392F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3AB3E-A9DF-443A-9476-8318F36455F2}" type="pres">
      <dgm:prSet presAssocID="{BA0A16FD-5828-44A7-8CF7-C5CEA2D5624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95E32-DAC2-4BF9-892F-302234794867}" type="pres">
      <dgm:prSet presAssocID="{D591B705-89B3-4EE5-B4E9-1E5670F2311A}" presName="spacer" presStyleCnt="0"/>
      <dgm:spPr/>
    </dgm:pt>
    <dgm:pt modelId="{23668926-12D8-42C0-A598-6BA2231487FB}" type="pres">
      <dgm:prSet presAssocID="{D9C0D0EA-1FA5-4F37-89D4-2D75982C6A4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02DE-6247-414D-931E-0E0C69057FCA}" type="pres">
      <dgm:prSet presAssocID="{9634842C-1086-468F-A545-84925E1DD0E1}" presName="spacer" presStyleCnt="0"/>
      <dgm:spPr/>
    </dgm:pt>
    <dgm:pt modelId="{6DFAB079-7E62-442C-8C57-DA91BA3A9847}" type="pres">
      <dgm:prSet presAssocID="{7081A4F4-56A3-41E7-BEDE-8C52A2C24B9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944E4-A913-47C3-A211-2CBB4F3389D3}" type="pres">
      <dgm:prSet presAssocID="{9A884E49-9CC3-4264-8720-8A65555B6FC0}" presName="spacer" presStyleCnt="0"/>
      <dgm:spPr/>
    </dgm:pt>
    <dgm:pt modelId="{6DD30FB1-F71E-41E7-A65B-F59C66351ED2}" type="pres">
      <dgm:prSet presAssocID="{9DEEECC2-0272-43F4-9225-95EBF83A772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FAB0E-E6E7-4F1D-B43C-6E9FD1C0E6D8}" type="pres">
      <dgm:prSet presAssocID="{EE4EC531-560B-4418-B17B-E45CD0D1FB88}" presName="spacer" presStyleCnt="0"/>
      <dgm:spPr/>
    </dgm:pt>
    <dgm:pt modelId="{D31AF414-9F8F-4CEA-883A-539C4F6A690F}" type="pres">
      <dgm:prSet presAssocID="{F145E8B4-DCAF-4043-A29A-C4EDED926A5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A2BEB-E26D-42F2-AC5A-17E40297EB57}" type="pres">
      <dgm:prSet presAssocID="{56ADE440-D27B-489D-8EDF-F1A344D982CF}" presName="spacer" presStyleCnt="0"/>
      <dgm:spPr/>
    </dgm:pt>
    <dgm:pt modelId="{084B481E-4472-41EB-8D90-DDD544726018}" type="pres">
      <dgm:prSet presAssocID="{B7BBF3F3-6FF1-4544-A9C1-59AB52BD9CF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6BCEC-A391-43B5-A688-BD84E6E93C08}" type="pres">
      <dgm:prSet presAssocID="{F8D202A1-065A-4212-BA6F-8B0BE484D038}" presName="spacer" presStyleCnt="0"/>
      <dgm:spPr/>
    </dgm:pt>
    <dgm:pt modelId="{8ABCB757-FC8D-45E4-864C-062E59E4AD1D}" type="pres">
      <dgm:prSet presAssocID="{2771AD0B-125B-43B5-8BCB-4B849CCBEFB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1E147-8C6D-4E05-9498-F8A5D37AA953}" type="pres">
      <dgm:prSet presAssocID="{03D7AEBC-BC7A-410F-9818-D1A1BFA3618F}" presName="spacer" presStyleCnt="0"/>
      <dgm:spPr/>
    </dgm:pt>
    <dgm:pt modelId="{C00D3084-2B61-4863-BFAF-F63E73E49ACA}" type="pres">
      <dgm:prSet presAssocID="{C82586EB-B982-49EE-B0FC-0D3C7135041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35117-6E5F-4C5C-AF9A-D18CE197F027}" srcId="{A9C86019-43D2-45B5-9DE3-E36C392F45A0}" destId="{D9C0D0EA-1FA5-4F37-89D4-2D75982C6A46}" srcOrd="1" destOrd="0" parTransId="{4C490E34-52E8-41D2-8AE0-213A66024EE9}" sibTransId="{9634842C-1086-468F-A545-84925E1DD0E1}"/>
    <dgm:cxn modelId="{F4F6E6E3-DD5E-4928-A642-6E171E2E2A12}" srcId="{A9C86019-43D2-45B5-9DE3-E36C392F45A0}" destId="{2771AD0B-125B-43B5-8BCB-4B849CCBEFBC}" srcOrd="6" destOrd="0" parTransId="{C530ED05-624B-41EA-AE97-C9C5ABD4EBC1}" sibTransId="{03D7AEBC-BC7A-410F-9818-D1A1BFA3618F}"/>
    <dgm:cxn modelId="{44147132-ADE0-4D2E-A4EC-8866335CD0FC}" type="presOf" srcId="{2771AD0B-125B-43B5-8BCB-4B849CCBEFBC}" destId="{8ABCB757-FC8D-45E4-864C-062E59E4AD1D}" srcOrd="0" destOrd="0" presId="urn:microsoft.com/office/officeart/2005/8/layout/vList2"/>
    <dgm:cxn modelId="{18C5617A-D41C-455C-AB06-B57F3A96EC26}" type="presOf" srcId="{BA0A16FD-5828-44A7-8CF7-C5CEA2D5624E}" destId="{23E3AB3E-A9DF-443A-9476-8318F36455F2}" srcOrd="0" destOrd="0" presId="urn:microsoft.com/office/officeart/2005/8/layout/vList2"/>
    <dgm:cxn modelId="{D9538833-7CBC-4EB1-A556-C580E039BF3F}" type="presOf" srcId="{A9C86019-43D2-45B5-9DE3-E36C392F45A0}" destId="{84D48F4E-1FF9-4109-8FFA-5664BA26910D}" srcOrd="0" destOrd="0" presId="urn:microsoft.com/office/officeart/2005/8/layout/vList2"/>
    <dgm:cxn modelId="{937BAA82-5EA7-4562-BB7C-8B4FA2DCD39D}" srcId="{A9C86019-43D2-45B5-9DE3-E36C392F45A0}" destId="{C82586EB-B982-49EE-B0FC-0D3C71350419}" srcOrd="7" destOrd="0" parTransId="{CD3FFD63-5961-42C4-91D3-8C790130F2CA}" sibTransId="{E681D1ED-3785-4CA7-9471-8641DA913AC9}"/>
    <dgm:cxn modelId="{811ECF3A-FCEF-4C15-9DD3-9447A08E83B6}" type="presOf" srcId="{C82586EB-B982-49EE-B0FC-0D3C71350419}" destId="{C00D3084-2B61-4863-BFAF-F63E73E49ACA}" srcOrd="0" destOrd="0" presId="urn:microsoft.com/office/officeart/2005/8/layout/vList2"/>
    <dgm:cxn modelId="{25969260-4030-4B1D-B492-563BC64856B0}" type="presOf" srcId="{D9C0D0EA-1FA5-4F37-89D4-2D75982C6A46}" destId="{23668926-12D8-42C0-A598-6BA2231487FB}" srcOrd="0" destOrd="0" presId="urn:microsoft.com/office/officeart/2005/8/layout/vList2"/>
    <dgm:cxn modelId="{77C06EDA-8F13-43BC-ACFA-1DB2CA4349B8}" srcId="{A9C86019-43D2-45B5-9DE3-E36C392F45A0}" destId="{F145E8B4-DCAF-4043-A29A-C4EDED926A54}" srcOrd="4" destOrd="0" parTransId="{814881C9-AC25-4F83-B17D-495E6C3015D7}" sibTransId="{56ADE440-D27B-489D-8EDF-F1A344D982CF}"/>
    <dgm:cxn modelId="{1E3DD6C5-420B-4E34-8B93-3B66513F3A8F}" srcId="{A9C86019-43D2-45B5-9DE3-E36C392F45A0}" destId="{9DEEECC2-0272-43F4-9225-95EBF83A7723}" srcOrd="3" destOrd="0" parTransId="{3FAC47B1-451F-4D2A-B271-7C6773BE3B0B}" sibTransId="{EE4EC531-560B-4418-B17B-E45CD0D1FB88}"/>
    <dgm:cxn modelId="{BA55F424-F31E-4149-9740-5606E07DE11A}" type="presOf" srcId="{9DEEECC2-0272-43F4-9225-95EBF83A7723}" destId="{6DD30FB1-F71E-41E7-A65B-F59C66351ED2}" srcOrd="0" destOrd="0" presId="urn:microsoft.com/office/officeart/2005/8/layout/vList2"/>
    <dgm:cxn modelId="{8AA211B7-4466-4A49-B9BA-782B0804E6F5}" type="presOf" srcId="{B7BBF3F3-6FF1-4544-A9C1-59AB52BD9CFC}" destId="{084B481E-4472-41EB-8D90-DDD544726018}" srcOrd="0" destOrd="0" presId="urn:microsoft.com/office/officeart/2005/8/layout/vList2"/>
    <dgm:cxn modelId="{D90AE804-F36E-48AC-B81E-E550617B4A9F}" type="presOf" srcId="{7081A4F4-56A3-41E7-BEDE-8C52A2C24B9A}" destId="{6DFAB079-7E62-442C-8C57-DA91BA3A9847}" srcOrd="0" destOrd="0" presId="urn:microsoft.com/office/officeart/2005/8/layout/vList2"/>
    <dgm:cxn modelId="{38D778D3-A0DA-48E0-B605-5F840A79B125}" type="presOf" srcId="{F145E8B4-DCAF-4043-A29A-C4EDED926A54}" destId="{D31AF414-9F8F-4CEA-883A-539C4F6A690F}" srcOrd="0" destOrd="0" presId="urn:microsoft.com/office/officeart/2005/8/layout/vList2"/>
    <dgm:cxn modelId="{7C4818E9-69A4-4ECC-9EDD-4F0794D75FD9}" srcId="{A9C86019-43D2-45B5-9DE3-E36C392F45A0}" destId="{B7BBF3F3-6FF1-4544-A9C1-59AB52BD9CFC}" srcOrd="5" destOrd="0" parTransId="{2799A103-2630-48D7-8558-48186618E816}" sibTransId="{F8D202A1-065A-4212-BA6F-8B0BE484D038}"/>
    <dgm:cxn modelId="{7AECA5BC-57A8-426C-AAE8-2DA4BEB332F6}" srcId="{A9C86019-43D2-45B5-9DE3-E36C392F45A0}" destId="{BA0A16FD-5828-44A7-8CF7-C5CEA2D5624E}" srcOrd="0" destOrd="0" parTransId="{63B497A0-1B3B-4655-8260-174B21ED77B8}" sibTransId="{D591B705-89B3-4EE5-B4E9-1E5670F2311A}"/>
    <dgm:cxn modelId="{6134CEF7-6084-47E4-8A1E-F16D140E8BA3}" srcId="{A9C86019-43D2-45B5-9DE3-E36C392F45A0}" destId="{7081A4F4-56A3-41E7-BEDE-8C52A2C24B9A}" srcOrd="2" destOrd="0" parTransId="{9575101D-DD0D-44B3-9072-D7E17D1FC552}" sibTransId="{9A884E49-9CC3-4264-8720-8A65555B6FC0}"/>
    <dgm:cxn modelId="{53CAD0E4-5B1D-48CE-A96F-7B4D211042B7}" type="presParOf" srcId="{84D48F4E-1FF9-4109-8FFA-5664BA26910D}" destId="{23E3AB3E-A9DF-443A-9476-8318F36455F2}" srcOrd="0" destOrd="0" presId="urn:microsoft.com/office/officeart/2005/8/layout/vList2"/>
    <dgm:cxn modelId="{2BD87AE2-F15F-430D-B6F6-F25DFF142733}" type="presParOf" srcId="{84D48F4E-1FF9-4109-8FFA-5664BA26910D}" destId="{22195E32-DAC2-4BF9-892F-302234794867}" srcOrd="1" destOrd="0" presId="urn:microsoft.com/office/officeart/2005/8/layout/vList2"/>
    <dgm:cxn modelId="{05E70663-9A0E-4639-A788-9A06E1FB94FD}" type="presParOf" srcId="{84D48F4E-1FF9-4109-8FFA-5664BA26910D}" destId="{23668926-12D8-42C0-A598-6BA2231487FB}" srcOrd="2" destOrd="0" presId="urn:microsoft.com/office/officeart/2005/8/layout/vList2"/>
    <dgm:cxn modelId="{7C890F19-F0D2-488C-8629-1608F8AF7E09}" type="presParOf" srcId="{84D48F4E-1FF9-4109-8FFA-5664BA26910D}" destId="{9B9802DE-6247-414D-931E-0E0C69057FCA}" srcOrd="3" destOrd="0" presId="urn:microsoft.com/office/officeart/2005/8/layout/vList2"/>
    <dgm:cxn modelId="{69717DA9-480D-4409-AF35-71F5B536E95D}" type="presParOf" srcId="{84D48F4E-1FF9-4109-8FFA-5664BA26910D}" destId="{6DFAB079-7E62-442C-8C57-DA91BA3A9847}" srcOrd="4" destOrd="0" presId="urn:microsoft.com/office/officeart/2005/8/layout/vList2"/>
    <dgm:cxn modelId="{0D18000F-711F-439C-A58D-089D3BC13563}" type="presParOf" srcId="{84D48F4E-1FF9-4109-8FFA-5664BA26910D}" destId="{7AD944E4-A913-47C3-A211-2CBB4F3389D3}" srcOrd="5" destOrd="0" presId="urn:microsoft.com/office/officeart/2005/8/layout/vList2"/>
    <dgm:cxn modelId="{578A4277-FEE9-4DEE-A876-0458DE90EC82}" type="presParOf" srcId="{84D48F4E-1FF9-4109-8FFA-5664BA26910D}" destId="{6DD30FB1-F71E-41E7-A65B-F59C66351ED2}" srcOrd="6" destOrd="0" presId="urn:microsoft.com/office/officeart/2005/8/layout/vList2"/>
    <dgm:cxn modelId="{CA9E75C8-9DDC-46EA-A6E6-67B335DD8900}" type="presParOf" srcId="{84D48F4E-1FF9-4109-8FFA-5664BA26910D}" destId="{716FAB0E-E6E7-4F1D-B43C-6E9FD1C0E6D8}" srcOrd="7" destOrd="0" presId="urn:microsoft.com/office/officeart/2005/8/layout/vList2"/>
    <dgm:cxn modelId="{598325AF-6339-47DE-BF72-FFE20135B94E}" type="presParOf" srcId="{84D48F4E-1FF9-4109-8FFA-5664BA26910D}" destId="{D31AF414-9F8F-4CEA-883A-539C4F6A690F}" srcOrd="8" destOrd="0" presId="urn:microsoft.com/office/officeart/2005/8/layout/vList2"/>
    <dgm:cxn modelId="{4EC1387C-CFF8-4852-AB67-05550BBB34D3}" type="presParOf" srcId="{84D48F4E-1FF9-4109-8FFA-5664BA26910D}" destId="{227A2BEB-E26D-42F2-AC5A-17E40297EB57}" srcOrd="9" destOrd="0" presId="urn:microsoft.com/office/officeart/2005/8/layout/vList2"/>
    <dgm:cxn modelId="{92A82659-3F74-4F60-B138-2E424CE6A9D3}" type="presParOf" srcId="{84D48F4E-1FF9-4109-8FFA-5664BA26910D}" destId="{084B481E-4472-41EB-8D90-DDD544726018}" srcOrd="10" destOrd="0" presId="urn:microsoft.com/office/officeart/2005/8/layout/vList2"/>
    <dgm:cxn modelId="{4F69EB90-E6AD-4294-9BE7-E6BC7D8BEC69}" type="presParOf" srcId="{84D48F4E-1FF9-4109-8FFA-5664BA26910D}" destId="{47F6BCEC-A391-43B5-A688-BD84E6E93C08}" srcOrd="11" destOrd="0" presId="urn:microsoft.com/office/officeart/2005/8/layout/vList2"/>
    <dgm:cxn modelId="{775554D6-3452-431B-93E3-869448725B4A}" type="presParOf" srcId="{84D48F4E-1FF9-4109-8FFA-5664BA26910D}" destId="{8ABCB757-FC8D-45E4-864C-062E59E4AD1D}" srcOrd="12" destOrd="0" presId="urn:microsoft.com/office/officeart/2005/8/layout/vList2"/>
    <dgm:cxn modelId="{37E5DEA2-4C8A-40E1-AAAB-76461E8A72CF}" type="presParOf" srcId="{84D48F4E-1FF9-4109-8FFA-5664BA26910D}" destId="{A601E147-8C6D-4E05-9498-F8A5D37AA953}" srcOrd="13" destOrd="0" presId="urn:microsoft.com/office/officeart/2005/8/layout/vList2"/>
    <dgm:cxn modelId="{1B7C30AF-5663-4BF7-9B07-F07BF8D2D619}" type="presParOf" srcId="{84D48F4E-1FF9-4109-8FFA-5664BA26910D}" destId="{C00D3084-2B61-4863-BFAF-F63E73E49AC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3AB3E-A9DF-443A-9476-8318F36455F2}">
      <dsp:nvSpPr>
        <dsp:cNvPr id="0" name=""/>
        <dsp:cNvSpPr/>
      </dsp:nvSpPr>
      <dsp:spPr>
        <a:xfrm>
          <a:off x="0" y="5062"/>
          <a:ext cx="7599788" cy="581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Книжные рейтинги издательств</a:t>
          </a:r>
          <a:endParaRPr lang="ru-RU" sz="2000" b="1" kern="1200" dirty="0"/>
        </a:p>
      </dsp:txBody>
      <dsp:txXfrm>
        <a:off x="28397" y="33459"/>
        <a:ext cx="7542994" cy="524914"/>
      </dsp:txXfrm>
    </dsp:sp>
    <dsp:sp modelId="{23668926-12D8-42C0-A598-6BA2231487FB}">
      <dsp:nvSpPr>
        <dsp:cNvPr id="0" name=""/>
        <dsp:cNvSpPr/>
      </dsp:nvSpPr>
      <dsp:spPr>
        <a:xfrm>
          <a:off x="0" y="597167"/>
          <a:ext cx="7599788" cy="581708"/>
        </a:xfrm>
        <a:prstGeom prst="roundRect">
          <a:avLst/>
        </a:prstGeom>
        <a:solidFill>
          <a:schemeClr val="accent4">
            <a:hueOff val="576639"/>
            <a:satOff val="531"/>
            <a:lumOff val="-9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Страницы литературных премий «Большая книга», «</a:t>
          </a:r>
          <a:r>
            <a:rPr lang="ru-RU" sz="1600" b="1" kern="1200" dirty="0" err="1" smtClean="0"/>
            <a:t>Нацбест</a:t>
          </a:r>
          <a:r>
            <a:rPr lang="ru-RU" sz="1600" b="1" kern="1200" dirty="0" smtClean="0"/>
            <a:t>», «Русский </a:t>
          </a:r>
          <a:r>
            <a:rPr lang="ru-RU" sz="1600" b="1" kern="1200" dirty="0" err="1" smtClean="0"/>
            <a:t>Букер</a:t>
          </a:r>
          <a:r>
            <a:rPr lang="ru-RU" sz="1600" b="1" kern="1200" dirty="0" smtClean="0"/>
            <a:t>» и др.</a:t>
          </a:r>
          <a:endParaRPr lang="ru-RU" sz="1600" b="1" kern="1200" dirty="0"/>
        </a:p>
      </dsp:txBody>
      <dsp:txXfrm>
        <a:off x="28397" y="625564"/>
        <a:ext cx="7542994" cy="524914"/>
      </dsp:txXfrm>
    </dsp:sp>
    <dsp:sp modelId="{6DFAB079-7E62-442C-8C57-DA91BA3A9847}">
      <dsp:nvSpPr>
        <dsp:cNvPr id="0" name=""/>
        <dsp:cNvSpPr/>
      </dsp:nvSpPr>
      <dsp:spPr>
        <a:xfrm>
          <a:off x="0" y="1189272"/>
          <a:ext cx="7599788" cy="581708"/>
        </a:xfrm>
        <a:prstGeom prst="roundRect">
          <a:avLst/>
        </a:prstGeom>
        <a:solidFill>
          <a:schemeClr val="accent4">
            <a:hueOff val="1153279"/>
            <a:satOff val="1062"/>
            <a:lumOff val="-1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Информация о новых книгах</a:t>
          </a:r>
          <a:endParaRPr lang="ru-RU" sz="1800" b="1" kern="1200" dirty="0"/>
        </a:p>
      </dsp:txBody>
      <dsp:txXfrm>
        <a:off x="28397" y="1217669"/>
        <a:ext cx="7542994" cy="524914"/>
      </dsp:txXfrm>
    </dsp:sp>
    <dsp:sp modelId="{6DD30FB1-F71E-41E7-A65B-F59C66351ED2}">
      <dsp:nvSpPr>
        <dsp:cNvPr id="0" name=""/>
        <dsp:cNvSpPr/>
      </dsp:nvSpPr>
      <dsp:spPr>
        <a:xfrm>
          <a:off x="0" y="1781377"/>
          <a:ext cx="7599788" cy="581708"/>
        </a:xfrm>
        <a:prstGeom prst="roundRect">
          <a:avLst/>
        </a:prstGeom>
        <a:solidFill>
          <a:schemeClr val="accent4">
            <a:hueOff val="1729918"/>
            <a:satOff val="1593"/>
            <a:lumOff val="-2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Буккроссинг</a:t>
          </a:r>
          <a:endParaRPr lang="ru-RU" sz="2400" b="1" kern="1200" dirty="0"/>
        </a:p>
      </dsp:txBody>
      <dsp:txXfrm>
        <a:off x="28397" y="1809774"/>
        <a:ext cx="7542994" cy="524914"/>
      </dsp:txXfrm>
    </dsp:sp>
    <dsp:sp modelId="{D31AF414-9F8F-4CEA-883A-539C4F6A690F}">
      <dsp:nvSpPr>
        <dsp:cNvPr id="0" name=""/>
        <dsp:cNvSpPr/>
      </dsp:nvSpPr>
      <dsp:spPr>
        <a:xfrm>
          <a:off x="0" y="2373482"/>
          <a:ext cx="7599788" cy="58170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https://www.fiesta.city/spb/live/top-20-mest-s-polkami-dlya-bukkrossinga-v-peterburge/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endParaRPr lang="ru-RU" sz="500" b="1" kern="1200" dirty="0" smtClean="0">
            <a:solidFill>
              <a:schemeClr val="bg1"/>
            </a:solidFill>
          </a:endParaRPr>
        </a:p>
      </dsp:txBody>
      <dsp:txXfrm>
        <a:off x="28397" y="2401879"/>
        <a:ext cx="7542994" cy="524914"/>
      </dsp:txXfrm>
    </dsp:sp>
    <dsp:sp modelId="{084B481E-4472-41EB-8D90-DDD544726018}">
      <dsp:nvSpPr>
        <dsp:cNvPr id="0" name=""/>
        <dsp:cNvSpPr/>
      </dsp:nvSpPr>
      <dsp:spPr>
        <a:xfrm>
          <a:off x="0" y="2965587"/>
          <a:ext cx="7599788" cy="581708"/>
        </a:xfrm>
        <a:prstGeom prst="roundRect">
          <a:avLst/>
        </a:prstGeom>
        <a:solidFill>
          <a:schemeClr val="accent4">
            <a:hueOff val="2883196"/>
            <a:satOff val="2656"/>
            <a:lumOff val="-47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397" y="2993984"/>
        <a:ext cx="7542994" cy="524914"/>
      </dsp:txXfrm>
    </dsp:sp>
    <dsp:sp modelId="{8ABCB757-FC8D-45E4-864C-062E59E4AD1D}">
      <dsp:nvSpPr>
        <dsp:cNvPr id="0" name=""/>
        <dsp:cNvSpPr/>
      </dsp:nvSpPr>
      <dsp:spPr>
        <a:xfrm>
          <a:off x="0" y="3557692"/>
          <a:ext cx="7599788" cy="581708"/>
        </a:xfrm>
        <a:prstGeom prst="roundRect">
          <a:avLst/>
        </a:prstGeom>
        <a:solidFill>
          <a:schemeClr val="accent4">
            <a:hueOff val="3459836"/>
            <a:satOff val="3187"/>
            <a:lumOff val="-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Группы по продвижению чтения </a:t>
          </a:r>
          <a:r>
            <a:rPr lang="ru-RU" sz="2000" b="1" kern="1200" dirty="0" err="1" smtClean="0"/>
            <a:t>ВКонтакте</a:t>
          </a:r>
          <a:endParaRPr lang="ru-RU" sz="2000" b="1" kern="1200" dirty="0"/>
        </a:p>
      </dsp:txBody>
      <dsp:txXfrm>
        <a:off x="28397" y="3586089"/>
        <a:ext cx="7542994" cy="524914"/>
      </dsp:txXfrm>
    </dsp:sp>
    <dsp:sp modelId="{C00D3084-2B61-4863-BFAF-F63E73E49ACA}">
      <dsp:nvSpPr>
        <dsp:cNvPr id="0" name=""/>
        <dsp:cNvSpPr/>
      </dsp:nvSpPr>
      <dsp:spPr>
        <a:xfrm>
          <a:off x="0" y="4149797"/>
          <a:ext cx="7599788" cy="581708"/>
        </a:xfrm>
        <a:prstGeom prst="roundRect">
          <a:avLst/>
        </a:prstGeom>
        <a:solidFill>
          <a:schemeClr val="accent4">
            <a:hueOff val="4036475"/>
            <a:satOff val="3718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397" y="4178194"/>
        <a:ext cx="7542994" cy="52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booktuber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714357"/>
            <a:ext cx="5870456" cy="20002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Современные технологии формирования мотивации учащихся к чтению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714884"/>
            <a:ext cx="5548322" cy="1457316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/>
              <a:t>Петухов</a:t>
            </a:r>
            <a:r>
              <a:rPr lang="ru-RU" sz="3600" b="1" dirty="0" smtClean="0"/>
              <a:t> </a:t>
            </a:r>
            <a:r>
              <a:rPr lang="ru-RU" sz="2000" b="1" i="1" dirty="0" smtClean="0"/>
              <a:t>Сергей Владимирович, </a:t>
            </a:r>
            <a:r>
              <a:rPr lang="ru-RU" sz="2000" i="1" dirty="0" smtClean="0"/>
              <a:t>кандидат филологических наук, доцент кафедры филологического образования ГАОУ ДПО «Ленинградский областной институт развития образования»</a:t>
            </a:r>
            <a:endParaRPr lang="ru-RU" sz="2000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1498602"/>
            <a:ext cx="6048672" cy="30734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Читающие школьники</a:t>
            </a:r>
            <a:br>
              <a:rPr lang="ru-RU" b="1" dirty="0" smtClean="0"/>
            </a:br>
            <a:r>
              <a:rPr lang="ru-RU" sz="2700" b="1" dirty="0" smtClean="0"/>
              <a:t>Общероссийский опрос лаборатории </a:t>
            </a:r>
            <a:r>
              <a:rPr lang="ru-RU" sz="2700" b="1" dirty="0" err="1" smtClean="0"/>
              <a:t>социокультурных</a:t>
            </a:r>
            <a:r>
              <a:rPr lang="ru-RU" sz="2700" b="1" dirty="0" smtClean="0"/>
              <a:t> образовательных практик института системных проектов МГПУ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http://www.bookind.ru/upload/iblock/ae8/ae811aa5e2a61c50cf3ef57f7801a8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429000"/>
            <a:ext cx="47149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Чтение в старших классах (в учебных целях)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Чтение в старших классах </a:t>
            </a:r>
            <a:br>
              <a:rPr lang="ru-RU" sz="2800" b="1" dirty="0" smtClean="0"/>
            </a:br>
            <a:r>
              <a:rPr lang="ru-RU" sz="2800" b="1" dirty="0" smtClean="0"/>
              <a:t>(ради удовольствия)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1498602"/>
            <a:ext cx="6048672" cy="423465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исследование опровергает миф о том, что подростки читают, но не понимают прочитанное</a:t>
            </a:r>
            <a:endParaRPr lang="ru-RU" sz="28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Luchshij-v-mire-kinoz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14290"/>
            <a:ext cx="5643602" cy="383294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1498602"/>
            <a:ext cx="6048672" cy="42346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50% </a:t>
            </a:r>
            <a:r>
              <a:rPr lang="ru-RU" sz="2400" b="1" dirty="0" smtClean="0"/>
              <a:t>школьников состоит в читательских или писательских сообществах – всевозможных группах в социальных сетях, сообществах любителей той или иной книги, творческих мастерских.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5964124" cy="5732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Подростки готовы: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3600" b="1" dirty="0" smtClean="0"/>
              <a:t>вести читательские </a:t>
            </a:r>
            <a:r>
              <a:rPr lang="ru-RU" sz="3600" b="1" dirty="0" err="1" smtClean="0"/>
              <a:t>блоги</a:t>
            </a:r>
            <a:r>
              <a:rPr lang="ru-RU" sz="3600" b="1" dirty="0" smtClean="0"/>
              <a:t> (12 %),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готовить тематические поэтические сборники </a:t>
            </a:r>
            <a:br>
              <a:rPr lang="ru-RU" sz="3600" b="1" dirty="0" smtClean="0"/>
            </a:br>
            <a:r>
              <a:rPr lang="ru-RU" sz="3600" b="1" dirty="0" smtClean="0"/>
              <a:t>(11 %),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писать «</a:t>
            </a:r>
            <a:r>
              <a:rPr lang="ru-RU" sz="3600" b="1" dirty="0" err="1" smtClean="0"/>
              <a:t>фанфики</a:t>
            </a:r>
            <a:r>
              <a:rPr lang="ru-RU" sz="3600" b="1" dirty="0" smtClean="0"/>
              <a:t>» и комиксы по мотивам прочитанного </a:t>
            </a:r>
            <a:br>
              <a:rPr lang="ru-RU" sz="3600" b="1" dirty="0" smtClean="0"/>
            </a:br>
            <a:r>
              <a:rPr lang="ru-RU" sz="3600" b="1" dirty="0" smtClean="0"/>
              <a:t>(10 %)</a:t>
            </a:r>
            <a:br>
              <a:rPr lang="ru-RU" sz="3600" b="1" dirty="0" smtClean="0"/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5867400" y="3124201"/>
            <a:ext cx="1944960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5992"/>
            <a:ext cx="523399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/>
              <a:t>«Читающих детей много – это правда. Но правда и в том, что это не значит, что они будут читать, когда вырастут»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Алексей Варламов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 rot="10800000" flipV="1">
            <a:off x="357158" y="1000108"/>
            <a:ext cx="8287072" cy="532859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14338" name="Picture 2" descr="https://pravchtenie.ru/upload/resize_cache/iblock/4e8/716_1024_1821712164bebe8964a3cb4f91f48bb72/4e8f159526f16a69e848bcabb4d5a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100145" cy="3003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21088"/>
            <a:ext cx="5472608" cy="21543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err="1" smtClean="0">
                <a:solidFill>
                  <a:srgbClr val="002060"/>
                </a:solidFill>
              </a:rPr>
              <a:t>Нечитающий</a:t>
            </a:r>
            <a:r>
              <a:rPr lang="ru-RU" sz="4000" b="1" dirty="0" smtClean="0">
                <a:solidFill>
                  <a:srgbClr val="002060"/>
                </a:solidFill>
              </a:rPr>
              <a:t> ребенок»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5867400" y="3124201"/>
            <a:ext cx="1944960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sorokulya.ru/wp-content/uploads/2016/07/57912be278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5286412" cy="3525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АСПЕКТЫ, МЕШАЮЩИЕ РАЗВИТИЮ ОСОЗНАННОЙ МОТИВАЦИИ ЧТЕНИЯ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3778270"/>
          </a:xfrm>
        </p:spPr>
        <p:txBody>
          <a:bodyPr>
            <a:normAutofit fontScale="85000" lnSpcReduction="20000"/>
          </a:bodyPr>
          <a:lstStyle/>
          <a:p>
            <a:pPr marL="457200" lvl="0" indent="-457200"/>
            <a:r>
              <a:rPr lang="ru-RU" sz="2000" b="1" dirty="0" smtClean="0"/>
              <a:t>1. ВЫНУЖДЕННЫЙ ХАРАКТЕР ЧТЕНИЯ</a:t>
            </a:r>
          </a:p>
          <a:p>
            <a:pPr marL="457200" lvl="0" indent="-457200"/>
            <a:endParaRPr lang="ru-RU" sz="2000" b="1" dirty="0" smtClean="0"/>
          </a:p>
          <a:p>
            <a:pPr lvl="0"/>
            <a:r>
              <a:rPr lang="ru-RU" sz="2000" b="1" dirty="0" smtClean="0"/>
              <a:t>2. ОБИЛИЕ ИСТОЧНИКОВ </a:t>
            </a:r>
          </a:p>
          <a:p>
            <a:pPr lvl="0"/>
            <a:r>
              <a:rPr lang="ru-RU" sz="2000" b="1" dirty="0" smtClean="0"/>
              <a:t>ИНФОРМАЦИИ</a:t>
            </a:r>
          </a:p>
          <a:p>
            <a:pPr lvl="0"/>
            <a:r>
              <a:rPr lang="ru-RU" sz="2000" b="1" dirty="0" smtClean="0"/>
              <a:t> </a:t>
            </a:r>
          </a:p>
          <a:p>
            <a:pPr lvl="0"/>
            <a:r>
              <a:rPr lang="ru-RU" sz="2000" b="1" dirty="0" smtClean="0"/>
              <a:t>3. РАЦИОНАЛЬНЫЙ ХАРАКТЕР ЧТЕНИЯ 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4. МОДА НА ЧТЕНИЕ</a:t>
            </a:r>
          </a:p>
          <a:p>
            <a:pPr lvl="0"/>
            <a:r>
              <a:rPr lang="ru-RU" sz="2000" b="1" dirty="0" smtClean="0"/>
              <a:t> </a:t>
            </a:r>
          </a:p>
          <a:p>
            <a:pPr lvl="0"/>
            <a:r>
              <a:rPr lang="ru-RU" sz="2000" b="1" dirty="0" smtClean="0"/>
              <a:t>5.СТИМУЛИРОВАННОЕ ЧТЕНИЕ</a:t>
            </a:r>
          </a:p>
          <a:p>
            <a:pPr lvl="0"/>
            <a:r>
              <a:rPr lang="ru-RU" sz="2000" b="1" dirty="0" smtClean="0"/>
              <a:t> </a:t>
            </a:r>
          </a:p>
          <a:p>
            <a:pPr lvl="0"/>
            <a:r>
              <a:rPr lang="ru-RU" sz="2000" b="1" dirty="0" smtClean="0"/>
              <a:t>6. МЕДЛЕННАЯ СКОРОСТЬ ЧТЕНИЯ</a:t>
            </a:r>
          </a:p>
          <a:p>
            <a:pPr lvl="0"/>
            <a:r>
              <a:rPr lang="ru-RU" sz="2000" b="1" dirty="0" smtClean="0"/>
              <a:t> </a:t>
            </a:r>
          </a:p>
          <a:p>
            <a:pPr lvl="0"/>
            <a:r>
              <a:rPr lang="ru-RU" sz="2000" b="1" dirty="0" smtClean="0"/>
              <a:t>7. МАЛОЧИТАЮЩИЕ РОДИТЕЛИ</a:t>
            </a:r>
          </a:p>
          <a:p>
            <a:pPr lvl="0"/>
            <a:r>
              <a:rPr lang="ru-RU" sz="2000" b="1" dirty="0" smtClean="0"/>
              <a:t> </a:t>
            </a:r>
          </a:p>
          <a:p>
            <a:pPr lvl="0"/>
            <a:r>
              <a:rPr lang="ru-RU" sz="2000" b="1" dirty="0" smtClean="0"/>
              <a:t>8. РАЗВЛЕКАТЕЛЬНАЯ ФУНКЦИЯ СОВРЕМЕННОЙ ЛИТЕРАТУРЫ</a:t>
            </a:r>
          </a:p>
          <a:p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1. ВЫНУЖДЕННЫЙ ХАРАКТЕР ЧТЕНИЯ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2930097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/>
              <a:t>Ребенок </a:t>
            </a:r>
            <a:r>
              <a:rPr lang="ru-RU" sz="3200" b="1" dirty="0"/>
              <a:t>читает не потому, что хочет, а потому что </a:t>
            </a:r>
            <a:r>
              <a:rPr lang="ru-RU" sz="3200" b="1" dirty="0" smtClean="0"/>
              <a:t>нужно…</a:t>
            </a:r>
            <a:r>
              <a:rPr lang="ru-RU" sz="3200" dirty="0" smtClean="0"/>
              <a:t> </a:t>
            </a:r>
          </a:p>
          <a:p>
            <a:endParaRPr lang="ru-RU" sz="3200" i="1" dirty="0"/>
          </a:p>
          <a:p>
            <a:r>
              <a:rPr lang="ru-RU" sz="3200" i="1" dirty="0" smtClean="0"/>
              <a:t>«</a:t>
            </a:r>
            <a:r>
              <a:rPr lang="ru-RU" sz="3200" i="1" dirty="0"/>
              <a:t>Он зажимал кулаками уши, дабы ничто вокруг не отвлекало его и, уставившись в цепочку строк, морща лоб, мучительно вникал в их смысл. Это было необходимо, чтобы не остаться на второй год и не получить отцовского ремня</a:t>
            </a:r>
            <a:r>
              <a:rPr lang="ru-RU" sz="3200" i="1" dirty="0" smtClean="0"/>
              <a:t>».</a:t>
            </a:r>
          </a:p>
          <a:p>
            <a:endParaRPr lang="ru-RU" sz="3200" i="1" dirty="0"/>
          </a:p>
          <a:p>
            <a:r>
              <a:rPr lang="ru-RU" sz="2400" b="1" dirty="0"/>
              <a:t>Анатолий </a:t>
            </a:r>
            <a:r>
              <a:rPr lang="ru-RU" sz="2400" b="1" dirty="0" err="1"/>
              <a:t>Мошковский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400" b="1" dirty="0"/>
              <a:t>Книга»</a:t>
            </a:r>
            <a:endParaRPr lang="ru-RU" sz="3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ИЦ_4\Desktop\ЧТЕНИЕ-2\Понедельник\роль чтения сх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6" y="357166"/>
            <a:ext cx="8930799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2. ОБИЛИЕ ИСТОЧНИКОВ </a:t>
            </a:r>
            <a:br>
              <a:rPr lang="ru-RU" sz="3600" b="1" dirty="0" smtClean="0"/>
            </a:br>
            <a:r>
              <a:rPr lang="ru-RU" sz="3600" b="1" dirty="0" smtClean="0"/>
              <a:t>ИНФОРМАЦИИ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2930097"/>
          </a:xfrm>
        </p:spPr>
        <p:txBody>
          <a:bodyPr>
            <a:normAutofit/>
          </a:bodyPr>
          <a:lstStyle/>
          <a:p>
            <a:r>
              <a:rPr lang="ru-RU" dirty="0"/>
              <a:t>Если ребенку важно всего лишь получить определенный результат, то книга не используется в качестве источника информации.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3. РАЦИОНАЛЬНЫЙ ХАРАКТЕР ЧТЕНИЯ 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2786081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i="1" dirty="0"/>
              <a:t>С</a:t>
            </a:r>
            <a:r>
              <a:rPr lang="ru-RU" sz="3100" b="1" i="1" dirty="0" smtClean="0"/>
              <a:t>тимул </a:t>
            </a:r>
            <a:r>
              <a:rPr lang="ru-RU" sz="3100" b="1" i="1" dirty="0"/>
              <a:t>чтения идет от желания самого ребенка быть признанным и востребованным в современном обществе. </a:t>
            </a:r>
            <a:endParaRPr lang="ru-RU" sz="3100" b="1" i="1" dirty="0" smtClean="0"/>
          </a:p>
          <a:p>
            <a:endParaRPr lang="ru-RU" i="1" dirty="0"/>
          </a:p>
          <a:p>
            <a:r>
              <a:rPr lang="ru-RU" i="1" dirty="0" smtClean="0"/>
              <a:t>Академик </a:t>
            </a:r>
            <a:r>
              <a:rPr lang="ru-RU" i="1" dirty="0"/>
              <a:t>Сахаров предупреждал об опасности, когда рычаги управления находятся в руках знающих, но не обремененных совестью циничных людей.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4. МОДА НА ЧТЕНИЕ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30741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Среди подростков в 80-90 годы были в моде произведения </a:t>
            </a:r>
            <a:r>
              <a:rPr lang="ru-RU" dirty="0" err="1" smtClean="0"/>
              <a:t>Дж.Р.Р</a:t>
            </a:r>
            <a:r>
              <a:rPr lang="ru-RU" dirty="0"/>
              <a:t>. </a:t>
            </a:r>
            <a:r>
              <a:rPr lang="ru-RU" dirty="0" err="1"/>
              <a:t>Толкина</a:t>
            </a:r>
            <a:r>
              <a:rPr lang="ru-RU" dirty="0"/>
              <a:t>. В начале нового века это место заняли книги о Гарри Потере.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Чтение </a:t>
            </a:r>
            <a:r>
              <a:rPr lang="ru-RU" dirty="0"/>
              <a:t>в силу моды, как и сама мода, – явление преходящее, ориентированное больше на других, чем на самого себя, на свое собственное, индивидуальное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5.СТИМУЛИРОВАННОЕ ЧТЕНИЕ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3002105"/>
          </a:xfrm>
        </p:spPr>
        <p:txBody>
          <a:bodyPr>
            <a:normAutofit/>
          </a:bodyPr>
          <a:lstStyle/>
          <a:p>
            <a:r>
              <a:rPr lang="ru-RU" sz="2400" i="1" dirty="0"/>
              <a:t>Внешний стимул может не стать личностным мотивом, ибо он направлен не столько на стремление к чтению, сколько на стремление выиграть.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6. МЕДЛЕННАЯ СКОРОСТЬ ЧТЕНИЯ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329013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Ребенок </a:t>
            </a:r>
            <a:r>
              <a:rPr lang="ru-RU" sz="2400" dirty="0"/>
              <a:t>испытывает разные некомфортные чувства (раздражение вследствие потраченных усилий, ощущение неполноценности и прочие), от которых старается избавиться путем </a:t>
            </a:r>
            <a:r>
              <a:rPr lang="ru-RU" sz="2400" dirty="0" err="1"/>
              <a:t>нечтения</a:t>
            </a:r>
            <a:r>
              <a:rPr lang="ru-RU" sz="2400" dirty="0"/>
              <a:t>.</a:t>
            </a:r>
          </a:p>
          <a:p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7. МАЛОЧИТАЮЩИЕ РОДИТЕЛИ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2786081"/>
          </a:xfrm>
        </p:spPr>
        <p:txBody>
          <a:bodyPr>
            <a:normAutofit/>
          </a:bodyPr>
          <a:lstStyle/>
          <a:p>
            <a:r>
              <a:rPr lang="ru-RU" dirty="0"/>
              <a:t>Любовь к чтению и культура чтения закладываются в </a:t>
            </a:r>
            <a:r>
              <a:rPr lang="ru-RU" dirty="0" smtClean="0"/>
              <a:t>семье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8. РАЗВЛЕКАТЕЛЬНАЯ ФУНКЦИЯ СОВРЕМЕННОЙ ЛИТЕРАТУРЫ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642919"/>
            <a:ext cx="5257800" cy="3002105"/>
          </a:xfrm>
        </p:spPr>
        <p:txBody>
          <a:bodyPr>
            <a:normAutofit/>
          </a:bodyPr>
          <a:lstStyle/>
          <a:p>
            <a:r>
              <a:rPr lang="ru-RU" sz="2400" dirty="0"/>
              <a:t>Комиксы, книги, написанные по сценариям мультфильмов, сериалов не формируют читательский вкус, не показывают красоту художественного слова, не мотивируют ребенка к чтению.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ВЕДУЩИЕ СТИМУЛЫ ЧТЕНИЯ</a:t>
            </a:r>
            <a:br>
              <a:rPr lang="ru-RU" sz="28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ОСНОВНАЯ МОТИВАЦИЯ К ЧТЕНИЮ – </a:t>
            </a:r>
            <a:r>
              <a:rPr lang="ru-RU" sz="2400" b="1" i="1" dirty="0" smtClean="0"/>
              <a:t>внутренняя, осознанная потребность.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1. УЗНАВАНИЕ СЕБЯ В ГЕРОЯХ КНИГ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2. ТВОРЧЕСТВО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3. ОФОРМЛЕНИЕ КНИГИ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4. СОПЕРЕЖИВАНИЕ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5. РОЛЬ ВЗРОСЛЫХ В ФОРМИРОВАНИИ МОТИВАЦИИ К ЧТЕНИЮ У РЕБЕНКА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6. ИГРОВЫЕ ПРИЕМЫ КАК СПОСОБ РАЗВИТИЯ МОТИВАЦИИ ЧТЕНИЯ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«Заразить</a:t>
            </a:r>
            <a:r>
              <a:rPr lang="ru-RU" sz="2800" dirty="0"/>
              <a:t>» ребенка чтением помогает так называемая идентификация, узнавание себя в литературном герое. </a:t>
            </a:r>
            <a:r>
              <a:rPr lang="ru-RU" sz="2800" dirty="0" err="1"/>
              <a:t>Самоузнавание</a:t>
            </a:r>
            <a:r>
              <a:rPr lang="ru-RU" sz="2800" dirty="0"/>
              <a:t> и определяет «зазывную» силу литературного произведения и желание вновь и вновь открывать себя в другом, а другого – в себе. </a:t>
            </a:r>
            <a:br>
              <a:rPr lang="ru-RU" sz="2800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1. УЗНАВАНИЕ СЕБЯ В ГЕРОЯХ КНИГ</a:t>
            </a:r>
            <a:br>
              <a:rPr lang="ru-RU" sz="22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98968" y="3861048"/>
            <a:ext cx="6048672" cy="36004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</a:t>
            </a:r>
            <a:r>
              <a:rPr lang="ru-RU" sz="2700" dirty="0" smtClean="0"/>
              <a:t>не </a:t>
            </a:r>
            <a:r>
              <a:rPr lang="ru-RU" sz="2700" dirty="0"/>
              <a:t>только создание творческого продукта на базе чтения (рисунки, поделки, отзывы, стихи и прочее), но и способность ребенка реагировать по-своему на слово писателя, создавать в ответ свои словесные образы.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Какие </a:t>
            </a:r>
            <a:r>
              <a:rPr lang="ru-RU" sz="2700" dirty="0"/>
              <a:t>словесные образы возникнут у вас, когда вы прочтете только одну строчку – название рассказа </a:t>
            </a:r>
            <a:r>
              <a:rPr lang="ru-RU" sz="2700" dirty="0" err="1" smtClean="0"/>
              <a:t>К.Паустовского</a:t>
            </a:r>
            <a:r>
              <a:rPr lang="ru-RU" sz="2700" dirty="0" smtClean="0"/>
              <a:t> </a:t>
            </a:r>
            <a:r>
              <a:rPr lang="ru-RU" sz="2700" dirty="0"/>
              <a:t>«День как будто дремал»?</a:t>
            </a:r>
            <a:br>
              <a:rPr lang="ru-RU" sz="2700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2. ТВОРЧЕСТВО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4422"/>
            <a:ext cx="7620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Чтение книг способствует не только развитию интеллекта, но психическому и физическому здоровью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71678"/>
            <a:ext cx="3500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«Во время чтения вы упражняете весь мозг. Когда мы погружаемся в книгу, то делаем нечто большее, чем просто следим за сюжетом. Воображая, как с героями происходит нечто хорошее, мы как бы на мысленном уровне проделываем все то же самое с самими собой».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Профессор Оксфордского университета Джон </a:t>
            </a:r>
            <a:r>
              <a:rPr lang="ru-RU" b="1" i="1" dirty="0" err="1" smtClean="0">
                <a:solidFill>
                  <a:srgbClr val="002060"/>
                </a:solidFill>
              </a:rPr>
              <a:t>Стейн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НИЦ_4\Desktop\ЧТЕНИЕ-2\Понедельник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85992"/>
            <a:ext cx="4500594" cy="3087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Личностную мотивацию чтения способна вызвать и сама книга, если она своим названием, внешним видом, иллюстрациями привлечет к себе внимание ребенка, вызовет желание познакомиться с ее содержанием.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3. ОФОРМЛЕНИЕ КНИГИ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/>
          </a:bodyPr>
          <a:lstStyle/>
          <a:p>
            <a:r>
              <a:rPr lang="ru-RU" sz="2800" dirty="0"/>
              <a:t>Катарсис (эмоциональное потрясение) возникает тогда, когда у ребенка появляется чувство личной сопричастности к тому, что происходит в произведении.</a:t>
            </a:r>
            <a:br>
              <a:rPr lang="ru-RU" sz="2800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4. СОПЕРЕЖИВАНИЕ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/>
          </a:bodyPr>
          <a:lstStyle/>
          <a:p>
            <a:r>
              <a:rPr lang="ru-RU" sz="2800" dirty="0"/>
              <a:t>Слово взрослого о книге и личном отношении к ней, слово, обращенное непосредственно к юному читателю, – вот в чем больше всего нуждается современный ребенок.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5. РОЛЬ ВЗРОСЛЫХ В ФОРМИРОВАНИИ МОТИВАЦИИ К ЧТЕНИЮ У РЕБЕНКА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Продолжи предложение: «Радуюсь, когда беру в руки книгу, потому что…» 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6. ИГРОВЫЕ ПРИЕМЫ КАК СПОСОБ РАЗВИТИЯ МОТИВАЦИИ ЧТЕНИЯ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6529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Несколько </a:t>
            </a:r>
            <a:r>
              <a:rPr lang="ru-RU" sz="2000" b="1" dirty="0"/>
              <a:t>удивительных свойств, помогающих читающему ребенку: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видеть невидимое, из обычных слов рождать уникальные образы и картины; </a:t>
            </a:r>
            <a:br>
              <a:rPr lang="ru-RU" sz="2000" dirty="0"/>
            </a:br>
            <a:r>
              <a:rPr lang="ru-RU" sz="2000" dirty="0"/>
              <a:t>- с помощью воображения оживлять персонажи, делать их своими собеседниками и друзьями; </a:t>
            </a:r>
            <a:br>
              <a:rPr lang="ru-RU" sz="2000" dirty="0"/>
            </a:br>
            <a:r>
              <a:rPr lang="ru-RU" sz="2000" dirty="0"/>
              <a:t>- «переселяться» из мира внешнего в мир внутренний, субъективный, скрытый;</a:t>
            </a:r>
            <a:br>
              <a:rPr lang="ru-RU" sz="2000" dirty="0"/>
            </a:br>
            <a:r>
              <a:rPr lang="ru-RU" sz="2000" dirty="0"/>
              <a:t>- перевоплощаться мысленно в другое лицо и его глазами посмотреть на мир;</a:t>
            </a:r>
            <a:br>
              <a:rPr lang="ru-RU" sz="2000" dirty="0"/>
            </a:br>
            <a:r>
              <a:rPr lang="ru-RU" sz="2000" dirty="0"/>
              <a:t>- познавая литературных героев, познать самого себя, становясь при этом «выше себя»;</a:t>
            </a:r>
            <a:br>
              <a:rPr lang="ru-RU" sz="2000" dirty="0"/>
            </a:br>
            <a:r>
              <a:rPr lang="ru-RU" sz="2000" dirty="0"/>
              <a:t>- испытать неиспытанное; в одной жизни пережить сотни других жизней, чужой опыт превратить в собственный, переболев радостями и горестями вымышленных героев как живых людей;</a:t>
            </a:r>
            <a:br>
              <a:rPr lang="ru-RU" sz="2000" dirty="0"/>
            </a:br>
            <a:r>
              <a:rPr lang="ru-RU" sz="2000" dirty="0"/>
              <a:t>- с помощью чтения снимать физическую и душевную боль;</a:t>
            </a:r>
            <a:br>
              <a:rPr lang="ru-RU" sz="2000" dirty="0"/>
            </a:br>
            <a:r>
              <a:rPr lang="ru-RU" sz="2000" dirty="0"/>
              <a:t>- генерировать собственные мысли, отталкиваясь от мыслей авторов и их персонажей.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8853968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«Начитанный» = умный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3534092" cy="511946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Это тождество верно при  условии, что человек зачитывается качественными книгами, а не конвейерным чтивом. </a:t>
            </a:r>
            <a:endParaRPr lang="ru-RU" b="1" i="1" dirty="0"/>
          </a:p>
        </p:txBody>
      </p:sp>
      <p:pic>
        <p:nvPicPr>
          <p:cNvPr id="11266" name="Picture 2" descr="https://i11.fotocdn.net/s6/240/public_pin_m/179/2438116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07" y="1285860"/>
            <a:ext cx="4846693" cy="43862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74" y="2071678"/>
            <a:ext cx="6393322" cy="55007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Я воспринимаю книги и чтение как технологию. У нас всего одна жизнь, но с помощью книг мы можем получить мудрость тысяч жизней.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Когда автор пишет, переписывает и редактирует, он превращает чужие слова в более идеальную версию самих себя. Когда вы читаете, вы проводите время в медитативном состоянии с мудрым человеком в его идеальном воплощении.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Книги – это самая недооцененная технология в мире. Откуда мы можем знать, что они настолько значимы? Достаточно проверить, как худшие и лучшие люди в мировой истории отзывались о книгах.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Худшие стремились низвергнуть, запретить и сжечь их. Тот факт, что у книг есть враги, которые хотели их уничтожить, говорит о чрезвычайной силе, таящейся в книгах.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Лучшие же люди восхищаются книгами и не боятся их прославлять.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               </a:t>
            </a:r>
            <a:r>
              <a:rPr lang="ru-RU" sz="1800" b="1" i="1" dirty="0" err="1" smtClean="0"/>
              <a:t>Чед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Гриллс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/>
              <a:t>1. Книги и чтение — лучшие </a:t>
            </a:r>
            <a:r>
              <a:rPr lang="ru-RU" sz="1800" b="1" dirty="0" err="1" smtClean="0"/>
              <a:t>ноотропы</a:t>
            </a:r>
            <a:endParaRPr lang="ru-RU" sz="1800" b="1" dirty="0" smtClean="0"/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2. Книги и чтение развивают вашу ментальную операционную систему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3. Книги и чтение позволяют практиковаться в искусстве тихого и самостоятельного времяпрепровождения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4. Книги и чтение вдохновляют на достижение непосредственного опыта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5. Книги и чтение — медитативная практика, в рамках которой вы привыкаете слушать мысли мудрого человека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6. Книги и чтение позволяют стратегически отгородиться от токсичного общества</a:t>
            </a:r>
          </a:p>
          <a:p>
            <a:r>
              <a:rPr lang="ru-RU" sz="1800" b="1" dirty="0" smtClean="0"/>
              <a:t> </a:t>
            </a:r>
          </a:p>
          <a:p>
            <a:r>
              <a:rPr lang="ru-RU" sz="1800" b="1" dirty="0" smtClean="0"/>
              <a:t>7. Книги и чтение — транспортное средство для безопасной доставки истины</a:t>
            </a:r>
          </a:p>
          <a:p>
            <a:endParaRPr lang="ru-RU" sz="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47500" lnSpcReduction="20000"/>
          </a:bodyPr>
          <a:lstStyle/>
          <a:p>
            <a:r>
              <a:rPr lang="ru-RU" sz="4800" b="1" dirty="0" smtClean="0"/>
              <a:t>1. Книги и чтение — лучшие </a:t>
            </a:r>
            <a:r>
              <a:rPr lang="ru-RU" sz="4800" b="1" dirty="0" err="1" smtClean="0"/>
              <a:t>ноотропы</a:t>
            </a:r>
            <a:r>
              <a:rPr lang="ru-RU" sz="4800" b="1" dirty="0" smtClean="0"/>
              <a:t> </a:t>
            </a:r>
          </a:p>
          <a:p>
            <a:endParaRPr lang="ru-RU" sz="4800" b="1" dirty="0" smtClean="0"/>
          </a:p>
          <a:p>
            <a:r>
              <a:rPr lang="ru-RU" sz="4800" dirty="0"/>
              <a:t>Читайте 500 страниц каждый день. Так работают знания. Они выстраиваются, как сложные проценты. Каждый может это делать, но я гарантирую, что далеко не каждый </a:t>
            </a:r>
            <a:r>
              <a:rPr lang="ru-RU" sz="4800" dirty="0" smtClean="0"/>
              <a:t>станет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</a:t>
            </a:r>
          </a:p>
          <a:p>
            <a:r>
              <a:rPr lang="ru-RU" sz="4800" i="1" dirty="0"/>
              <a:t> </a:t>
            </a:r>
            <a:r>
              <a:rPr lang="ru-RU" sz="4800" i="1" dirty="0" smtClean="0"/>
              <a:t>                        Уоррен </a:t>
            </a:r>
            <a:r>
              <a:rPr lang="ru-RU" sz="4800" i="1" dirty="0" err="1"/>
              <a:t>Баффет</a:t>
            </a:r>
            <a:r>
              <a:rPr lang="ru-RU" sz="4800" i="1" dirty="0"/>
              <a:t> </a:t>
            </a:r>
            <a:endParaRPr lang="ru-RU" sz="4800" b="1" i="1" dirty="0" smtClean="0"/>
          </a:p>
          <a:p>
            <a:r>
              <a:rPr lang="ru-RU" sz="1800" b="1" dirty="0" smtClean="0"/>
              <a:t> 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763265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/>
              <a:t> </a:t>
            </a:r>
          </a:p>
          <a:p>
            <a:r>
              <a:rPr lang="ru-RU" sz="4000" b="1" dirty="0" smtClean="0"/>
              <a:t>2. Книги и чтение развивают вашу ментальную операционную систему</a:t>
            </a:r>
          </a:p>
          <a:p>
            <a:endParaRPr lang="ru-RU" sz="4000" b="1" dirty="0"/>
          </a:p>
          <a:p>
            <a:r>
              <a:rPr lang="ru-RU" sz="4000" dirty="0" smtClean="0"/>
              <a:t>Когда </a:t>
            </a:r>
            <a:r>
              <a:rPr lang="ru-RU" sz="4000" dirty="0"/>
              <a:t>мы улучшаем свою ментальную операционную систему, наши основные приложения (разговор, письмо и общение) работают быстрее и мягче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390455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–вот лучшее учение!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891226" cy="129698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/>
              <a:t>.</a:t>
            </a:r>
            <a:r>
              <a:rPr lang="ru-RU" b="1" i="1" dirty="0" smtClean="0"/>
              <a:t> «...Тебе скажут: учись, служба не пропадет. А я тебе       говорю: служи — учение не пропадет... Чтение — вот лучшее учение — знаю, что теперь не то у тебя на уме, но всё к лучшему».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travelingpoets.ru/storage/pushkin/13298@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1"/>
            <a:ext cx="2243780" cy="28575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00298" y="1785926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Из письма (от 21 июля 1822 г.) </a:t>
            </a:r>
          </a:p>
          <a:p>
            <a:r>
              <a:rPr lang="ru-RU" sz="1600" i="1" dirty="0" smtClean="0"/>
              <a:t>А. С. Пушкина к брату Льву Сергеевичу</a:t>
            </a:r>
            <a:endParaRPr lang="ru-RU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/>
              <a:t> </a:t>
            </a:r>
          </a:p>
          <a:p>
            <a:r>
              <a:rPr lang="ru-RU" sz="4000" b="1" dirty="0" smtClean="0"/>
              <a:t>3. Книги и чтение позволяют практиковаться в искусстве тихого и самостоятельного времяпрепровождения</a:t>
            </a:r>
          </a:p>
          <a:p>
            <a:endParaRPr lang="ru-RU" sz="4000" dirty="0" smtClean="0"/>
          </a:p>
          <a:p>
            <a:r>
              <a:rPr lang="ru-RU" sz="4000" dirty="0" smtClean="0"/>
              <a:t>Все </a:t>
            </a:r>
            <a:r>
              <a:rPr lang="ru-RU" sz="4000" dirty="0"/>
              <a:t>проблемы человечества проистекают из неспособности тихо сидеть в комнате в полном </a:t>
            </a:r>
            <a:r>
              <a:rPr lang="ru-RU" sz="4000" dirty="0" smtClean="0"/>
              <a:t>одиночестве</a:t>
            </a:r>
          </a:p>
          <a:p>
            <a:endParaRPr lang="ru-RU" sz="4000" b="1" dirty="0" smtClean="0"/>
          </a:p>
          <a:p>
            <a:pPr algn="r"/>
            <a:r>
              <a:rPr lang="ru-RU" sz="4000" b="1" i="1" dirty="0" err="1" smtClean="0"/>
              <a:t>Блез</a:t>
            </a:r>
            <a:r>
              <a:rPr lang="ru-RU" sz="4000" b="1" i="1" dirty="0" smtClean="0"/>
              <a:t> Паскаль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0198236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618584" cy="4000529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/>
              <a:t> </a:t>
            </a:r>
          </a:p>
          <a:p>
            <a:r>
              <a:rPr lang="ru-RU" sz="4000" b="1" dirty="0" smtClean="0"/>
              <a:t>4. Книги и чтение вдохновляют на достижение непосредственного опыта</a:t>
            </a:r>
          </a:p>
          <a:p>
            <a:endParaRPr lang="ru-RU" sz="4000" b="1" dirty="0"/>
          </a:p>
          <a:p>
            <a:r>
              <a:rPr lang="ru-RU" sz="4000" dirty="0" smtClean="0"/>
              <a:t>Прочитав </a:t>
            </a:r>
            <a:r>
              <a:rPr lang="ru-RU" sz="4000" dirty="0"/>
              <a:t>достаточно много, мы заряжаемся хорошими идеями и смелостью выйти из дома и исследовать мир. </a:t>
            </a:r>
            <a:endParaRPr lang="ru-RU" sz="4000" b="1" dirty="0" smtClean="0"/>
          </a:p>
          <a:p>
            <a:r>
              <a:rPr lang="ru-RU" sz="1800" b="1" dirty="0" smtClean="0"/>
              <a:t> 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036312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/>
              <a:t> </a:t>
            </a:r>
          </a:p>
          <a:p>
            <a:r>
              <a:rPr lang="ru-RU" sz="4000" b="1" dirty="0" smtClean="0"/>
              <a:t>5. Книги и чтение — медитативная практика, в рамках которой вы привыкаете слушать мысли мудрого человека</a:t>
            </a:r>
          </a:p>
          <a:p>
            <a:endParaRPr lang="ru-RU" sz="4000" b="1" dirty="0"/>
          </a:p>
          <a:p>
            <a:r>
              <a:rPr lang="ru-RU" sz="4000" dirty="0" smtClean="0"/>
              <a:t>Чтение </a:t>
            </a:r>
            <a:r>
              <a:rPr lang="ru-RU" sz="4000" dirty="0"/>
              <a:t>помогает нам тренировать терпение, спокойствие и способность погружаться во что-то одно на длительный период времени.</a:t>
            </a:r>
          </a:p>
          <a:p>
            <a:endParaRPr lang="ru-RU" sz="4000" b="1" dirty="0" smtClean="0"/>
          </a:p>
          <a:p>
            <a:r>
              <a:rPr lang="ru-RU" sz="1800" b="1" dirty="0" smtClean="0"/>
              <a:t> 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245861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62500" lnSpcReduction="20000"/>
          </a:bodyPr>
          <a:lstStyle/>
          <a:p>
            <a:r>
              <a:rPr lang="ru-RU" sz="1800" b="1" dirty="0" smtClean="0"/>
              <a:t> </a:t>
            </a:r>
          </a:p>
          <a:p>
            <a:r>
              <a:rPr lang="ru-RU" sz="4000" b="1" dirty="0" smtClean="0"/>
              <a:t>6. Книги и чтение позволяют стратегически отгородиться от токсичного общества</a:t>
            </a:r>
          </a:p>
          <a:p>
            <a:endParaRPr lang="ru-RU" sz="4000" b="1" dirty="0"/>
          </a:p>
          <a:p>
            <a:r>
              <a:rPr lang="ru-RU" sz="4000" dirty="0" smtClean="0"/>
              <a:t>Вменяемость </a:t>
            </a:r>
            <a:r>
              <a:rPr lang="ru-RU" sz="4000" dirty="0"/>
              <a:t>в этой культуре требует определенного количества </a:t>
            </a:r>
            <a:r>
              <a:rPr lang="ru-RU" sz="4000" dirty="0" smtClean="0"/>
              <a:t>отчуждения</a:t>
            </a:r>
          </a:p>
          <a:p>
            <a:endParaRPr lang="ru-RU" sz="4000" dirty="0"/>
          </a:p>
          <a:p>
            <a:r>
              <a:rPr lang="ru-RU" sz="4000" dirty="0" smtClean="0"/>
              <a:t>                       </a:t>
            </a:r>
            <a:r>
              <a:rPr lang="ru-RU" sz="4000" dirty="0" err="1" smtClean="0"/>
              <a:t>Теренс</a:t>
            </a:r>
            <a:r>
              <a:rPr lang="ru-RU" sz="4000" dirty="0" smtClean="0"/>
              <a:t> </a:t>
            </a:r>
            <a:r>
              <a:rPr lang="ru-RU" sz="4000" dirty="0" err="1" smtClean="0"/>
              <a:t>Маккена</a:t>
            </a:r>
            <a:endParaRPr lang="ru-RU" sz="4000" b="1" dirty="0" smtClean="0"/>
          </a:p>
          <a:p>
            <a:r>
              <a:rPr lang="ru-RU" sz="1800" b="1" dirty="0" smtClean="0"/>
              <a:t> 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137832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7 привычек, которые</a:t>
            </a:r>
            <a:br>
              <a:rPr lang="ru-RU" sz="3600" b="1" dirty="0" smtClean="0"/>
            </a:br>
            <a:r>
              <a:rPr lang="ru-RU" sz="3600" b="1" dirty="0" smtClean="0"/>
              <a:t>формируются благодаря чтению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09600" y="428604"/>
            <a:ext cx="5257800" cy="4000529"/>
          </a:xfrm>
        </p:spPr>
        <p:txBody>
          <a:bodyPr>
            <a:normAutofit fontScale="40000" lnSpcReduction="20000"/>
          </a:bodyPr>
          <a:lstStyle/>
          <a:p>
            <a:r>
              <a:rPr lang="ru-RU" sz="4400" b="1" dirty="0" smtClean="0"/>
              <a:t> </a:t>
            </a:r>
          </a:p>
          <a:p>
            <a:r>
              <a:rPr lang="ru-RU" sz="4400" b="1" dirty="0" smtClean="0"/>
              <a:t>7. Книги и чтение — транспортное средство для безопасной доставки истины</a:t>
            </a:r>
          </a:p>
          <a:p>
            <a:endParaRPr lang="ru-RU" sz="4400" b="1" dirty="0"/>
          </a:p>
          <a:p>
            <a:r>
              <a:rPr lang="ru-RU" sz="4400" dirty="0" smtClean="0"/>
              <a:t>Конечно</a:t>
            </a:r>
            <a:r>
              <a:rPr lang="ru-RU" sz="4400" dirty="0"/>
              <a:t>, я уверен, что я выполню свою задачу как писателя при любых обстоятельствах — после смерти даже успешнее и неопровержимее, чем при жизни. Никто не может преградить путь к истине, и чтобы продвигать ее, я готов принять даже смерть. Но возможно ли, что повторяющиеся уроки наконец научат нас не останавливать перо писателя при жизни? Ни в какое время не облагородит это нашу </a:t>
            </a:r>
            <a:r>
              <a:rPr lang="ru-RU" sz="4400" dirty="0" smtClean="0"/>
              <a:t>историю</a:t>
            </a:r>
          </a:p>
          <a:p>
            <a:endParaRPr lang="ru-RU" sz="4400" dirty="0"/>
          </a:p>
          <a:p>
            <a:r>
              <a:rPr lang="ru-RU" sz="4400" dirty="0" smtClean="0"/>
              <a:t>                              </a:t>
            </a:r>
            <a:r>
              <a:rPr lang="ru-RU" sz="4400" b="1" dirty="0" smtClean="0"/>
              <a:t>Александр Солженицын</a:t>
            </a:r>
            <a:endParaRPr lang="ru-RU" sz="4400" b="1" dirty="0"/>
          </a:p>
          <a:p>
            <a:endParaRPr lang="ru-RU" sz="4400" b="1" dirty="0" smtClean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2421600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Книги – для распространения идей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Многим в человеческом обществе не нравится идея постижения истины или разработки </a:t>
            </a:r>
            <a:r>
              <a:rPr lang="ru-RU" b="1" i="1" dirty="0" smtClean="0"/>
              <a:t>идей </a:t>
            </a:r>
            <a:r>
              <a:rPr lang="ru-RU" b="1" i="1" dirty="0"/>
              <a:t>о том, как устроен мир.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5275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Книги – технология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5257800" cy="28083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Книги могут быть довольно продвинутой технологией, но у них все еще есть ограничение. Они не работают, пока мы не возьмем на себя труд их читать. Они бесполезны, пока мы не купим одну и не примемся читать или не найдем книгу, стоящую того, чтобы перечитать ее снова.</a:t>
            </a:r>
          </a:p>
        </p:txBody>
      </p:sp>
    </p:spTree>
    <p:extLst>
      <p:ext uri="{BB962C8B-B14F-4D97-AF65-F5344CB8AC3E}">
        <p14:creationId xmlns:p14="http://schemas.microsoft.com/office/powerpoint/2010/main" val="36188313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e68/00182a47-3b19ba4c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9265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500042"/>
            <a:ext cx="6048672" cy="57864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8763000" y="6172200"/>
            <a:ext cx="381000" cy="685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44034" name="Picture 2" descr="https://ane4bf-datap1.s3-eu-west-1.amazonaws.com/wmocms/s3fs-public/styles/featured_media_detail/public/basic_page/featured_media/wmolibrary.jpg?o09Zx6dXaYJF6.BN2akFPuSauYEO6DTt&amp;itok=amnFO1z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3500462" cy="2623803"/>
          </a:xfrm>
          <a:prstGeom prst="rect">
            <a:avLst/>
          </a:prstGeom>
          <a:noFill/>
        </p:spPr>
      </p:pic>
      <p:sp>
        <p:nvSpPr>
          <p:cNvPr id="44036" name="AutoShape 4" descr="https://homebasedpublisher.com/wp-content/uploads/2017/06/cropped-ebook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homebasedpublisher.com/wp-content/uploads/2017/06/cropped-ebook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news.bitcoin.com/wp-content/uploads/2015/07/Main-photo-Economic-Revolu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751344" cy="28389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310583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ПРОДВИЖЕНИЕ КНИГ И ЧТЕНИЯ В ИНТЕРНЕТ-ПРОСТРАНСТВЕ</a:t>
            </a:r>
            <a:endParaRPr lang="ru-RU" sz="2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Проекты по чтению мирового масштаба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«Читаем Онегина»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1545" y="1701800"/>
            <a:ext cx="3733800" cy="4470400"/>
          </a:xfrm>
        </p:spPr>
        <p:txBody>
          <a:bodyPr/>
          <a:lstStyle/>
          <a:p>
            <a:r>
              <a:rPr lang="ru-RU" dirty="0" smtClean="0"/>
              <a:t>«Читаем Тургенева»</a:t>
            </a:r>
            <a:endParaRPr lang="ru-RU" dirty="0"/>
          </a:p>
        </p:txBody>
      </p:sp>
      <p:pic>
        <p:nvPicPr>
          <p:cNvPr id="1026" name="Picture 2" descr="https://likes.ru/uploads/article/image/658/medium_2b7b8e734dbdb9314f6256e7bc051f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02" y="2708920"/>
            <a:ext cx="51349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99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620000" cy="1397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ВЦИОМ. Читать или не читать? Опрос россиян в 2017 году</a:t>
            </a:r>
            <a:endParaRPr lang="ru-RU" sz="3200" b="1" dirty="0"/>
          </a:p>
        </p:txBody>
      </p:sp>
      <p:pic>
        <p:nvPicPr>
          <p:cNvPr id="7" name="Содержимое 6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08970"/>
            <a:ext cx="7072362" cy="533256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857760"/>
            <a:ext cx="5257800" cy="1517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 rot="21265777">
            <a:off x="609600" y="428604"/>
            <a:ext cx="5257800" cy="59293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Информационное общество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Сетевые коммуникации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Интернет-технологии</a:t>
            </a:r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Виртуальная среда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Контент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Социальные </a:t>
            </a:r>
            <a:r>
              <a:rPr lang="ru-RU" sz="2400" b="1" dirty="0" err="1" smtClean="0"/>
              <a:t>медиа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Блоги</a:t>
            </a:r>
            <a:r>
              <a:rPr lang="ru-RU" sz="2400" b="1" dirty="0" smtClean="0"/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4968875" cy="1943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56791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1142984"/>
            <a:ext cx="4486275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СОЦИАЛЬНЫЕ МЕДИА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00562" y="482600"/>
            <a:ext cx="3957638" cy="5892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/>
              <a:t>новые формы коммуникации производителей информации с ее потребителями, «для которых определяющее значение имеет фактор </a:t>
            </a:r>
            <a:r>
              <a:rPr lang="ru-RU" b="1" i="1" dirty="0" err="1" smtClean="0"/>
              <a:t>копродукции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контента</a:t>
            </a:r>
            <a:r>
              <a:rPr lang="ru-RU" b="1" i="1" dirty="0" smtClean="0"/>
              <a:t> самими пользователями конечного продукта, когда каждый читатель / подписчик </a:t>
            </a:r>
            <a:r>
              <a:rPr lang="ru-RU" b="1" i="1" dirty="0" err="1" smtClean="0"/>
              <a:t>блога</a:t>
            </a:r>
            <a:r>
              <a:rPr lang="ru-RU" b="1" i="1" dirty="0" smtClean="0"/>
              <a:t>, например, может выполнять функции комментатора, репортера, фотокорреспондента и / или редактора данного сервиса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://lingaim.ru/images/blog/4%20social%20media/soci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214842" cy="3929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7957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6048672" cy="2442344"/>
          </a:xfrm>
        </p:spPr>
        <p:txBody>
          <a:bodyPr/>
          <a:lstStyle/>
          <a:p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Media</a:t>
            </a:r>
            <a:r>
              <a:rPr lang="ru-RU" dirty="0"/>
              <a:t> </a:t>
            </a:r>
            <a:r>
              <a:rPr lang="ru-RU" dirty="0" err="1"/>
              <a:t>Marketing</a:t>
            </a:r>
            <a:r>
              <a:rPr lang="ru-RU" dirty="0"/>
              <a:t> (SMM)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5257800" cy="27363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привлечение внимания к книгам, авторам, предприятиям книжной индустрии, увеличение массива упоминаний о них, формирование позитивного имиджа книжного либо читательского проекта, роста количества положительных отзывов, рецензий и упоминаний о них в интернет-среде, активизации обсуждения и дискуссий книжного сообщества и, в конечном счете, продвижения книги и чтения. 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257800" cy="27363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данным «ВК», на начало 2016 г. ее ежемесячная аудитория составляла 46,9 млн человек, в день на </a:t>
            </a:r>
            <a:r>
              <a:rPr lang="ru-RU" dirty="0" err="1"/>
              <a:t>интернет-ресурс</a:t>
            </a:r>
            <a:r>
              <a:rPr lang="ru-RU" dirty="0"/>
              <a:t> заходили 22,1 млн пользователей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95 % российских школьников старше 12 лет и студентов являются активными пользователями «</a:t>
            </a:r>
            <a:r>
              <a:rPr lang="ru-RU" dirty="0" err="1"/>
              <a:t>ВКонтакте</a:t>
            </a:r>
            <a:r>
              <a:rPr lang="ru-RU" dirty="0"/>
              <a:t>». </a:t>
            </a:r>
          </a:p>
        </p:txBody>
      </p:sp>
    </p:spTree>
  </p:cSld>
  <p:clrMapOvr>
    <a:masterClrMapping/>
  </p:clrMapOvr>
  <p:transition spd="slow"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2918"/>
            <a:ext cx="4805370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Проект "Литературные герои в социальных сетях"  проводился для всех, кто любит читать и хочет научиться работать в команде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этом интернет-проекте, нашедшем поддержку Федерального агентства по печати и массовым коммуникациям и организованном Некоммерческим фондом «Пушкинская библиотека», " Литературные герои в социальных сетях" для детей и подростков по созданию командами школьников и студентов страниц литературных героев в социальной сети </a:t>
            </a:r>
            <a:r>
              <a:rPr lang="ru-RU" sz="1800" b="1" dirty="0" err="1" smtClean="0"/>
              <a:t>ВКонтакте</a:t>
            </a:r>
            <a:r>
              <a:rPr lang="ru-RU" sz="1800" b="1" dirty="0" smtClean="0"/>
              <a:t> школьникам и студентам  можно научиться исследовать, анализировать, работать в команде, представлять по-новому прочитанное, используя арсенал интернет-инструментов и сервисов.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elementy.ru/images/news/reading_fig_enhan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441683" cy="2613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4805370" cy="5305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u="sng" dirty="0"/>
              <a:t>Чтение 21. Познавай! Исследуй! Действуй! : портал. URL: http://chtenie-21.ru/heroes </a:t>
            </a: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/>
              <a:t/>
            </a:r>
            <a:br>
              <a:rPr lang="ru-RU" sz="1800" b="1" u="sng" dirty="0"/>
            </a:br>
            <a:r>
              <a:rPr lang="ru-RU" sz="1800" b="1" dirty="0" smtClean="0"/>
              <a:t>Высоко </a:t>
            </a:r>
            <a:r>
              <a:rPr lang="ru-RU" sz="1800" b="1" dirty="0"/>
              <a:t>оценивалось применение возможностей современных технологий в «рекламировании» литературных персонажей в Интернете.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Участникам </a:t>
            </a:r>
            <a:r>
              <a:rPr lang="ru-RU" sz="1800" b="1" dirty="0"/>
              <a:t>были предложены следующие инструменты: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с</a:t>
            </a:r>
            <a:r>
              <a:rPr lang="ru-RU" sz="1800" b="1" dirty="0" smtClean="0"/>
              <a:t>оздание </a:t>
            </a:r>
            <a:r>
              <a:rPr lang="ru-RU" sz="1800" b="1" dirty="0" err="1"/>
              <a:t>буктрейлеров</a:t>
            </a:r>
            <a:r>
              <a:rPr lang="ru-RU" sz="1800" b="1" dirty="0"/>
              <a:t> к книгам и видео в </a:t>
            </a:r>
            <a:r>
              <a:rPr lang="ru-RU" sz="1800" b="1" dirty="0" err="1"/>
              <a:t>скрайбинге</a:t>
            </a:r>
            <a:r>
              <a:rPr lang="ru-RU" sz="1800" b="1" dirty="0"/>
              <a:t>;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err="1" smtClean="0"/>
              <a:t>инфографика</a:t>
            </a:r>
            <a:r>
              <a:rPr lang="ru-RU" sz="1800" b="1" dirty="0"/>
              <a:t>;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запись </a:t>
            </a:r>
            <a:r>
              <a:rPr lang="ru-RU" sz="1800" b="1" dirty="0"/>
              <a:t>на аудиоустройства чтения любимого отрывка из выбранного текста; создание виртуального путешествия персонажа.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В </a:t>
            </a:r>
            <a:r>
              <a:rPr lang="ru-RU" sz="1800" b="1" dirty="0"/>
              <a:t>проекте участвовало более 400 человек и было создано 104 страницы литературных персонажей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elementy.ru/images/news/reading_fig_enhan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441683" cy="2613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456916"/>
      </p:ext>
    </p:extLst>
  </p:cSld>
  <p:clrMapOvr>
    <a:masterClrMapping/>
  </p:clrMapOvr>
  <p:transition spd="slow"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9075"/>
            <a:ext cx="821537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958" y="47306"/>
            <a:ext cx="9207958" cy="681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3822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Можете ли Вы сказать про себя следующее или нет: «Я люблю читать»?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701800"/>
          <a:ext cx="7620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85184"/>
            <a:ext cx="5257800" cy="129021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буктьюберы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книгоблогеры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блогеры</a:t>
            </a:r>
            <a:r>
              <a:rPr lang="ru-RU" sz="2400" dirty="0" smtClean="0"/>
              <a:t>, снимающие </a:t>
            </a:r>
            <a:r>
              <a:rPr lang="ru-RU" sz="2400" dirty="0"/>
              <a:t>видео о прочитанных </a:t>
            </a:r>
            <a:r>
              <a:rPr lang="ru-RU" sz="2400" dirty="0" smtClean="0"/>
              <a:t>книгах. </a:t>
            </a:r>
            <a:r>
              <a:rPr lang="ru-RU" sz="2400" dirty="0"/>
              <a:t>Форматы повествований о книгах при этом самые разные: от лекций с глубоким погружением в литературный материал до очень эмоциональных и шуточных обзоров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u="sng" dirty="0">
                <a:hlinkClick r:id="rId2"/>
              </a:rPr>
              <a:t>https://vk.com/booktuber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120539"/>
      </p:ext>
    </p:extLst>
  </p:cSld>
  <p:clrMapOvr>
    <a:masterClrMapping/>
  </p:clrMapOvr>
  <p:transition spd="slow">
    <p:circl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620000" cy="1397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Интернет-акции, проводимые в поддержку чтения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9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Флешбук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это книжный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Интернете. Технология его создания: на имя любой книги создаётся страница в любой социальной сети и приглашается на неё как можно больше друзей. Цель такой акции в течение одного месяца знакомить с книгой через фрагменты текста, иллюстрации, биографию автора, личные переживания и отзывы о прочитанном и другую информацию о книге.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100841"/>
      </p:ext>
    </p:extLst>
  </p:cSld>
  <p:clrMapOvr>
    <a:masterClrMapping/>
  </p:clrMapOvr>
  <p:transition spd="slow"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нимайся чтени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"/>
            <a:ext cx="496855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137220"/>
      </p:ext>
    </p:extLst>
  </p:cSld>
  <p:clrMapOvr>
    <a:masterClrMapping/>
  </p:clrMapOvr>
  <p:transition spd="slow">
    <p:circl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нимайся чтени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608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509320"/>
      </p:ext>
    </p:extLst>
  </p:cSld>
  <p:clrMapOvr>
    <a:masterClrMapping/>
  </p:clrMapOvr>
  <p:transition spd="slow"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нимайся чтени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83" y="0"/>
            <a:ext cx="4853082" cy="6967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080598"/>
      </p:ext>
    </p:extLst>
  </p:cSld>
  <p:clrMapOvr>
    <a:masterClrMapping/>
  </p:clrMapOvr>
  <p:transition spd="slow">
    <p:circl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Виртуальные книжные полки в московском метро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161291"/>
            <a:ext cx="5257800" cy="12969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Пассажиры смогут скачать книгу бесплатно, просканировав QR-код на плакате с изображением книжной полки при помощи специального приложения.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1885183610"/>
      </p:ext>
    </p:extLst>
  </p:cSld>
  <p:clrMapOvr>
    <a:masterClrMapping/>
  </p:clrMapOvr>
  <p:transition spd="slow"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124744"/>
            <a:ext cx="5257800" cy="40906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 конкурсы читательских </a:t>
            </a:r>
            <a:r>
              <a:rPr lang="ru-RU" sz="2000" b="1" dirty="0" err="1"/>
              <a:t>буктрейлеров</a:t>
            </a:r>
            <a:r>
              <a:rPr lang="ru-RU" sz="2000" b="1" dirty="0"/>
              <a:t>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 конкурсы читательских видеороликов-</a:t>
            </a:r>
            <a:r>
              <a:rPr lang="ru-RU" sz="2000" b="1" dirty="0" err="1"/>
              <a:t>мотиваторов</a:t>
            </a:r>
            <a:r>
              <a:rPr lang="ru-RU" sz="2000" b="1" dirty="0"/>
              <a:t> </a:t>
            </a:r>
            <a:r>
              <a:rPr lang="ru-RU" sz="2000" b="1" dirty="0" smtClean="0"/>
              <a:t>чтения;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 конкурс </a:t>
            </a:r>
            <a:r>
              <a:rPr lang="ru-RU" sz="2000" b="1" dirty="0" err="1"/>
              <a:t>фанфиков</a:t>
            </a:r>
            <a:r>
              <a:rPr lang="ru-RU" sz="2000" b="1" dirty="0"/>
              <a:t> «Придумай продолжение или напиши свою историю о…»;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 конкурсы фотографий оригинальных сюжетов чтения книг;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 конкурсы творческих работ (эссе, рассказов на тему).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5589240"/>
            <a:ext cx="5257800" cy="582960"/>
          </a:xfrm>
        </p:spPr>
        <p:txBody>
          <a:bodyPr/>
          <a:lstStyle/>
          <a:p>
            <a:r>
              <a:rPr lang="ru-RU" b="1" dirty="0" smtClean="0"/>
              <a:t>КОНКУРСЫ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5612023"/>
      </p:ext>
    </p:extLst>
  </p:cSld>
  <p:clrMapOvr>
    <a:masterClrMapping/>
  </p:clrMapOvr>
  <p:transition spd="slow">
    <p:circl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7150"/>
            <a:ext cx="47625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71437"/>
            <a:ext cx="47625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4292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38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Скажите, пожалуйста, сколько книг Вы прочли за последние три месяца?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701800"/>
          <a:ext cx="7620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7147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7625"/>
            <a:ext cx="4762500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71437"/>
            <a:ext cx="47625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0487"/>
            <a:ext cx="4762500" cy="66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70723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1912"/>
            <a:ext cx="476250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1912"/>
            <a:ext cx="476250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0006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7150"/>
            <a:ext cx="47625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0"/>
            <a:ext cx="47863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42"/>
            <a:ext cx="7620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Скажите, пожалуйста, сколько книг Вы прочли за последние три месяца? (среднее значение по ответам тех, кто назвал конкретное число книг)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620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1912"/>
            <a:ext cx="476250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тать не вредно - вредно не чит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02445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81120556"/>
              </p:ext>
            </p:extLst>
          </p:nvPr>
        </p:nvGraphicFramePr>
        <p:xfrm>
          <a:off x="1115616" y="1428736"/>
          <a:ext cx="7599788" cy="473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75656" y="4500570"/>
            <a:ext cx="6525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Сайт «Год литературы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986614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Интернет-ресурсы по пропаганде чтения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68829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mel.fm/i/l/lfKwd6Qjrn/5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76438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Пьер </a:t>
            </a:r>
            <a:r>
              <a:rPr lang="ru-RU" sz="3600" b="1" dirty="0" err="1"/>
              <a:t>Байяр</a:t>
            </a:r>
            <a:r>
              <a:rPr lang="ru-RU" sz="3600" b="1" dirty="0"/>
              <a:t> «Искусство рассуждать о книгах, которых вы не читали»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12976"/>
            <a:ext cx="5257800" cy="12082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Автор почти двух десятков книг, специалист по литературоведческому эпатажу и знаток психоанализа, преподаватель университета Париж VIII.</a:t>
            </a:r>
          </a:p>
          <a:p>
            <a:endParaRPr lang="ru-RU" dirty="0"/>
          </a:p>
        </p:txBody>
      </p:sp>
      <p:pic>
        <p:nvPicPr>
          <p:cNvPr id="4" name="Рисунок 3" descr="https://cdn.lifehacker.ru/wp-content/uploads/2015/07/d9434d85fd587563df30e5d14f9033dd_14368799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06216" cy="268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285729"/>
            <a:ext cx="5257800" cy="12858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Выбирайте правильные аргументы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000108"/>
            <a:ext cx="5976950" cy="517209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5100" b="1" dirty="0" smtClean="0">
                <a:solidFill>
                  <a:srgbClr val="FF0000"/>
                </a:solidFill>
              </a:rPr>
              <a:t>Неубедительно:</a:t>
            </a:r>
          </a:p>
          <a:p>
            <a:pPr fontAlgn="base"/>
            <a:endParaRPr lang="ru-RU" b="1" dirty="0" smtClean="0"/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Эту книгу вам задали в школе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Эту книгу мы давно не читали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Тебе обязательно нужно прочесть эту книгу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Эту книгу рекомендовал продавец книжного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Эта книга нравится всем</a:t>
            </a:r>
          </a:p>
          <a:p>
            <a:pPr lvl="0" fontAlgn="base"/>
            <a:endParaRPr lang="ru-RU" dirty="0" smtClean="0"/>
          </a:p>
          <a:p>
            <a:pPr fontAlgn="base"/>
            <a:r>
              <a:rPr lang="ru-RU" sz="5100" b="1" dirty="0" smtClean="0">
                <a:solidFill>
                  <a:srgbClr val="FF0000"/>
                </a:solidFill>
              </a:rPr>
              <a:t>Серьёзные доводы:</a:t>
            </a:r>
          </a:p>
          <a:p>
            <a:pPr fontAlgn="base"/>
            <a:endParaRPr lang="ru-RU" dirty="0" smtClean="0"/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Эта книга мне самому очень дорога, я хочу ей с тобой поделиться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Это книга автора, которого ты уже хвалил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Это книга про то, что ты любишь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Эта книга попала к нам домой магическим образом</a:t>
            </a:r>
          </a:p>
          <a:p>
            <a:pPr lvl="0" fontAlgn="base"/>
            <a:endParaRPr lang="ru-RU" sz="3300" b="1" dirty="0" smtClean="0">
              <a:solidFill>
                <a:schemeClr val="tx2"/>
              </a:solidFill>
            </a:endParaRPr>
          </a:p>
          <a:p>
            <a:pPr lvl="0" fontAlgn="base"/>
            <a:r>
              <a:rPr lang="ru-RU" sz="3300" b="1" dirty="0" smtClean="0">
                <a:solidFill>
                  <a:schemeClr val="tx2"/>
                </a:solidFill>
              </a:rPr>
              <a:t>Это любимая книга актрисы из фильма, который тебе нравится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000108"/>
          <a:ext cx="7929617" cy="5351498"/>
        </p:xfrm>
        <a:graphic>
          <a:graphicData uri="http://schemas.openxmlformats.org/drawingml/2006/table">
            <a:tbl>
              <a:tblPr/>
              <a:tblGrid>
                <a:gridCol w="3891714"/>
                <a:gridCol w="984584"/>
                <a:gridCol w="983794"/>
                <a:gridCol w="1209001"/>
                <a:gridCol w="860524"/>
              </a:tblGrid>
              <a:tr h="40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4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Open Sans"/>
                          <a:ea typeface="Times New Roman"/>
                          <a:cs typeface="Tahoma"/>
                        </a:rPr>
                        <a:t>2009 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4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Open Sans"/>
                          <a:ea typeface="Times New Roman"/>
                          <a:cs typeface="Tahoma"/>
                        </a:rPr>
                        <a:t>2011 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4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Open Sans"/>
                          <a:ea typeface="Times New Roman"/>
                          <a:cs typeface="Tahoma"/>
                        </a:rPr>
                        <a:t>2014 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4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Open Sans"/>
                          <a:ea typeface="Times New Roman"/>
                          <a:cs typeface="Tahoma"/>
                        </a:rPr>
                        <a:t>2017 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4F4F"/>
                    </a:solidFill>
                  </a:tcPr>
                </a:tc>
              </a:tr>
              <a:tr h="718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Скачиваю из интернета, читаю в интернете (в том числе и за плату)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Беру в домашней библиотеке, читаю то, что есть дома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Покупаю (в магазинах, ларьках, на книжных развалах и пр.)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Беру почитать у знакомых, друзей, родственников и пр.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Беру в городской библиотеке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Покупаю бумажную книгу через Интернет, заказываю по почте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Беру в научной библиотеке, библиотеке ВУЗа, предприятия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Я книги практически не читаю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Затрудняюсь ответить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87" marR="33487" marT="33487" marB="334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28572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Где Вы чаще всего берете книги, которые хотите прочитать? </a:t>
            </a:r>
            <a:endParaRPr lang="ru-RU" sz="2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1525</Words>
  <Application>Microsoft Office PowerPoint</Application>
  <PresentationFormat>Экран (4:3)</PresentationFormat>
  <Paragraphs>293</Paragraphs>
  <Slides>85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2" baseType="lpstr">
      <vt:lpstr>Open Sans</vt:lpstr>
      <vt:lpstr>Arial</vt:lpstr>
      <vt:lpstr>Calibri</vt:lpstr>
      <vt:lpstr>Century Gothic</vt:lpstr>
      <vt:lpstr>Tahoma</vt:lpstr>
      <vt:lpstr>Times New Roman</vt:lpstr>
      <vt:lpstr>Тема9</vt:lpstr>
      <vt:lpstr>Современные технологии формирования мотивации учащихся к чтению</vt:lpstr>
      <vt:lpstr>Презентация PowerPoint</vt:lpstr>
      <vt:lpstr>Чтение книг способствует не только развитию интеллекта, но психическому и физическому здоровью  </vt:lpstr>
      <vt:lpstr>Чтение –вот лучшее учение!</vt:lpstr>
      <vt:lpstr>ВЦИОМ. Читать или не читать? Опрос россиян в 2017 году</vt:lpstr>
      <vt:lpstr>Можете ли Вы сказать про себя следующее или нет: «Я люблю читать»?</vt:lpstr>
      <vt:lpstr>Скажите, пожалуйста, сколько книг Вы прочли за последние три месяца?</vt:lpstr>
      <vt:lpstr>Скажите, пожалуйста, сколько книг Вы прочли за последние три месяца? (среднее значение по ответам тех, кто назвал конкретное число книг)</vt:lpstr>
      <vt:lpstr>Презентация PowerPoint</vt:lpstr>
      <vt:lpstr>Читающие школьники Общероссийский опрос лаборатории социокультурных образовательных практик института системных проектов МГПУ  </vt:lpstr>
      <vt:lpstr>Чтение в старших классах (в учебных целях)</vt:lpstr>
      <vt:lpstr>Чтение в старших классах  (ради удовольствия)</vt:lpstr>
      <vt:lpstr>исследование опровергает миф о том, что подростки читают, но не понимают прочитанное</vt:lpstr>
      <vt:lpstr>50% школьников состоит в читательских или писательских сообществах – всевозможных группах в социальных сетях, сообществах любителей той или иной книги, творческих мастерских.</vt:lpstr>
      <vt:lpstr>Подростки готовы:  вести читательские блоги (12 %),   готовить тематические поэтические сборники  (11 %),   писать «фанфики» и комиксы по мотивам прочитанного  (10 %) </vt:lpstr>
      <vt:lpstr>«Читающих детей много – это правда. Но правда и в том, что это не значит, что они будут читать, когда вырастут»  Алексей Варламов  </vt:lpstr>
      <vt:lpstr>«Нечитающий ребенок»</vt:lpstr>
      <vt:lpstr>АСПЕКТЫ, МЕШАЮЩИЕ РАЗВИТИЮ ОСОЗНАННОЙ МОТИВАЦИИ ЧТЕНИЯ </vt:lpstr>
      <vt:lpstr>1. ВЫНУЖДЕННЫЙ ХАРАКТЕР ЧТЕНИЯ  </vt:lpstr>
      <vt:lpstr>2. ОБИЛИЕ ИСТОЧНИКОВ  ИНФОРМАЦИИ   </vt:lpstr>
      <vt:lpstr>3. РАЦИОНАЛЬНЫЙ ХАРАКТЕР ЧТЕНИЯ    </vt:lpstr>
      <vt:lpstr>4. МОДА НА ЧТЕНИЕ   </vt:lpstr>
      <vt:lpstr>5.СТИМУЛИРОВАННОЕ ЧТЕНИЕ   </vt:lpstr>
      <vt:lpstr>6. МЕДЛЕННАЯ СКОРОСТЬ ЧТЕНИЯ   </vt:lpstr>
      <vt:lpstr>7. МАЛОЧИТАЮЩИЕ РОДИТЕЛИ   </vt:lpstr>
      <vt:lpstr>8. РАЗВЛЕКАТЕЛЬНАЯ ФУНКЦИЯ СОВРЕМЕННОЙ ЛИТЕРАТУРЫ   </vt:lpstr>
      <vt:lpstr>ВЕДУЩИЕ СТИМУЛЫ ЧТЕНИЯ  ОСНОВНАЯ МОТИВАЦИЯ К ЧТЕНИЮ – внутренняя, осознанная потребность.    1. УЗНАВАНИЕ СЕБЯ В ГЕРОЯХ КНИГ  2. ТВОРЧЕСТВО  3. ОФОРМЛЕНИЕ КНИГИ  4. СОПЕРЕЖИВАНИЕ  5. РОЛЬ ВЗРОСЛЫХ В ФОРМИРОВАНИИ МОТИВАЦИИ К ЧТЕНИЮ У РЕБЕНКА  6. ИГРОВЫЕ ПРИЕМЫ КАК СПОСОБ РАЗВИТИЯ МОТИВАЦИИ ЧТЕНИЯ  </vt:lpstr>
      <vt:lpstr>«Заразить» ребенка чтением помогает так называемая идентификация, узнавание себя в литературном герое. Самоузнавание и определяет «зазывную» силу литературного произведения и желание вновь и вновь открывать себя в другом, а другого – в себе.     1. УЗНАВАНИЕ СЕБЯ В ГЕРОЯХ КНИГ   </vt:lpstr>
      <vt:lpstr>   Это не только создание творческого продукта на базе чтения (рисунки, поделки, отзывы, стихи и прочее), но и способность ребенка реагировать по-своему на слово писателя, создавать в ответ свои словесные образы.  Какие словесные образы возникнут у вас, когда вы прочтете только одну строчку – название рассказа К.Паустовского «День как будто дремал»?     2. ТВОРЧЕСТВО    </vt:lpstr>
      <vt:lpstr>Личностную мотивацию чтения способна вызвать и сама книга, если она своим названием, внешним видом, иллюстрациями привлечет к себе внимание ребенка, вызовет желание познакомиться с ее содержанием.     3. ОФОРМЛЕНИЕ КНИГИ    </vt:lpstr>
      <vt:lpstr>Катарсис (эмоциональное потрясение) возникает тогда, когда у ребенка появляется чувство личной сопричастности к тому, что происходит в произведении.   4. СОПЕРЕЖИВАНИЕ    </vt:lpstr>
      <vt:lpstr>Слово взрослого о книге и личном отношении к ней, слово, обращенное непосредственно к юному читателю, – вот в чем больше всего нуждается современный ребенок.  5. РОЛЬ ВЗРОСЛЫХ В ФОРМИРОВАНИИ МОТИВАЦИИ К ЧТЕНИЮ У РЕБЕНКА    </vt:lpstr>
      <vt:lpstr>«Продолжи предложение: «Радуюсь, когда беру в руки книгу, потому что…»   6. ИГРОВЫЕ ПРИЕМЫ КАК СПОСОБ РАЗВИТИЯ МОТИВАЦИИ ЧТЕНИЯ  </vt:lpstr>
      <vt:lpstr>Несколько удивительных свойств, помогающих читающему ребенку: - видеть невидимое, из обычных слов рождать уникальные образы и картины;  - с помощью воображения оживлять персонажи, делать их своими собеседниками и друзьями;  - «переселяться» из мира внешнего в мир внутренний, субъективный, скрытый; - перевоплощаться мысленно в другое лицо и его глазами посмотреть на мир; - познавая литературных героев, познать самого себя, становясь при этом «выше себя»; - испытать неиспытанное; в одной жизни пережить сотни других жизней, чужой опыт превратить в собственный, переболев радостями и горестями вымышленных героев как живых людей; - с помощью чтения снимать физическую и душевную боль; - генерировать собственные мысли, отталкиваясь от мыслей авторов и их персонажей.    </vt:lpstr>
      <vt:lpstr>«Начитанный» = умный</vt:lpstr>
      <vt:lpstr>Я воспринимаю книги и чтение как технологию. У нас всего одна жизнь, но с помощью книг мы можем получить мудрость тысяч жизней.   Когда автор пишет, переписывает и редактирует, он превращает чужие слова в более идеальную версию самих себя. Когда вы читаете, вы проводите время в медитативном состоянии с мудрым человеком в его идеальном воплощении.  Книги – это самая недооцененная технология в мире. Откуда мы можем знать, что они настолько значимы? Достаточно проверить, как худшие и лучшие люди в мировой истории отзывались о книгах.   Худшие стремились низвергнуть, запретить и сжечь их. Тот факт, что у книг есть враги, которые хотели их уничтожить, говорит о чрезвычайной силе, таящейся в книгах.   Лучшие же люди восхищаются книгами и не боятся их прославлять.                                                                             Чед Гриллс  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7 привычек, которые формируются благодаря чтению книг </vt:lpstr>
      <vt:lpstr>Книги – для распространения идей</vt:lpstr>
      <vt:lpstr>Книги – технология</vt:lpstr>
      <vt:lpstr>Презентация PowerPoint</vt:lpstr>
      <vt:lpstr>  </vt:lpstr>
      <vt:lpstr>Проекты по чтению мирового масштаба</vt:lpstr>
      <vt:lpstr> </vt:lpstr>
      <vt:lpstr>Презентация PowerPoint</vt:lpstr>
      <vt:lpstr>Презентация PowerPoint</vt:lpstr>
      <vt:lpstr>СОЦИАЛЬНЫЕ МЕДИА</vt:lpstr>
      <vt:lpstr>Social Media Marketing (SMM)</vt:lpstr>
      <vt:lpstr>ВКонтакте</vt:lpstr>
      <vt:lpstr>Проект "Литературные герои в социальных сетях"  проводился для всех, кто любит читать и хочет научиться работать в команде   В этом интернет-проекте, нашедшем поддержку Федерального агентства по печати и массовым коммуникациям и организованном Некоммерческим фондом «Пушкинская библиотека», " Литературные герои в социальных сетях" для детей и подростков по созданию командами школьников и студентов страниц литературных героев в социальной сети ВКонтакте школьникам и студентам  можно научиться исследовать, анализировать, работать в команде, представлять по-новому прочитанное, используя арсенал интернет-инструментов и сервисов. </vt:lpstr>
      <vt:lpstr>Чтение 21. Познавай! Исследуй! Действуй! : портал. URL: http://chtenie-21.ru/heroes    Высоко оценивалось применение возможностей современных технологий в «рекламировании» литературных персонажей в Интернете.     Участникам были предложены следующие инструменты:  создание буктрейлеров к книгам и видео в скрайбинге;  инфографика;  запись на аудиоустройства чтения любимого отрывка из выбранного текста; создание виртуального путешествия персонажа.     В проекте участвовало более 400 человек и было создано 104 страницы литературных персонажей </vt:lpstr>
      <vt:lpstr>Презентация PowerPoint</vt:lpstr>
      <vt:lpstr>Презентация PowerPoint</vt:lpstr>
      <vt:lpstr>буктьюберы  книгоблогеры</vt:lpstr>
      <vt:lpstr>Интернет-акции, проводимые в поддержку чтения </vt:lpstr>
      <vt:lpstr>Презентация PowerPoint</vt:lpstr>
      <vt:lpstr>Презентация PowerPoint</vt:lpstr>
      <vt:lpstr>Презентация PowerPoint</vt:lpstr>
      <vt:lpstr>Виртуальные книжные полки в московском метро</vt:lpstr>
      <vt:lpstr>   конкурсы читательских буктрейлеров;    конкурсы читательских видеороликов-мотиваторов чтения;   конкурс фанфиков «Придумай продолжение или напиши свою историю о…»;    конкурсы фотографий оригинальных сюжетов чтения книг;    конкурсы творческих работ (эссе, рассказов на тему).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 по пропаганде чтения</vt:lpstr>
      <vt:lpstr>Презентация PowerPoint</vt:lpstr>
      <vt:lpstr>Пьер Байяр «Искусство рассуждать о книгах, которых вы не читали» </vt:lpstr>
      <vt:lpstr>Выбирайте правильные аргументы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</dc:title>
  <dc:creator>Инесса</dc:creator>
  <cp:lastModifiedBy>Сережа</cp:lastModifiedBy>
  <cp:revision>102</cp:revision>
  <dcterms:created xsi:type="dcterms:W3CDTF">2013-06-07T06:40:58Z</dcterms:created>
  <dcterms:modified xsi:type="dcterms:W3CDTF">2018-09-27T05:45:31Z</dcterms:modified>
</cp:coreProperties>
</file>