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5" r:id="rId2"/>
    <p:sldId id="287" r:id="rId3"/>
    <p:sldId id="288" r:id="rId4"/>
    <p:sldId id="289" r:id="rId5"/>
    <p:sldId id="290" r:id="rId6"/>
    <p:sldId id="291" r:id="rId7"/>
    <p:sldId id="280" r:id="rId8"/>
    <p:sldId id="292" r:id="rId9"/>
    <p:sldId id="276" r:id="rId10"/>
    <p:sldId id="279" r:id="rId11"/>
    <p:sldId id="284" r:id="rId12"/>
    <p:sldId id="257" r:id="rId13"/>
    <p:sldId id="267" r:id="rId14"/>
    <p:sldId id="258" r:id="rId15"/>
    <p:sldId id="270" r:id="rId16"/>
    <p:sldId id="275" r:id="rId17"/>
    <p:sldId id="271" r:id="rId18"/>
    <p:sldId id="259" r:id="rId19"/>
    <p:sldId id="260" r:id="rId20"/>
    <p:sldId id="261" r:id="rId21"/>
    <p:sldId id="265" r:id="rId22"/>
    <p:sldId id="293" r:id="rId23"/>
    <p:sldId id="294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3300"/>
    <a:srgbClr val="006600"/>
    <a:srgbClr val="00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3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080476-5371-4644-B18B-39D19857142C}" type="doc">
      <dgm:prSet loTypeId="urn:microsoft.com/office/officeart/2005/8/layout/cycle6" loCatId="relationship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7E89FCF-B276-4352-9093-A0334451BB43}">
      <dgm:prSet phldrT="[Текст]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леса</a:t>
          </a:r>
        </a:p>
      </dgm:t>
    </dgm:pt>
    <dgm:pt modelId="{27D05AA0-F312-4BD1-889F-E749976875F3}" type="parTrans" cxnId="{8E32A2C6-F68E-4FFE-AFC3-8B6F57553FFB}">
      <dgm:prSet/>
      <dgm:spPr/>
      <dgm:t>
        <a:bodyPr/>
        <a:lstStyle/>
        <a:p>
          <a:endParaRPr lang="ru-RU"/>
        </a:p>
      </dgm:t>
    </dgm:pt>
    <dgm:pt modelId="{65A4CBBC-F373-4480-90E1-F650864517BB}" type="sibTrans" cxnId="{8E32A2C6-F68E-4FFE-AFC3-8B6F57553FFB}">
      <dgm:prSet/>
      <dgm:spPr/>
      <dgm:t>
        <a:bodyPr/>
        <a:lstStyle/>
        <a:p>
          <a:endParaRPr lang="ru-RU"/>
        </a:p>
      </dgm:t>
    </dgm:pt>
    <dgm:pt modelId="{A189803B-19C4-4B93-8A04-D2A4584A3DD4}">
      <dgm:prSet phldrT="[Текст]"/>
      <dgm:spPr>
        <a:solidFill>
          <a:schemeClr val="accent2">
            <a:lumMod val="20000"/>
            <a:lumOff val="80000"/>
            <a:alpha val="80000"/>
          </a:schemeClr>
        </a:solidFill>
      </dgm:spPr>
      <dgm:t>
        <a:bodyPr/>
        <a:lstStyle/>
        <a:p>
          <a:r>
            <a: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луга</a:t>
          </a:r>
        </a:p>
      </dgm:t>
    </dgm:pt>
    <dgm:pt modelId="{2E068D87-B9FD-4322-8244-19953C2D5062}" type="parTrans" cxnId="{D593CB82-3D63-4705-853B-43996B9A2B0A}">
      <dgm:prSet/>
      <dgm:spPr/>
      <dgm:t>
        <a:bodyPr/>
        <a:lstStyle/>
        <a:p>
          <a:endParaRPr lang="ru-RU"/>
        </a:p>
      </dgm:t>
    </dgm:pt>
    <dgm:pt modelId="{0F518699-DD82-4B51-AC13-0C21FA826721}" type="sibTrans" cxnId="{D593CB82-3D63-4705-853B-43996B9A2B0A}">
      <dgm:prSet/>
      <dgm:spPr/>
      <dgm:t>
        <a:bodyPr/>
        <a:lstStyle/>
        <a:p>
          <a:endParaRPr lang="ru-RU"/>
        </a:p>
      </dgm:t>
    </dgm:pt>
    <dgm:pt modelId="{05383FF0-F840-4496-997F-E581C5640A41}">
      <dgm:prSet phldrT="[Текст]" custT="1"/>
      <dgm:spPr>
        <a:solidFill>
          <a:schemeClr val="accent2">
            <a:lumMod val="20000"/>
            <a:lumOff val="80000"/>
            <a:alpha val="70000"/>
          </a:schemeClr>
        </a:solidFill>
      </dgm:spPr>
      <dgm:t>
        <a:bodyPr/>
        <a:lstStyle/>
        <a:p>
          <a:r>
            <a: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болота</a:t>
          </a:r>
          <a:endParaRPr lang="ru-RU" sz="4000" b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7D09D11-FDA2-4786-A56D-54081F50B60A}" type="parTrans" cxnId="{4BA8A8D5-DD11-4C1E-AF34-2A4C2A070F62}">
      <dgm:prSet/>
      <dgm:spPr/>
      <dgm:t>
        <a:bodyPr/>
        <a:lstStyle/>
        <a:p>
          <a:endParaRPr lang="ru-RU"/>
        </a:p>
      </dgm:t>
    </dgm:pt>
    <dgm:pt modelId="{09C92FB1-4F57-4F55-9CA8-239F941FC51D}" type="sibTrans" cxnId="{4BA8A8D5-DD11-4C1E-AF34-2A4C2A070F62}">
      <dgm:prSet/>
      <dgm:spPr/>
      <dgm:t>
        <a:bodyPr/>
        <a:lstStyle/>
        <a:p>
          <a:endParaRPr lang="ru-RU"/>
        </a:p>
      </dgm:t>
    </dgm:pt>
    <dgm:pt modelId="{BC29E5D6-B471-4E56-A026-E7B3B4EBBCB7}">
      <dgm:prSet phldrT="[Текст]" custT="1"/>
      <dgm:spPr>
        <a:solidFill>
          <a:schemeClr val="accent2">
            <a:lumMod val="20000"/>
            <a:lumOff val="80000"/>
            <a:alpha val="60000"/>
          </a:schemeClr>
        </a:solidFill>
      </dgm:spPr>
      <dgm:t>
        <a:bodyPr/>
        <a:lstStyle/>
        <a:p>
          <a:r>
            <a: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прибрежно-водные</a:t>
          </a:r>
        </a:p>
      </dgm:t>
    </dgm:pt>
    <dgm:pt modelId="{390300F5-0CB4-4FA6-B3AC-A82CDAF32FB9}" type="parTrans" cxnId="{01CA2D4B-7B07-4CE8-8A31-4599A4A05925}">
      <dgm:prSet/>
      <dgm:spPr/>
      <dgm:t>
        <a:bodyPr/>
        <a:lstStyle/>
        <a:p>
          <a:endParaRPr lang="ru-RU"/>
        </a:p>
      </dgm:t>
    </dgm:pt>
    <dgm:pt modelId="{C2BED56A-C30A-4D96-9FA1-257A3D278E37}" type="sibTrans" cxnId="{01CA2D4B-7B07-4CE8-8A31-4599A4A05925}">
      <dgm:prSet/>
      <dgm:spPr/>
      <dgm:t>
        <a:bodyPr/>
        <a:lstStyle/>
        <a:p>
          <a:endParaRPr lang="ru-RU"/>
        </a:p>
      </dgm:t>
    </dgm:pt>
    <dgm:pt modelId="{351F084B-9166-4656-87B4-DAEAF9D3D729}">
      <dgm:prSet phldrT="[Текст]" custT="1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горно-тундровые</a:t>
          </a:r>
          <a:r>
            <a: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04EEE211-A05C-434D-813F-AED67F825E95}" type="parTrans" cxnId="{5AF0281A-2805-4208-B8B0-2E8404FEF163}">
      <dgm:prSet/>
      <dgm:spPr/>
      <dgm:t>
        <a:bodyPr/>
        <a:lstStyle/>
        <a:p>
          <a:endParaRPr lang="ru-RU"/>
        </a:p>
      </dgm:t>
    </dgm:pt>
    <dgm:pt modelId="{115828F6-F9EF-4BD8-A9A1-52E8F7CC1072}" type="sibTrans" cxnId="{5AF0281A-2805-4208-B8B0-2E8404FEF163}">
      <dgm:prSet/>
      <dgm:spPr/>
      <dgm:t>
        <a:bodyPr/>
        <a:lstStyle/>
        <a:p>
          <a:endParaRPr lang="ru-RU"/>
        </a:p>
      </dgm:t>
    </dgm:pt>
    <dgm:pt modelId="{E0BC784D-ADCE-4CEE-9473-F2C2E8FC8E00}" type="pres">
      <dgm:prSet presAssocID="{F3080476-5371-4644-B18B-39D19857142C}" presName="cycle" presStyleCnt="0">
        <dgm:presLayoutVars>
          <dgm:dir/>
          <dgm:resizeHandles val="exact"/>
        </dgm:presLayoutVars>
      </dgm:prSet>
      <dgm:spPr/>
    </dgm:pt>
    <dgm:pt modelId="{F1134B9A-6DC5-4F8A-BA19-B0A3DE216177}" type="pres">
      <dgm:prSet presAssocID="{D7E89FCF-B276-4352-9093-A0334451BB43}" presName="node" presStyleLbl="node1" presStyleIdx="0" presStyleCnt="5" custScaleX="142635">
        <dgm:presLayoutVars>
          <dgm:bulletEnabled val="1"/>
        </dgm:presLayoutVars>
      </dgm:prSet>
      <dgm:spPr/>
    </dgm:pt>
    <dgm:pt modelId="{BC65F46E-B4EC-43AC-BBF7-0F79927FF256}" type="pres">
      <dgm:prSet presAssocID="{D7E89FCF-B276-4352-9093-A0334451BB43}" presName="spNode" presStyleCnt="0"/>
      <dgm:spPr/>
    </dgm:pt>
    <dgm:pt modelId="{31F96FF3-C3FC-40FD-8AF8-CE1454A498BF}" type="pres">
      <dgm:prSet presAssocID="{65A4CBBC-F373-4480-90E1-F650864517BB}" presName="sibTrans" presStyleLbl="sibTrans1D1" presStyleIdx="0" presStyleCnt="5"/>
      <dgm:spPr/>
    </dgm:pt>
    <dgm:pt modelId="{BA15583D-F6FD-4136-BAB2-76983A10E29B}" type="pres">
      <dgm:prSet presAssocID="{A189803B-19C4-4B93-8A04-D2A4584A3DD4}" presName="node" presStyleLbl="node1" presStyleIdx="1" presStyleCnt="5" custScaleX="149165">
        <dgm:presLayoutVars>
          <dgm:bulletEnabled val="1"/>
        </dgm:presLayoutVars>
      </dgm:prSet>
      <dgm:spPr/>
    </dgm:pt>
    <dgm:pt modelId="{7C9682F8-3EEA-4F53-9415-2896EF8AD33B}" type="pres">
      <dgm:prSet presAssocID="{A189803B-19C4-4B93-8A04-D2A4584A3DD4}" presName="spNode" presStyleCnt="0"/>
      <dgm:spPr/>
    </dgm:pt>
    <dgm:pt modelId="{6DADF4EA-45C9-4CAB-87AE-9A1249DDCDBF}" type="pres">
      <dgm:prSet presAssocID="{0F518699-DD82-4B51-AC13-0C21FA826721}" presName="sibTrans" presStyleLbl="sibTrans1D1" presStyleIdx="1" presStyleCnt="5"/>
      <dgm:spPr/>
    </dgm:pt>
    <dgm:pt modelId="{F6CEF25C-F6E3-413C-BEE4-502470B4E5BB}" type="pres">
      <dgm:prSet presAssocID="{05383FF0-F840-4496-997F-E581C5640A41}" presName="node" presStyleLbl="node1" presStyleIdx="2" presStyleCnt="5" custScaleX="136797">
        <dgm:presLayoutVars>
          <dgm:bulletEnabled val="1"/>
        </dgm:presLayoutVars>
      </dgm:prSet>
      <dgm:spPr/>
    </dgm:pt>
    <dgm:pt modelId="{6473293B-66EF-4D97-AAA8-E44DF4777F30}" type="pres">
      <dgm:prSet presAssocID="{05383FF0-F840-4496-997F-E581C5640A41}" presName="spNode" presStyleCnt="0"/>
      <dgm:spPr/>
    </dgm:pt>
    <dgm:pt modelId="{4FC9D548-0472-495E-A0E3-11639EC87AC2}" type="pres">
      <dgm:prSet presAssocID="{09C92FB1-4F57-4F55-9CA8-239F941FC51D}" presName="sibTrans" presStyleLbl="sibTrans1D1" presStyleIdx="2" presStyleCnt="5"/>
      <dgm:spPr/>
    </dgm:pt>
    <dgm:pt modelId="{684A2510-427E-4965-A4A0-F86B2D5E5AE2}" type="pres">
      <dgm:prSet presAssocID="{BC29E5D6-B471-4E56-A026-E7B3B4EBBCB7}" presName="node" presStyleLbl="node1" presStyleIdx="3" presStyleCnt="5" custScaleX="151669">
        <dgm:presLayoutVars>
          <dgm:bulletEnabled val="1"/>
        </dgm:presLayoutVars>
      </dgm:prSet>
      <dgm:spPr/>
    </dgm:pt>
    <dgm:pt modelId="{6141964F-0360-41F1-AF79-A6EFCEEB6D70}" type="pres">
      <dgm:prSet presAssocID="{BC29E5D6-B471-4E56-A026-E7B3B4EBBCB7}" presName="spNode" presStyleCnt="0"/>
      <dgm:spPr/>
    </dgm:pt>
    <dgm:pt modelId="{D24AB28A-A8F6-4DAD-937B-10118DFB6410}" type="pres">
      <dgm:prSet presAssocID="{C2BED56A-C30A-4D96-9FA1-257A3D278E37}" presName="sibTrans" presStyleLbl="sibTrans1D1" presStyleIdx="3" presStyleCnt="5"/>
      <dgm:spPr/>
    </dgm:pt>
    <dgm:pt modelId="{794EE370-5F69-4C65-A62D-8A5F04A39A2B}" type="pres">
      <dgm:prSet presAssocID="{351F084B-9166-4656-87B4-DAEAF9D3D729}" presName="node" presStyleLbl="node1" presStyleIdx="4" presStyleCnt="5" custScaleX="186188">
        <dgm:presLayoutVars>
          <dgm:bulletEnabled val="1"/>
        </dgm:presLayoutVars>
      </dgm:prSet>
      <dgm:spPr/>
    </dgm:pt>
    <dgm:pt modelId="{553C6E73-B5BA-4D5A-B3DA-4D4CC8FC485C}" type="pres">
      <dgm:prSet presAssocID="{351F084B-9166-4656-87B4-DAEAF9D3D729}" presName="spNode" presStyleCnt="0"/>
      <dgm:spPr/>
    </dgm:pt>
    <dgm:pt modelId="{9DF82A9F-440D-4C4F-9784-921893DC09FE}" type="pres">
      <dgm:prSet presAssocID="{115828F6-F9EF-4BD8-A9A1-52E8F7CC1072}" presName="sibTrans" presStyleLbl="sibTrans1D1" presStyleIdx="4" presStyleCnt="5"/>
      <dgm:spPr/>
    </dgm:pt>
  </dgm:ptLst>
  <dgm:cxnLst>
    <dgm:cxn modelId="{55070E03-641D-4DCE-80E2-7715E0302A8A}" type="presOf" srcId="{D7E89FCF-B276-4352-9093-A0334451BB43}" destId="{F1134B9A-6DC5-4F8A-BA19-B0A3DE216177}" srcOrd="0" destOrd="0" presId="urn:microsoft.com/office/officeart/2005/8/layout/cycle6"/>
    <dgm:cxn modelId="{FEF51604-9A37-476E-B7E4-4C5490F75A05}" type="presOf" srcId="{C2BED56A-C30A-4D96-9FA1-257A3D278E37}" destId="{D24AB28A-A8F6-4DAD-937B-10118DFB6410}" srcOrd="0" destOrd="0" presId="urn:microsoft.com/office/officeart/2005/8/layout/cycle6"/>
    <dgm:cxn modelId="{69B6270C-F8E5-49E1-AA88-8626DCAF8B8F}" type="presOf" srcId="{F3080476-5371-4644-B18B-39D19857142C}" destId="{E0BC784D-ADCE-4CEE-9473-F2C2E8FC8E00}" srcOrd="0" destOrd="0" presId="urn:microsoft.com/office/officeart/2005/8/layout/cycle6"/>
    <dgm:cxn modelId="{81502D12-D6CF-416C-90E5-093F03F63C6A}" type="presOf" srcId="{0F518699-DD82-4B51-AC13-0C21FA826721}" destId="{6DADF4EA-45C9-4CAB-87AE-9A1249DDCDBF}" srcOrd="0" destOrd="0" presId="urn:microsoft.com/office/officeart/2005/8/layout/cycle6"/>
    <dgm:cxn modelId="{5AF0281A-2805-4208-B8B0-2E8404FEF163}" srcId="{F3080476-5371-4644-B18B-39D19857142C}" destId="{351F084B-9166-4656-87B4-DAEAF9D3D729}" srcOrd="4" destOrd="0" parTransId="{04EEE211-A05C-434D-813F-AED67F825E95}" sibTransId="{115828F6-F9EF-4BD8-A9A1-52E8F7CC1072}"/>
    <dgm:cxn modelId="{AC646921-F053-40BA-81DE-5585B5A5FD29}" type="presOf" srcId="{351F084B-9166-4656-87B4-DAEAF9D3D729}" destId="{794EE370-5F69-4C65-A62D-8A5F04A39A2B}" srcOrd="0" destOrd="0" presId="urn:microsoft.com/office/officeart/2005/8/layout/cycle6"/>
    <dgm:cxn modelId="{6012C523-1179-4A13-986C-AB22CEFB87A4}" type="presOf" srcId="{05383FF0-F840-4496-997F-E581C5640A41}" destId="{F6CEF25C-F6E3-413C-BEE4-502470B4E5BB}" srcOrd="0" destOrd="0" presId="urn:microsoft.com/office/officeart/2005/8/layout/cycle6"/>
    <dgm:cxn modelId="{01CA2D4B-7B07-4CE8-8A31-4599A4A05925}" srcId="{F3080476-5371-4644-B18B-39D19857142C}" destId="{BC29E5D6-B471-4E56-A026-E7B3B4EBBCB7}" srcOrd="3" destOrd="0" parTransId="{390300F5-0CB4-4FA6-B3AC-A82CDAF32FB9}" sibTransId="{C2BED56A-C30A-4D96-9FA1-257A3D278E37}"/>
    <dgm:cxn modelId="{6514D876-973F-4C1A-B818-7AE9F52CA019}" type="presOf" srcId="{65A4CBBC-F373-4480-90E1-F650864517BB}" destId="{31F96FF3-C3FC-40FD-8AF8-CE1454A498BF}" srcOrd="0" destOrd="0" presId="urn:microsoft.com/office/officeart/2005/8/layout/cycle6"/>
    <dgm:cxn modelId="{D593CB82-3D63-4705-853B-43996B9A2B0A}" srcId="{F3080476-5371-4644-B18B-39D19857142C}" destId="{A189803B-19C4-4B93-8A04-D2A4584A3DD4}" srcOrd="1" destOrd="0" parTransId="{2E068D87-B9FD-4322-8244-19953C2D5062}" sibTransId="{0F518699-DD82-4B51-AC13-0C21FA826721}"/>
    <dgm:cxn modelId="{020C7486-98CF-4207-BF1D-5447654A9DC3}" type="presOf" srcId="{A189803B-19C4-4B93-8A04-D2A4584A3DD4}" destId="{BA15583D-F6FD-4136-BAB2-76983A10E29B}" srcOrd="0" destOrd="0" presId="urn:microsoft.com/office/officeart/2005/8/layout/cycle6"/>
    <dgm:cxn modelId="{9D72939C-15AA-420E-8695-0490BB4BA055}" type="presOf" srcId="{09C92FB1-4F57-4F55-9CA8-239F941FC51D}" destId="{4FC9D548-0472-495E-A0E3-11639EC87AC2}" srcOrd="0" destOrd="0" presId="urn:microsoft.com/office/officeart/2005/8/layout/cycle6"/>
    <dgm:cxn modelId="{C27582B8-93D5-4CD7-AB51-581A376FF80D}" type="presOf" srcId="{BC29E5D6-B471-4E56-A026-E7B3B4EBBCB7}" destId="{684A2510-427E-4965-A4A0-F86B2D5E5AE2}" srcOrd="0" destOrd="0" presId="urn:microsoft.com/office/officeart/2005/8/layout/cycle6"/>
    <dgm:cxn modelId="{8E32A2C6-F68E-4FFE-AFC3-8B6F57553FFB}" srcId="{F3080476-5371-4644-B18B-39D19857142C}" destId="{D7E89FCF-B276-4352-9093-A0334451BB43}" srcOrd="0" destOrd="0" parTransId="{27D05AA0-F312-4BD1-889F-E749976875F3}" sibTransId="{65A4CBBC-F373-4480-90E1-F650864517BB}"/>
    <dgm:cxn modelId="{4BA8A8D5-DD11-4C1E-AF34-2A4C2A070F62}" srcId="{F3080476-5371-4644-B18B-39D19857142C}" destId="{05383FF0-F840-4496-997F-E581C5640A41}" srcOrd="2" destOrd="0" parTransId="{17D09D11-FDA2-4786-A56D-54081F50B60A}" sibTransId="{09C92FB1-4F57-4F55-9CA8-239F941FC51D}"/>
    <dgm:cxn modelId="{BF7EE8FF-088D-4A08-AF5A-DFA8F8FF5FC0}" type="presOf" srcId="{115828F6-F9EF-4BD8-A9A1-52E8F7CC1072}" destId="{9DF82A9F-440D-4C4F-9784-921893DC09FE}" srcOrd="0" destOrd="0" presId="urn:microsoft.com/office/officeart/2005/8/layout/cycle6"/>
    <dgm:cxn modelId="{2E4B1128-D63F-4FA7-BB3C-B0CBE7A2AD81}" type="presParOf" srcId="{E0BC784D-ADCE-4CEE-9473-F2C2E8FC8E00}" destId="{F1134B9A-6DC5-4F8A-BA19-B0A3DE216177}" srcOrd="0" destOrd="0" presId="urn:microsoft.com/office/officeart/2005/8/layout/cycle6"/>
    <dgm:cxn modelId="{280F633B-1606-43E5-A225-EF56E29113CD}" type="presParOf" srcId="{E0BC784D-ADCE-4CEE-9473-F2C2E8FC8E00}" destId="{BC65F46E-B4EC-43AC-BBF7-0F79927FF256}" srcOrd="1" destOrd="0" presId="urn:microsoft.com/office/officeart/2005/8/layout/cycle6"/>
    <dgm:cxn modelId="{7F360740-C119-415F-BF0B-71C0FD95B371}" type="presParOf" srcId="{E0BC784D-ADCE-4CEE-9473-F2C2E8FC8E00}" destId="{31F96FF3-C3FC-40FD-8AF8-CE1454A498BF}" srcOrd="2" destOrd="0" presId="urn:microsoft.com/office/officeart/2005/8/layout/cycle6"/>
    <dgm:cxn modelId="{A50A564F-40BE-454A-964E-409E8B0DE3F5}" type="presParOf" srcId="{E0BC784D-ADCE-4CEE-9473-F2C2E8FC8E00}" destId="{BA15583D-F6FD-4136-BAB2-76983A10E29B}" srcOrd="3" destOrd="0" presId="urn:microsoft.com/office/officeart/2005/8/layout/cycle6"/>
    <dgm:cxn modelId="{C3DD5F4D-EDB3-4291-B184-F4DD5B7B9666}" type="presParOf" srcId="{E0BC784D-ADCE-4CEE-9473-F2C2E8FC8E00}" destId="{7C9682F8-3EEA-4F53-9415-2896EF8AD33B}" srcOrd="4" destOrd="0" presId="urn:microsoft.com/office/officeart/2005/8/layout/cycle6"/>
    <dgm:cxn modelId="{4E60B838-A7DD-4CBE-99AF-30C3B7D09C75}" type="presParOf" srcId="{E0BC784D-ADCE-4CEE-9473-F2C2E8FC8E00}" destId="{6DADF4EA-45C9-4CAB-87AE-9A1249DDCDBF}" srcOrd="5" destOrd="0" presId="urn:microsoft.com/office/officeart/2005/8/layout/cycle6"/>
    <dgm:cxn modelId="{06D013E9-02B9-4167-A5A9-5B8CA54E3B23}" type="presParOf" srcId="{E0BC784D-ADCE-4CEE-9473-F2C2E8FC8E00}" destId="{F6CEF25C-F6E3-413C-BEE4-502470B4E5BB}" srcOrd="6" destOrd="0" presId="urn:microsoft.com/office/officeart/2005/8/layout/cycle6"/>
    <dgm:cxn modelId="{07DE4546-3E1C-4776-B083-9FDA5F9953E8}" type="presParOf" srcId="{E0BC784D-ADCE-4CEE-9473-F2C2E8FC8E00}" destId="{6473293B-66EF-4D97-AAA8-E44DF4777F30}" srcOrd="7" destOrd="0" presId="urn:microsoft.com/office/officeart/2005/8/layout/cycle6"/>
    <dgm:cxn modelId="{148409FD-BF92-41D7-ADB4-66F43A4089EA}" type="presParOf" srcId="{E0BC784D-ADCE-4CEE-9473-F2C2E8FC8E00}" destId="{4FC9D548-0472-495E-A0E3-11639EC87AC2}" srcOrd="8" destOrd="0" presId="urn:microsoft.com/office/officeart/2005/8/layout/cycle6"/>
    <dgm:cxn modelId="{0A1D9AA0-3C79-431D-9103-8689C6C3FB05}" type="presParOf" srcId="{E0BC784D-ADCE-4CEE-9473-F2C2E8FC8E00}" destId="{684A2510-427E-4965-A4A0-F86B2D5E5AE2}" srcOrd="9" destOrd="0" presId="urn:microsoft.com/office/officeart/2005/8/layout/cycle6"/>
    <dgm:cxn modelId="{34CA1462-F020-4E5F-AE53-DD69F471F2DD}" type="presParOf" srcId="{E0BC784D-ADCE-4CEE-9473-F2C2E8FC8E00}" destId="{6141964F-0360-41F1-AF79-A6EFCEEB6D70}" srcOrd="10" destOrd="0" presId="urn:microsoft.com/office/officeart/2005/8/layout/cycle6"/>
    <dgm:cxn modelId="{001AB2A6-6A4F-4FEA-AAC9-603CB7B7F11F}" type="presParOf" srcId="{E0BC784D-ADCE-4CEE-9473-F2C2E8FC8E00}" destId="{D24AB28A-A8F6-4DAD-937B-10118DFB6410}" srcOrd="11" destOrd="0" presId="urn:microsoft.com/office/officeart/2005/8/layout/cycle6"/>
    <dgm:cxn modelId="{ECB67868-B33F-473A-A85B-52AE5AF7CE79}" type="presParOf" srcId="{E0BC784D-ADCE-4CEE-9473-F2C2E8FC8E00}" destId="{794EE370-5F69-4C65-A62D-8A5F04A39A2B}" srcOrd="12" destOrd="0" presId="urn:microsoft.com/office/officeart/2005/8/layout/cycle6"/>
    <dgm:cxn modelId="{EBFE48F2-0F60-4DFB-8897-A984C553BC24}" type="presParOf" srcId="{E0BC784D-ADCE-4CEE-9473-F2C2E8FC8E00}" destId="{553C6E73-B5BA-4D5A-B3DA-4D4CC8FC485C}" srcOrd="13" destOrd="0" presId="urn:microsoft.com/office/officeart/2005/8/layout/cycle6"/>
    <dgm:cxn modelId="{027631C7-59DF-4EAB-902C-60382EC89174}" type="presParOf" srcId="{E0BC784D-ADCE-4CEE-9473-F2C2E8FC8E00}" destId="{9DF82A9F-440D-4C4F-9784-921893DC09FE}" srcOrd="14" destOrd="0" presId="urn:microsoft.com/office/officeart/2005/8/layout/cycle6"/>
  </dgm:cxnLst>
  <dgm:bg>
    <a:gradFill flip="none" rotWithShape="1">
      <a:gsLst>
        <a:gs pos="0">
          <a:schemeClr val="accent1">
            <a:tint val="66000"/>
            <a:satMod val="1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13500000" scaled="1"/>
      <a:tileRect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134B9A-6DC5-4F8A-BA19-B0A3DE216177}">
      <dsp:nvSpPr>
        <dsp:cNvPr id="0" name=""/>
        <dsp:cNvSpPr/>
      </dsp:nvSpPr>
      <dsp:spPr>
        <a:xfrm>
          <a:off x="3149112" y="2096"/>
          <a:ext cx="2416469" cy="1101206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леса</a:t>
          </a:r>
        </a:p>
      </dsp:txBody>
      <dsp:txXfrm>
        <a:off x="3202868" y="55852"/>
        <a:ext cx="2308957" cy="993694"/>
      </dsp:txXfrm>
    </dsp:sp>
    <dsp:sp modelId="{31F96FF3-C3FC-40FD-8AF8-CE1454A498BF}">
      <dsp:nvSpPr>
        <dsp:cNvPr id="0" name=""/>
        <dsp:cNvSpPr/>
      </dsp:nvSpPr>
      <dsp:spPr>
        <a:xfrm>
          <a:off x="2158286" y="552699"/>
          <a:ext cx="4398121" cy="4398121"/>
        </a:xfrm>
        <a:custGeom>
          <a:avLst/>
          <a:gdLst/>
          <a:ahLst/>
          <a:cxnLst/>
          <a:rect l="0" t="0" r="0" b="0"/>
          <a:pathLst>
            <a:path>
              <a:moveTo>
                <a:pt x="3414504" y="366422"/>
              </a:moveTo>
              <a:arcTo wR="2199060" hR="2199060" stAng="18213190" swAng="133245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15583D-F6FD-4136-BAB2-76983A10E29B}">
      <dsp:nvSpPr>
        <dsp:cNvPr id="0" name=""/>
        <dsp:cNvSpPr/>
      </dsp:nvSpPr>
      <dsp:spPr>
        <a:xfrm>
          <a:off x="5185229" y="1521610"/>
          <a:ext cx="2527098" cy="1101206"/>
        </a:xfrm>
        <a:prstGeom prst="roundRect">
          <a:avLst/>
        </a:prstGeom>
        <a:solidFill>
          <a:schemeClr val="accent2">
            <a:lumMod val="20000"/>
            <a:lumOff val="80000"/>
            <a:alpha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7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луга</a:t>
          </a:r>
        </a:p>
      </dsp:txBody>
      <dsp:txXfrm>
        <a:off x="5238985" y="1575366"/>
        <a:ext cx="2419586" cy="993694"/>
      </dsp:txXfrm>
    </dsp:sp>
    <dsp:sp modelId="{6DADF4EA-45C9-4CAB-87AE-9A1249DDCDBF}">
      <dsp:nvSpPr>
        <dsp:cNvPr id="0" name=""/>
        <dsp:cNvSpPr/>
      </dsp:nvSpPr>
      <dsp:spPr>
        <a:xfrm>
          <a:off x="2158286" y="552699"/>
          <a:ext cx="4398121" cy="4398121"/>
        </a:xfrm>
        <a:custGeom>
          <a:avLst/>
          <a:gdLst/>
          <a:ahLst/>
          <a:cxnLst/>
          <a:rect l="0" t="0" r="0" b="0"/>
          <a:pathLst>
            <a:path>
              <a:moveTo>
                <a:pt x="4395117" y="2084167"/>
              </a:moveTo>
              <a:arcTo wR="2199060" hR="2199060" stAng="21420309" swAng="219538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1181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CEF25C-F6E3-413C-BEE4-502470B4E5BB}">
      <dsp:nvSpPr>
        <dsp:cNvPr id="0" name=""/>
        <dsp:cNvSpPr/>
      </dsp:nvSpPr>
      <dsp:spPr>
        <a:xfrm>
          <a:off x="4491140" y="3980234"/>
          <a:ext cx="2317564" cy="1101206"/>
        </a:xfrm>
        <a:prstGeom prst="roundRect">
          <a:avLst/>
        </a:prstGeom>
        <a:solidFill>
          <a:schemeClr val="accent2">
            <a:lumMod val="20000"/>
            <a:lumOff val="80000"/>
            <a:alpha val="7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b="1" kern="120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болота</a:t>
          </a:r>
          <a:endParaRPr lang="ru-RU" sz="4000" b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544896" y="4033990"/>
        <a:ext cx="2210052" cy="993694"/>
      </dsp:txXfrm>
    </dsp:sp>
    <dsp:sp modelId="{4FC9D548-0472-495E-A0E3-11639EC87AC2}">
      <dsp:nvSpPr>
        <dsp:cNvPr id="0" name=""/>
        <dsp:cNvSpPr/>
      </dsp:nvSpPr>
      <dsp:spPr>
        <a:xfrm>
          <a:off x="2158286" y="552699"/>
          <a:ext cx="4398121" cy="4398121"/>
        </a:xfrm>
        <a:custGeom>
          <a:avLst/>
          <a:gdLst/>
          <a:ahLst/>
          <a:cxnLst/>
          <a:rect l="0" t="0" r="0" b="0"/>
          <a:pathLst>
            <a:path>
              <a:moveTo>
                <a:pt x="2331439" y="4394133"/>
              </a:moveTo>
              <a:arcTo wR="2199060" hR="2199060" stAng="5192929" swAng="217074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2363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4A2510-427E-4965-A4A0-F86B2D5E5AE2}">
      <dsp:nvSpPr>
        <dsp:cNvPr id="0" name=""/>
        <dsp:cNvSpPr/>
      </dsp:nvSpPr>
      <dsp:spPr>
        <a:xfrm>
          <a:off x="1780011" y="3980234"/>
          <a:ext cx="2569520" cy="1101206"/>
        </a:xfrm>
        <a:prstGeom prst="roundRect">
          <a:avLst/>
        </a:prstGeom>
        <a:solidFill>
          <a:schemeClr val="accent2">
            <a:lumMod val="20000"/>
            <a:lumOff val="80000"/>
            <a:alpha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прибрежно-водные</a:t>
          </a:r>
        </a:p>
      </dsp:txBody>
      <dsp:txXfrm>
        <a:off x="1833767" y="4033990"/>
        <a:ext cx="2462008" cy="993694"/>
      </dsp:txXfrm>
    </dsp:sp>
    <dsp:sp modelId="{D24AB28A-A8F6-4DAD-937B-10118DFB6410}">
      <dsp:nvSpPr>
        <dsp:cNvPr id="0" name=""/>
        <dsp:cNvSpPr/>
      </dsp:nvSpPr>
      <dsp:spPr>
        <a:xfrm>
          <a:off x="2158286" y="552699"/>
          <a:ext cx="4398121" cy="4398121"/>
        </a:xfrm>
        <a:custGeom>
          <a:avLst/>
          <a:gdLst/>
          <a:ahLst/>
          <a:cxnLst/>
          <a:rect l="0" t="0" r="0" b="0"/>
          <a:pathLst>
            <a:path>
              <a:moveTo>
                <a:pt x="367307" y="3415837"/>
              </a:moveTo>
              <a:arcTo wR="2199060" hR="2199060" stAng="8784309" swAng="219538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3545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4EE370-5F69-4C65-A62D-8A5F04A39A2B}">
      <dsp:nvSpPr>
        <dsp:cNvPr id="0" name=""/>
        <dsp:cNvSpPr/>
      </dsp:nvSpPr>
      <dsp:spPr>
        <a:xfrm>
          <a:off x="688752" y="1521610"/>
          <a:ext cx="3154328" cy="1101206"/>
        </a:xfrm>
        <a:prstGeom prst="roundRect">
          <a:avLst/>
        </a:prstGeom>
        <a:solidFill>
          <a:schemeClr val="accent2">
            <a:lumMod val="20000"/>
            <a:lumOff val="8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горно-тундровые</a:t>
          </a:r>
          <a:r>
            <a:rPr lang="ru-RU" sz="28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742508" y="1575366"/>
        <a:ext cx="3046816" cy="993694"/>
      </dsp:txXfrm>
    </dsp:sp>
    <dsp:sp modelId="{9DF82A9F-440D-4C4F-9784-921893DC09FE}">
      <dsp:nvSpPr>
        <dsp:cNvPr id="0" name=""/>
        <dsp:cNvSpPr/>
      </dsp:nvSpPr>
      <dsp:spPr>
        <a:xfrm>
          <a:off x="2158286" y="552699"/>
          <a:ext cx="4398121" cy="4398121"/>
        </a:xfrm>
        <a:custGeom>
          <a:avLst/>
          <a:gdLst/>
          <a:ahLst/>
          <a:cxnLst/>
          <a:rect l="0" t="0" r="0" b="0"/>
          <a:pathLst>
            <a:path>
              <a:moveTo>
                <a:pt x="381108" y="961758"/>
              </a:moveTo>
              <a:arcTo wR="2199060" hR="2199060" stAng="12854357" swAng="1332453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4726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A776BEB-D716-410A-9E0A-4C48716512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7C9F59-885D-4F96-9CC1-04D40FCD28B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965236-2DA4-433C-BF0F-75264EE0BEDA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A60F56F-545E-4C95-9118-B5EA1259529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89CE53B-784F-4B68-AB9C-21FC890CB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116040-DC20-46CE-8976-A1A7AAC674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3A511B-A4C7-45F8-B7F5-308A55298D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C3A5E96A-5789-4C72-9BFE-CE19D8A9B43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C7D163-1C1E-4F86-9563-A53EE7F5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5CFA-C3C5-4130-865B-2858D065662F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6127B-E9D7-4DA8-9882-0FD319631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B4B6C-5898-4D70-8FCC-8E2D9B50D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785FD3-7515-441E-9DD4-70A0FD9CEB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23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371884-AAA1-443D-A910-25D47EE0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F964-9AB4-4C86-94B3-4B0ABD1662F2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507349-AD3A-4BEB-9950-29F08AD3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61654-7F6D-4563-BA69-51C536AD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71F67E-CD8F-415C-AD90-6B3791ECF3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629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0D23438-EAFA-4940-A9D5-3C061089E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880AF-F799-40D3-A725-EDC938786988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395309-BEFF-4371-B63A-112E474E3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752F2-CDC4-4D54-A41B-BBCBCDCD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E270C2-DEA8-4DA0-9D8C-FC71CD44146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50199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6F7170-EBD4-4563-9F35-4382A4E7B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D262A-8EE4-415F-B5BF-2D8517BF31E4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0C85F-24DB-416B-84DA-DF21B965A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612D84-497B-40AE-B97F-0C40C63D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45614-2EBA-4436-B719-B837D1F878E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71721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E3E858-0FF8-44A1-94DF-818715B5C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465E3-5C04-494C-92CA-6448CD03F2DF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D47C732-F9DB-447B-AD2A-BBD1E016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165753-D4DF-402F-B394-88826D34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828ECD-F125-4578-8DB0-A9B889A880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7797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7797A276-A37B-46B1-B570-CCA5D5DE9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9CCB0-D775-4D90-8988-D914E6A9C389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06DA47F-AB85-4E40-92AD-063808F67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9F81DBE-AD85-47DC-95D5-C72ADF039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8CFE0-2EB3-4954-96CA-284064A55D6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76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D79BCE76-D0F9-447D-919A-5602A60AE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71260-EF39-4D28-9D01-D42A655D56CB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FE1AA2A-8986-4F1C-8B6E-EDAB89A76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01CC232-916E-4077-8005-DE4905E83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1CA68-4586-4E08-8C47-12F9000437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3545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01BDC6AA-59C4-428D-B8A1-0F7F40FC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019B5-8238-47CF-B34B-FD7BDBAAB13D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25A4E38-0D36-49DA-809A-27FD3D999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F2C0548-D2AF-454B-9459-3F2FD9FF2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1A8331-504C-4F0F-8D40-E832683CCD6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563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77662C86-B766-4238-866C-0542832D2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F1173-9564-4C51-8CE6-AEC770C454D1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3CE24E79-51F7-4BDB-82A3-97BA61656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7DA32AB-0AED-466F-BE96-6302DD09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05B35-7538-4946-BC32-8147948161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93199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D943E36-5447-404A-8FA3-D45D7F2B6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9F029-76DF-4D83-A719-740390C7D592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536C377E-AEE7-4070-A5F2-5ACC4E52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F1AABF4-939C-4B34-9F58-B2AE154B6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00DAF-E45E-4BC5-8A4A-C1366F6FA8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85589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AFA84AD-F228-4902-978E-CDA717F2B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B8CE0-C997-4E31-A5C8-DD245C44ACA8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6E9C507D-7538-45E1-B446-404FAF989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6B523E6-D452-423B-BD2F-D25B8993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9C671-A68F-4D21-BCA1-52147CB341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82343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CD09004-6CDE-402B-AF42-73EF825817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B07C39A7-1FC5-4910-BF75-2AE09E16370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6CFAA6-F81F-4E0B-8AE0-049E08A652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F7FFBE-CAF7-4FBE-953F-4E601F9804F5}" type="datetimeFigureOut">
              <a:rPr lang="ru-RU"/>
              <a:pPr>
                <a:defRPr/>
              </a:pPr>
              <a:t>чт 19.10.23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F28E4-E705-41E7-A591-9B827763B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F23638-7133-4441-8488-FBFD90A597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E61A33B-DA50-474F-9FDC-8AD5872F142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guide.ru/data/library/sollabyrinth/sol.php" TargetMode="External"/><Relationship Id="rId3" Type="http://schemas.openxmlformats.org/officeDocument/2006/relationships/hyperlink" Target="http://priroda.perm.ru/files/1102672337.doc" TargetMode="External"/><Relationship Id="rId7" Type="http://schemas.openxmlformats.org/officeDocument/2006/relationships/hyperlink" Target="http://www.pravdasevera.ru/newspaper/society/kartina_belomorskie_solevarni_peredana_v_muzey/" TargetMode="External"/><Relationship Id="rId2" Type="http://schemas.openxmlformats.org/officeDocument/2006/relationships/hyperlink" Target="http://ukhtoma.ru/history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unlol.ru/1115-istoriya-soli.html" TargetMode="External"/><Relationship Id="rId5" Type="http://schemas.openxmlformats.org/officeDocument/2006/relationships/hyperlink" Target="http://www.kriptoistoria.com/library.php?period=7&amp;did=807&amp;sort=title&amp;alpha=%CA" TargetMode="External"/><Relationship Id="rId10" Type="http://schemas.openxmlformats.org/officeDocument/2006/relationships/hyperlink" Target="B0%20%D1%81%D0%B5%D0%B2%D0%B5%D1%80%D0%B5" TargetMode="External"/><Relationship Id="rId4" Type="http://schemas.openxmlformats.org/officeDocument/2006/relationships/hyperlink" Target="http://www.strana-naoborot.com/Unezhma/un_history2.htm" TargetMode="External"/><Relationship Id="rId9" Type="http://schemas.openxmlformats.org/officeDocument/2006/relationships/hyperlink" Target="http://images.yandex.ru/yandsearch?stype=image&amp;lr=20&amp;source=psearch&amp;text=%D0%BF%D1%80%D0%B5%D0%B7%D0%B5%D0%BD%D1%82%D0%B0%D1%86%D0%B8%D1%8F%20%D0%98%D1%81%D1%82%D0%BE%D1%80%D0%B8%D1%8F%20%D1%81%D0%BE%D0%BB%D0%B5%D0%B2%D0%B0%D1%80%D0%B5%D0%BD%D0%B8%D1%8F%20%D0%BD%D0%B0%20%D1%81%D0%B5%D0%B2%D0%B5%D1%80%D0%B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id="{F3E803CC-D0DF-43FF-8931-9C503F3C0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49275"/>
            <a:ext cx="7772400" cy="1020763"/>
          </a:xfrm>
        </p:spPr>
        <p:txBody>
          <a:bodyPr/>
          <a:lstStyle/>
          <a:p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Антропогенные изменения природно-территориальных комплексов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C95FB8D-2894-4860-83B2-7A9F13FDB1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92275" y="4640263"/>
            <a:ext cx="6983413" cy="1046162"/>
          </a:xfrm>
        </p:spPr>
        <p:txBody>
          <a:bodyPr/>
          <a:lstStyle/>
          <a:p>
            <a:pPr algn="r">
              <a:defRPr/>
            </a:pPr>
            <a:r>
              <a:rPr lang="ru-RU" sz="2000" b="1" dirty="0">
                <a:latin typeface="Georgia" panose="02040502050405020303" pitchFamily="18" charset="0"/>
              </a:rPr>
              <a:t>Моя Карелия.</a:t>
            </a:r>
          </a:p>
          <a:p>
            <a:pPr algn="r">
              <a:defRPr/>
            </a:pPr>
            <a:r>
              <a:rPr lang="ru-RU" sz="2000" b="1" dirty="0">
                <a:latin typeface="Georgia" panose="02040502050405020303" pitchFamily="18" charset="0"/>
              </a:rPr>
              <a:t> 8 класс</a:t>
            </a:r>
          </a:p>
          <a:p>
            <a:pPr algn="r">
              <a:defRPr/>
            </a:pPr>
            <a:r>
              <a:rPr lang="ru-RU" sz="2000" b="1" dirty="0">
                <a:latin typeface="Georgia" panose="02040502050405020303" pitchFamily="18" charset="0"/>
              </a:rPr>
              <a:t>Федотова Н.Ю.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6E0C839-D4DF-47C0-B353-ABF480410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323528" y="2112142"/>
            <a:ext cx="2995836" cy="224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DC56CB3B-AEA8-4F86-80DD-9BEF6AD6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539552" y="4640357"/>
            <a:ext cx="2951433" cy="2090598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AB0CF4CF-1CB7-4197-81C1-84408D21A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709561" y="1913548"/>
            <a:ext cx="3177109" cy="238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A8591630-29BB-4C56-8C4B-0507675A1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latin typeface="Georgia" panose="02040502050405020303" pitchFamily="18" charset="0"/>
              </a:rPr>
              <a:t>Обработка болотной руды</a:t>
            </a:r>
          </a:p>
        </p:txBody>
      </p:sp>
      <p:pic>
        <p:nvPicPr>
          <p:cNvPr id="12291" name="Объект 3">
            <a:extLst>
              <a:ext uri="{FF2B5EF4-FFF2-40B4-BE49-F238E27FC236}">
                <a16:creationId xmlns:a16="http://schemas.microsoft.com/office/drawing/2014/main" id="{1B0568F5-6A94-42A3-8256-9D153832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384300"/>
            <a:ext cx="7162800" cy="47418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Объект 8">
            <a:extLst>
              <a:ext uri="{FF2B5EF4-FFF2-40B4-BE49-F238E27FC236}">
                <a16:creationId xmlns:a16="http://schemas.microsoft.com/office/drawing/2014/main" id="{1A8D2810-C360-4C44-B7FB-505C5CC6E0C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125538"/>
            <a:ext cx="4038600" cy="4967287"/>
          </a:xfrm>
        </p:spPr>
      </p:pic>
      <p:pic>
        <p:nvPicPr>
          <p:cNvPr id="13315" name="Объект 10">
            <a:extLst>
              <a:ext uri="{FF2B5EF4-FFF2-40B4-BE49-F238E27FC236}">
                <a16:creationId xmlns:a16="http://schemas.microsoft.com/office/drawing/2014/main" id="{73F8D7C4-6B16-4682-A8F0-0C40D0BDDA9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125538"/>
            <a:ext cx="4510087" cy="49672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>
            <a:extLst>
              <a:ext uri="{FF2B5EF4-FFF2-40B4-BE49-F238E27FC236}">
                <a16:creationId xmlns:a16="http://schemas.microsoft.com/office/drawing/2014/main" id="{E8E0F08E-D6B0-4369-8AC1-C2FC1D309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357188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br>
              <a:rPr lang="ru-RU" altLang="ru-RU" sz="1800"/>
            </a:br>
            <a:endParaRPr lang="ru-RU" altLang="ru-RU" sz="1800"/>
          </a:p>
        </p:txBody>
      </p:sp>
      <p:sp>
        <p:nvSpPr>
          <p:cNvPr id="14339" name="Прямоугольник 4">
            <a:extLst>
              <a:ext uri="{FF2B5EF4-FFF2-40B4-BE49-F238E27FC236}">
                <a16:creationId xmlns:a16="http://schemas.microsoft.com/office/drawing/2014/main" id="{543BF048-3243-4C78-BFED-CDA4EF0EC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7813" y="1857375"/>
            <a:ext cx="3786187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9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известия о солеварении в русских княжествах появились в письменных источниках не ранее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9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 - XII веков. </a:t>
            </a:r>
            <a:br>
              <a:rPr lang="ru-RU" altLang="ru-RU" sz="19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9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XII веке добыча соли была широко распространена                      в Поморье</a:t>
            </a:r>
            <a:r>
              <a:rPr lang="ru-RU" altLang="ru-RU" sz="19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D66AF2D5-5060-425A-87DB-A6D44C3D9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4341" name="Рисунок 13" descr="http://ukhtoma.ru/belomor/var-6.jpg">
            <a:extLst>
              <a:ext uri="{FF2B5EF4-FFF2-40B4-BE49-F238E27FC236}">
                <a16:creationId xmlns:a16="http://schemas.microsoft.com/office/drawing/2014/main" id="{F9297964-D839-4761-B45C-78AD03088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500188"/>
            <a:ext cx="5000625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Rectangle 3">
            <a:extLst>
              <a:ext uri="{FF2B5EF4-FFF2-40B4-BE49-F238E27FC236}">
                <a16:creationId xmlns:a16="http://schemas.microsoft.com/office/drawing/2014/main" id="{9EB07A3C-5A79-4D03-A552-A13ED91A0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6000750"/>
            <a:ext cx="208597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>
                <a:solidFill>
                  <a:srgbClr val="31343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Карта Беломорья</a:t>
            </a:r>
            <a:r>
              <a:rPr lang="ru-RU" altLang="ru-RU" sz="8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80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343" name="Прямоугольник 7">
            <a:extLst>
              <a:ext uri="{FF2B5EF4-FFF2-40B4-BE49-F238E27FC236}">
                <a16:creationId xmlns:a16="http://schemas.microsoft.com/office/drawing/2014/main" id="{A73C2ACD-2C2D-478A-ACCA-863655EC51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357188"/>
            <a:ext cx="56435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Добыча соли и её продажа – одни из древнейших промыслов человечества. </a:t>
            </a:r>
            <a:endParaRPr lang="ru-RU" altLang="ru-RU" sz="22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>
            <a:extLst>
              <a:ext uri="{FF2B5EF4-FFF2-40B4-BE49-F238E27FC236}">
                <a16:creationId xmlns:a16="http://schemas.microsoft.com/office/drawing/2014/main" id="{DF6DDA23-29B8-4DC4-8C05-F0A7E71925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5214938"/>
            <a:ext cx="8229600" cy="1643062"/>
          </a:xfrm>
        </p:spPr>
        <p:txBody>
          <a:bodyPr/>
          <a:lstStyle/>
          <a:p>
            <a:pPr eaLnBrk="1" hangingPunct="1"/>
            <a:endParaRPr lang="ru-RU" altLang="ru-RU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/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Беломорские солеварни</a:t>
            </a:r>
          </a:p>
          <a:p>
            <a:pPr eaLnBrk="1" hangingPunct="1"/>
            <a:endParaRPr lang="ru-RU" altLang="ru-RU" sz="2000"/>
          </a:p>
        </p:txBody>
      </p:sp>
      <p:pic>
        <p:nvPicPr>
          <p:cNvPr id="15363" name="Рисунок 3" descr="Картина «Беломорские солеварни» передана в музей">
            <a:extLst>
              <a:ext uri="{FF2B5EF4-FFF2-40B4-BE49-F238E27FC236}">
                <a16:creationId xmlns:a16="http://schemas.microsoft.com/office/drawing/2014/main" id="{1B32F13B-D435-40F9-B3D8-611D53A07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000500"/>
            <a:ext cx="319246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E7DB43A7-46D7-4945-8467-B53AAC88DE7B}"/>
              </a:ext>
            </a:extLst>
          </p:cNvPr>
          <p:cNvSpPr txBox="1">
            <a:spLocks/>
          </p:cNvSpPr>
          <p:nvPr/>
        </p:nvSpPr>
        <p:spPr bwMode="auto">
          <a:xfrm>
            <a:off x="285750" y="214313"/>
            <a:ext cx="8572500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25000" lnSpcReduction="20000"/>
          </a:bodyPr>
          <a:lstStyle/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6200" dirty="0">
              <a:latin typeface="+mn-lt"/>
              <a:cs typeface="+mn-cs"/>
            </a:endParaRP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0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Белое море отличалось повышенным содержанием соли.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Это подвигло местные племена на солеварение. 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Так, в 1137 году русский князь Святослав Олегович выдал Софийскому собору в Новгороде уставную грамоту, где определил налог с соляных варниц: «…на мори от чрена и от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салгы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по пузу…». В переводе с поморской «говори» слово чрен (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црен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) означает четырехугольный ящик, кованный из листового железа, а </a:t>
            </a:r>
            <a:r>
              <a:rPr lang="ru-RU" sz="8800" dirty="0" err="1">
                <a:latin typeface="Times New Roman" pitchFamily="18" charset="0"/>
                <a:cs typeface="Times New Roman" pitchFamily="18" charset="0"/>
              </a:rPr>
              <a:t>салга</a:t>
            </a: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 – котел, в котором варили соль. "Пузом" в беломорских солеварнях называли мешок соли                    в объемом около 52 литров.</a:t>
            </a:r>
          </a:p>
          <a:p>
            <a:pPr marL="342900"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8800" dirty="0">
                <a:latin typeface="Times New Roman" pitchFamily="18" charset="0"/>
                <a:cs typeface="Times New Roman" pitchFamily="18" charset="0"/>
              </a:rPr>
              <a:t>Беломорской солью, называемой «морянкой», торговали по всей Руси вплоть до начала XX века, пока её не вытеснила более дешёвая «южная» соль</a:t>
            </a:r>
            <a:r>
              <a:rPr lang="ru-RU" sz="8800" dirty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3200" dirty="0">
              <a:latin typeface="+mn-lt"/>
              <a:cs typeface="+mn-cs"/>
            </a:endParaRPr>
          </a:p>
        </p:txBody>
      </p:sp>
      <p:pic>
        <p:nvPicPr>
          <p:cNvPr id="15365" name="Рисунок 5" descr="http://im4-tub-ru.yandex.net/i?id=80935195-60-72&amp;n=21">
            <a:extLst>
              <a:ext uri="{FF2B5EF4-FFF2-40B4-BE49-F238E27FC236}">
                <a16:creationId xmlns:a16="http://schemas.microsoft.com/office/drawing/2014/main" id="{7BF88F77-8323-4B62-810D-D61BC8C9B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929063"/>
            <a:ext cx="2071687" cy="265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4" descr="Как Поморы на Соловках занимались солеварением">
            <a:extLst>
              <a:ext uri="{FF2B5EF4-FFF2-40B4-BE49-F238E27FC236}">
                <a16:creationId xmlns:a16="http://schemas.microsoft.com/office/drawing/2014/main" id="{C652787E-7E2F-441B-8561-3D05054958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457200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 descr="E:\second.jpg">
            <a:extLst>
              <a:ext uri="{FF2B5EF4-FFF2-40B4-BE49-F238E27FC236}">
                <a16:creationId xmlns:a16="http://schemas.microsoft.com/office/drawing/2014/main" id="{18EB256F-3007-45B4-B614-467D2892F8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3714750"/>
            <a:ext cx="7858125" cy="1731963"/>
          </a:xfrm>
        </p:spPr>
      </p:pic>
      <p:sp>
        <p:nvSpPr>
          <p:cNvPr id="16388" name="Прямоугольник 6">
            <a:extLst>
              <a:ext uri="{FF2B5EF4-FFF2-40B4-BE49-F238E27FC236}">
                <a16:creationId xmlns:a16="http://schemas.microsoft.com/office/drawing/2014/main" id="{6600AA24-B968-4147-8C17-A875A6D7B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3500" y="285750"/>
            <a:ext cx="371475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100">
                <a:latin typeface="Times New Roman" panose="02020603050405020304" pitchFamily="18" charset="0"/>
                <a:cs typeface="Times New Roman" panose="02020603050405020304" pitchFamily="18" charset="0"/>
              </a:rPr>
              <a:t>Поморы начали добывать соль в 12 веке на Соловках, когда настоятелем монастыря был святитель Филипп. Для ее варки стали создавать соляные варницы. В те времена Соловки стали центром солеварения.</a:t>
            </a:r>
            <a:endParaRPr lang="ru-RU" altLang="ru-RU" sz="2100">
              <a:latin typeface="Arial" panose="020B0604020202020204" pitchFamily="34" charset="0"/>
            </a:endParaRPr>
          </a:p>
        </p:txBody>
      </p:sp>
      <p:sp>
        <p:nvSpPr>
          <p:cNvPr id="16389" name="Прямоугольник 7">
            <a:extLst>
              <a:ext uri="{FF2B5EF4-FFF2-40B4-BE49-F238E27FC236}">
                <a16:creationId xmlns:a16="http://schemas.microsoft.com/office/drawing/2014/main" id="{BAFCFCF7-157D-44D0-994B-539D8B233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7375" y="5429250"/>
            <a:ext cx="58578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Известно, что в XVII веке Соловецкому монастырю на Беломорье принадлежало 54 соляные варницы. Объём вывариваемой Соловецким монастырём соли равнялся в сегодняшних мерах более 1600 тонн соли!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BB0A6B05-3AAD-4725-B7B4-22779BA9C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4313" y="285750"/>
            <a:ext cx="5286376" cy="2071688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добывали двух видов: морскую и ключевую.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Морскую добывали из морской воды, добыча ее была менее затратной, и стоила она дешевле. Ключевую добывали из подземных источников. 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Рисунок 2" descr="http://im1-tub-ru.yandex.net/i?id=142982976-20-72&amp;n=21">
            <a:extLst>
              <a:ext uri="{FF2B5EF4-FFF2-40B4-BE49-F238E27FC236}">
                <a16:creationId xmlns:a16="http://schemas.microsoft.com/office/drawing/2014/main" id="{71E015F1-7B9A-44B5-B774-7D7DC700EB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214313"/>
            <a:ext cx="37147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3" descr="http://www.stdservis.ru/solena/img/content/likbez2_01.gif">
            <a:extLst>
              <a:ext uri="{FF2B5EF4-FFF2-40B4-BE49-F238E27FC236}">
                <a16:creationId xmlns:a16="http://schemas.microsoft.com/office/drawing/2014/main" id="{D009B8FE-684A-4A04-8AB3-ADC68E55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357438"/>
            <a:ext cx="2286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4">
            <a:extLst>
              <a:ext uri="{FF2B5EF4-FFF2-40B4-BE49-F238E27FC236}">
                <a16:creationId xmlns:a16="http://schemas.microsoft.com/office/drawing/2014/main" id="{280F283A-3153-486E-8974-3B84317801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0813" y="30003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17414" name="TextBox 5">
            <a:extLst>
              <a:ext uri="{FF2B5EF4-FFF2-40B4-BE49-F238E27FC236}">
                <a16:creationId xmlns:a16="http://schemas.microsoft.com/office/drawing/2014/main" id="{CD5898DD-A9F4-4C06-95BD-05B7F097EC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1750" y="3214688"/>
            <a:ext cx="6357938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Занимались варкой опытные мастера-солевары.       В одиночку высококачественный продукт получить было невозможно. Очень важно было соблюдать технологию в производстве, солевары часто приговаривали: </a:t>
            </a:r>
            <a:r>
              <a:rPr lang="ru-RU" alt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«Тяжёлая эта работа - соль варить для кого-то». 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 результате слаженной работы всех мастеров, получали высококачественную соль. Проводили сортировку, упаковывали её в мешки и продавали купцам, те отвозили соль в города,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где её охотно раскупали.                                                    Соловки славились своим товаром.</a:t>
            </a:r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7E3A392C-8A51-4835-8773-8B9FBDED4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85750"/>
            <a:ext cx="8572500" cy="36433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000066"/>
                </a:solidFill>
              </a:rPr>
              <a:t>       </a:t>
            </a:r>
            <a:r>
              <a:rPr lang="ru-RU" altLang="ru-RU" sz="2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 выпаривали 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железных сковородах в специальных варницах. </a:t>
            </a:r>
            <a:r>
              <a:rPr lang="ru-RU" altLang="ru-RU" sz="2000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Варница представляла из себя яму, в которой устраивалась печь, с домиком над ней. На печь помещали црены, большие железные сковороды с морской водой. Печь постоянно топили, вода кипела, удаляясь паром, а соль оставалась на сковороде. Вываренную соль снимали со сковород и просушивали, а затем ссыпали  в мешки или кули, готовя на продажу. </a:t>
            </a:r>
            <a:r>
              <a:rPr lang="ru-RU" altLang="ru-RU" sz="2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Соль, полученная из морской воды, имела сероватый цвет и горьковатый вкус. На рынках России она получила название «поморка».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800"/>
          </a:p>
        </p:txBody>
      </p:sp>
      <p:pic>
        <p:nvPicPr>
          <p:cNvPr id="18435" name="Picture 8" descr="http://im0-tub-ru.yandex.net/i?id=16921456-13-72&amp;n=21">
            <a:extLst>
              <a:ext uri="{FF2B5EF4-FFF2-40B4-BE49-F238E27FC236}">
                <a16:creationId xmlns:a16="http://schemas.microsoft.com/office/drawing/2014/main" id="{914ADC0B-F584-411A-8220-71FFD0B4B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357563"/>
            <a:ext cx="30003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7">
            <a:extLst>
              <a:ext uri="{FF2B5EF4-FFF2-40B4-BE49-F238E27FC236}">
                <a16:creationId xmlns:a16="http://schemas.microsoft.com/office/drawing/2014/main" id="{BFF75DA6-9F58-43DC-AD44-32E978FBB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0188" y="6000750"/>
            <a:ext cx="2154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Сковорода, на которой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выпаривалась соль </a:t>
            </a:r>
          </a:p>
        </p:txBody>
      </p:sp>
      <p:pic>
        <p:nvPicPr>
          <p:cNvPr id="18437" name="Picture 10" descr="http://im2-tub-ru.yandex.net/i?id=512313641-62-72&amp;n=21">
            <a:extLst>
              <a:ext uri="{FF2B5EF4-FFF2-40B4-BE49-F238E27FC236}">
                <a16:creationId xmlns:a16="http://schemas.microsoft.com/office/drawing/2014/main" id="{9EE4CED1-D108-4AF6-92BB-550D9E7A4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3357563"/>
            <a:ext cx="2643187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Прямоугольник 11">
            <a:extLst>
              <a:ext uri="{FF2B5EF4-FFF2-40B4-BE49-F238E27FC236}">
                <a16:creationId xmlns:a16="http://schemas.microsoft.com/office/drawing/2014/main" id="{59E68737-32BD-4368-AF29-C68DABF6E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25" y="6000750"/>
            <a:ext cx="1851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Соляные амбары</a:t>
            </a:r>
          </a:p>
        </p:txBody>
      </p:sp>
      <p:sp>
        <p:nvSpPr>
          <p:cNvPr id="18439" name="Прямоугольник 13">
            <a:extLst>
              <a:ext uri="{FF2B5EF4-FFF2-40B4-BE49-F238E27FC236}">
                <a16:creationId xmlns:a16="http://schemas.microsoft.com/office/drawing/2014/main" id="{C0899F13-20AA-4A6E-8C66-B6EEBAC05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929063"/>
            <a:ext cx="4000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Содержимое 2">
            <a:extLst>
              <a:ext uri="{FF2B5EF4-FFF2-40B4-BE49-F238E27FC236}">
                <a16:creationId xmlns:a16="http://schemas.microsoft.com/office/drawing/2014/main" id="{A2D6FABC-DC05-49F0-838C-62A9FC597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3188" y="0"/>
            <a:ext cx="6357937" cy="3643313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800">
                <a:solidFill>
                  <a:srgbClr val="000066"/>
                </a:solidFill>
              </a:rPr>
              <a:t>       </a:t>
            </a:r>
            <a:endParaRPr lang="ru-RU" alt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1800"/>
          </a:p>
        </p:txBody>
      </p:sp>
      <p:pic>
        <p:nvPicPr>
          <p:cNvPr id="19459" name="Picture 2" descr="http://im4-tub-ru.yandex.net/i?id=20671308-24-72&amp;n=21">
            <a:extLst>
              <a:ext uri="{FF2B5EF4-FFF2-40B4-BE49-F238E27FC236}">
                <a16:creationId xmlns:a16="http://schemas.microsoft.com/office/drawing/2014/main" id="{0047F1DF-B146-4D88-AF02-E151E567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571500"/>
            <a:ext cx="4106863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http://im2-tub-ru.yandex.net/i?id=465421922-62-72&amp;n=21">
            <a:extLst>
              <a:ext uri="{FF2B5EF4-FFF2-40B4-BE49-F238E27FC236}">
                <a16:creationId xmlns:a16="http://schemas.microsoft.com/office/drawing/2014/main" id="{47F1F6C6-BF6A-4D2A-A4ED-2E32DEBA9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500063"/>
            <a:ext cx="3452812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Прямоугольник 9">
            <a:extLst>
              <a:ext uri="{FF2B5EF4-FFF2-40B4-BE49-F238E27FC236}">
                <a16:creationId xmlns:a16="http://schemas.microsoft.com/office/drawing/2014/main" id="{CA8BCE03-E74A-4D86-B817-5B96FED6C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786063"/>
            <a:ext cx="241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выварки соли</a:t>
            </a:r>
          </a:p>
        </p:txBody>
      </p:sp>
      <p:sp>
        <p:nvSpPr>
          <p:cNvPr id="19462" name="Прямоугольник 12">
            <a:extLst>
              <a:ext uri="{FF2B5EF4-FFF2-40B4-BE49-F238E27FC236}">
                <a16:creationId xmlns:a16="http://schemas.microsoft.com/office/drawing/2014/main" id="{A8671361-6444-428D-9BEC-0B578A88A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4438" y="2786063"/>
            <a:ext cx="1676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Соляная варница</a:t>
            </a:r>
          </a:p>
        </p:txBody>
      </p:sp>
      <p:sp>
        <p:nvSpPr>
          <p:cNvPr id="19463" name="Прямоугольник 13">
            <a:extLst>
              <a:ext uri="{FF2B5EF4-FFF2-40B4-BE49-F238E27FC236}">
                <a16:creationId xmlns:a16="http://schemas.microsoft.com/office/drawing/2014/main" id="{B9E63C73-AC23-4638-A1D1-11289C40E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714750"/>
            <a:ext cx="792956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Вываркой соли обычно занимались зимой - с декабря по апрель. Тогда по всему побережью и на островах дымили варницы. Поскольку выварка производилась при помощи огня, то солевары нуждались в большом количестве дров – «кострищ», заготовку которых складчики распределяли между собой.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C7F4BD7-3913-4504-8468-B53422A30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928688"/>
            <a:ext cx="4572000" cy="2714625"/>
          </a:xfrm>
        </p:spPr>
        <p:txBody>
          <a:bodyPr rtlCol="0">
            <a:normAutofit fontScale="250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8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Соль приносила огромный доход. От одной «вари» за двое - трое суток опытный солевар получал около 2 т соли. В 1662 году, например, пуд соли стоил один рубль, два алтына и четыре деньги. Соловецкий монастырь должен был зарабатывать на продаже соли не менее 100 тысяч рублей за один летний сезон! 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0483" name="Прямоугольник 3">
            <a:extLst>
              <a:ext uri="{FF2B5EF4-FFF2-40B4-BE49-F238E27FC236}">
                <a16:creationId xmlns:a16="http://schemas.microsoft.com/office/drawing/2014/main" id="{5A6FF5DD-DB18-4A43-89A1-7487D71FAC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0" y="4429125"/>
            <a:ext cx="75723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для выварки 15 пудов соли нужно было истратить почти     10 кубометров дров! В истории Соловецкого монастыря сообщается, что промышленное солеварение на острове Анзер в Соловецкий архипелаге началось в конце XV века, а закончилось к середине XVI века. За это время на острове площадью около 24 кв. километров был вырублен весь лес.</a:t>
            </a:r>
          </a:p>
        </p:txBody>
      </p:sp>
      <p:pic>
        <p:nvPicPr>
          <p:cNvPr id="20484" name="Picture 2" descr="http://im5-tub-ru.yandex.net/i?id=313626993-68-72&amp;n=21">
            <a:extLst>
              <a:ext uri="{FF2B5EF4-FFF2-40B4-BE49-F238E27FC236}">
                <a16:creationId xmlns:a16="http://schemas.microsoft.com/office/drawing/2014/main" id="{D2002EB7-BD76-4BC6-A274-BE5BE3F08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500063"/>
            <a:ext cx="42291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Прямоугольник 5">
            <a:extLst>
              <a:ext uri="{FF2B5EF4-FFF2-40B4-BE49-F238E27FC236}">
                <a16:creationId xmlns:a16="http://schemas.microsoft.com/office/drawing/2014/main" id="{5B8E642B-26DD-4B95-801D-309BFA9EB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625" y="3500438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Знаменитые соляные </a:t>
            </a:r>
            <a:r>
              <a:rPr lang="ru-RU" altLang="ru-RU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варницы </a:t>
            </a: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Соловецкого монастыря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2">
            <a:extLst>
              <a:ext uri="{FF2B5EF4-FFF2-40B4-BE49-F238E27FC236}">
                <a16:creationId xmlns:a16="http://schemas.microsoft.com/office/drawing/2014/main" id="{4F6DAA6C-A425-4988-B3F3-94C386F931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0"/>
            <a:ext cx="8229600" cy="45259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Соляной промысел процветал и в Унежме</a:t>
            </a:r>
          </a:p>
          <a:p>
            <a:pPr eaLnBrk="1" hangingPunct="1"/>
            <a:endParaRPr lang="ru-RU" altLang="ru-RU"/>
          </a:p>
        </p:txBody>
      </p:sp>
      <p:pic>
        <p:nvPicPr>
          <p:cNvPr id="21507" name="Picture 2" descr="http://ukhtoma.ru/belomor/var-14.jpg">
            <a:extLst>
              <a:ext uri="{FF2B5EF4-FFF2-40B4-BE49-F238E27FC236}">
                <a16:creationId xmlns:a16="http://schemas.microsoft.com/office/drawing/2014/main" id="{0459E68A-19C9-4C21-94FD-06FAC0480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428625"/>
            <a:ext cx="4916487" cy="3643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Прямоугольник 4">
            <a:extLst>
              <a:ext uri="{FF2B5EF4-FFF2-40B4-BE49-F238E27FC236}">
                <a16:creationId xmlns:a16="http://schemas.microsoft.com/office/drawing/2014/main" id="{0B31CAF8-74AF-4212-BB6C-CCA42DCC0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4143375"/>
            <a:ext cx="3248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Онежский полуостров на карте</a:t>
            </a: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104A25DF-B30C-4159-8306-1436E0CD24AC}"/>
              </a:ext>
            </a:extLst>
          </p:cNvPr>
          <p:cNvSpPr/>
          <p:nvPr/>
        </p:nvSpPr>
        <p:spPr>
          <a:xfrm>
            <a:off x="1071563" y="3071813"/>
            <a:ext cx="500062" cy="5715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pic>
        <p:nvPicPr>
          <p:cNvPr id="21510" name="Рисунок 3" descr="http://ukhtoma.ru/belomor/var-10.jpg">
            <a:extLst>
              <a:ext uri="{FF2B5EF4-FFF2-40B4-BE49-F238E27FC236}">
                <a16:creationId xmlns:a16="http://schemas.microsoft.com/office/drawing/2014/main" id="{5F5C8419-3AF3-4216-BD51-281E15BBE9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500063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Прямоугольник 6">
            <a:extLst>
              <a:ext uri="{FF2B5EF4-FFF2-40B4-BE49-F238E27FC236}">
                <a16:creationId xmlns:a16="http://schemas.microsoft.com/office/drawing/2014/main" id="{2CE7603F-6EFC-478A-9D1F-9C8A3A11AC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9250" y="3143250"/>
            <a:ext cx="35718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располагалась Великая варака</a:t>
            </a:r>
          </a:p>
        </p:txBody>
      </p:sp>
      <p:pic>
        <p:nvPicPr>
          <p:cNvPr id="21512" name="Рисунок 7" descr="http://ukhtoma.ru/belomor/var-11.jpg">
            <a:extLst>
              <a:ext uri="{FF2B5EF4-FFF2-40B4-BE49-F238E27FC236}">
                <a16:creationId xmlns:a16="http://schemas.microsoft.com/office/drawing/2014/main" id="{C02C3E9A-912A-4526-B577-064D97FD9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3571875"/>
            <a:ext cx="2143125" cy="29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8" descr="http://ukhtoma.ru/belomor/var-12.jpg">
            <a:extLst>
              <a:ext uri="{FF2B5EF4-FFF2-40B4-BE49-F238E27FC236}">
                <a16:creationId xmlns:a16="http://schemas.microsoft.com/office/drawing/2014/main" id="{720C6F43-32EE-4CD6-ABB1-66A3DCCA3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4643438"/>
            <a:ext cx="2667000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Прямоугольник 11">
            <a:extLst>
              <a:ext uri="{FF2B5EF4-FFF2-40B4-BE49-F238E27FC236}">
                <a16:creationId xmlns:a16="http://schemas.microsoft.com/office/drawing/2014/main" id="{3E6D0FE6-C137-4F7C-B0CA-19BA08973D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5286375"/>
            <a:ext cx="28575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Вот в таких деревянных ведрах и ушатах солевары в Унежме доставляли морскую воду к варницам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8ED7F-4217-4683-9C4A-CD2AB8765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Давайте вспомним, что называется природным комплексом?</a:t>
            </a:r>
          </a:p>
        </p:txBody>
      </p:sp>
      <p:pic>
        <p:nvPicPr>
          <p:cNvPr id="4" name="Picture 4" descr="C:\Users\Я\Desktop\125.gif">
            <a:extLst>
              <a:ext uri="{FF2B5EF4-FFF2-40B4-BE49-F238E27FC236}">
                <a16:creationId xmlns:a16="http://schemas.microsoft.com/office/drawing/2014/main" id="{091499B1-63EF-4C36-898F-0DF5960BC2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15272" y="857232"/>
            <a:ext cx="12001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4936DED8-F149-46A0-9ED6-D5A6D06BD6C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500313"/>
            <a:ext cx="8229600" cy="36560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ru-RU" i="1" u="sng" dirty="0"/>
              <a:t> </a:t>
            </a:r>
            <a:r>
              <a:rPr lang="ru-RU" b="1" i="1" u="sng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Природный комплекс</a:t>
            </a:r>
            <a:r>
              <a:rPr lang="ru-RU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- территория, однородная по происхождению, истории геологического развития и современному составу специфических природных компонентов. Он имеет единый геологический фундамент, однотипный характер и количество поверхностных и подземных вод, однородный почвенно-растительный покров и единый биоценоз (сочетание микроорганизмов и характерных животных).</a:t>
            </a:r>
          </a:p>
        </p:txBody>
      </p:sp>
      <p:pic>
        <p:nvPicPr>
          <p:cNvPr id="9" name="Picture 4" descr="C:\Users\Я\Desktop\125.gif">
            <a:extLst>
              <a:ext uri="{FF2B5EF4-FFF2-40B4-BE49-F238E27FC236}">
                <a16:creationId xmlns:a16="http://schemas.microsoft.com/office/drawing/2014/main" id="{537B32A2-2DEF-47B0-BA03-4B66D68D72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867672" y="1009632"/>
            <a:ext cx="12001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CBB7CBB-FF88-4380-8A8B-157FD2CC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Н.Ю. ПК Карелии.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>
            <a:extLst>
              <a:ext uri="{FF2B5EF4-FFF2-40B4-BE49-F238E27FC236}">
                <a16:creationId xmlns:a16="http://schemas.microsoft.com/office/drawing/2014/main" id="{81055F38-AA89-4DF0-9DB8-AB125CB8C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85750"/>
            <a:ext cx="8229600" cy="4525963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«Поморку» потребляло население всего севера европейской части России, поступала она и в центральные области. Зимой по Поморскому тракту через Онегу на Каргополь тянулись многочисленные обозы с солью для  продажи, а с юга в Поморье везли хлеб, обувь, одежду.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Во второй половине XVI века у «поморки» появился влиятельный конкурент. Соль начали вываривать на Вычегде, в Усольске, нынешнем Сольвычегодске. С развитием солеварения в Камско-Вычегодском крае соль подешевела и выварка ее на Белом море стала менее выгодной, но продолжалась. Еще в ХVIII веке во времена правления Екатерины II работали поморские варницы и велась торговля беломорской солью. Добыча соли на Белом море почти совсем прекратилась в XIX столетии, когда началась промышленная разработка соляных залежей на южных озерах России, но не исчезла. Крестьяне продолжали вываривать «поморку» для себя и частично на продажу.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В годы империалистической и гражданской войн доставка соли с юга прекратилась и жители Беломорья опять начали добывать ее из морской воды. На берегу и островах заработали варницы, напоминая о былом величии «поморки». После окончания гражданской войны снабжение южной солью наладилось и выварка «поморки» прекратилась.</a:t>
            </a:r>
          </a:p>
          <a:p>
            <a:pPr eaLnBrk="1" hangingPunct="1"/>
            <a:endParaRPr lang="ru-RU" altLang="ru-RU"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Содержимое 2">
            <a:extLst>
              <a:ext uri="{FF2B5EF4-FFF2-40B4-BE49-F238E27FC236}">
                <a16:creationId xmlns:a16="http://schemas.microsoft.com/office/drawing/2014/main" id="{F53EB6C5-4887-45FB-9A9A-BF944C0DC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14313" y="928688"/>
            <a:ext cx="4857751" cy="4525962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На берегах Белого моря обнаружено около 40 лабиринтов, из них более 30 находится на Соловецких островах, несколько - в Мурманской области.</a:t>
            </a:r>
            <a:endParaRPr lang="ru-RU" altLang="ru-RU" sz="18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     Все лабиринты сложены из некрупных камней, имеют внутри затейливые ходы - канальцы, ведущие к центру сооружения (или начинающиеся от него). Длина внутренних ходов в таком лабиринте может доходить до 200 м. В центре лабиринта находится куча из камней.</a:t>
            </a:r>
          </a:p>
          <a:p>
            <a:pPr eaLnBrk="1" hangingPunct="1"/>
            <a:endParaRPr lang="ru-RU" altLang="ru-RU" sz="18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ru-RU" altLang="ru-RU" sz="1800"/>
              <a:t>      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Исследователи разных стран занимаются этими загадочными сооружениями более 150 лет. За это время был накоплен богатый фольклорный, этнографический и археологический материал.</a:t>
            </a:r>
          </a:p>
          <a:p>
            <a:pPr eaLnBrk="1" hangingPunct="1"/>
            <a:endParaRPr lang="ru-RU" altLang="ru-RU" sz="1800"/>
          </a:p>
        </p:txBody>
      </p:sp>
      <p:pic>
        <p:nvPicPr>
          <p:cNvPr id="23555" name="Рисунок 7" descr="http://ukhtoma.ru/belomor/var-15.jpg">
            <a:extLst>
              <a:ext uri="{FF2B5EF4-FFF2-40B4-BE49-F238E27FC236}">
                <a16:creationId xmlns:a16="http://schemas.microsoft.com/office/drawing/2014/main" id="{8725E8F3-E35F-4CD5-8B7A-2C6A7BAF2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85750"/>
            <a:ext cx="40005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Прямоугольник 8">
            <a:extLst>
              <a:ext uri="{FF2B5EF4-FFF2-40B4-BE49-F238E27FC236}">
                <a16:creationId xmlns:a16="http://schemas.microsoft.com/office/drawing/2014/main" id="{9668E2FE-A7B6-423E-84AF-FB428355F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2063" y="3714750"/>
            <a:ext cx="3516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Один из беломорских лабиринтов</a:t>
            </a:r>
          </a:p>
        </p:txBody>
      </p:sp>
      <p:sp>
        <p:nvSpPr>
          <p:cNvPr id="23557" name="Прямоугольник 5">
            <a:extLst>
              <a:ext uri="{FF2B5EF4-FFF2-40B4-BE49-F238E27FC236}">
                <a16:creationId xmlns:a16="http://schemas.microsoft.com/office/drawing/2014/main" id="{3F1B387D-0EA9-4CEF-847A-FF122FF74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" y="214313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обратимся к загадочным беломорским лабиринтам. </a:t>
            </a:r>
            <a:endParaRPr lang="ru-RU" altLang="ru-RU" sz="180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pic>
        <p:nvPicPr>
          <p:cNvPr id="23558" name="Рисунок 5" descr="http://ukhtoma.ru/belomor/var-20.jpg">
            <a:extLst>
              <a:ext uri="{FF2B5EF4-FFF2-40B4-BE49-F238E27FC236}">
                <a16:creationId xmlns:a16="http://schemas.microsoft.com/office/drawing/2014/main" id="{9FE618A7-7F62-452D-81C6-DA724CDD4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4143375"/>
            <a:ext cx="3357562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59C252F7-316C-4F3A-A077-B7048980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375" y="11113"/>
            <a:ext cx="8229600" cy="849312"/>
          </a:xfrm>
        </p:spPr>
        <p:txBody>
          <a:bodyPr/>
          <a:lstStyle/>
          <a:p>
            <a:r>
              <a:rPr lang="ru-RU" altLang="ru-RU" sz="2800" b="1">
                <a:latin typeface="Georgia" panose="02040502050405020303" pitchFamily="18" charset="0"/>
              </a:rPr>
              <a:t>Антропогенные комплексы Карелии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54585832-4439-4E2A-8D72-E81BD5832D6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Лесохозяйственные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Сельскохозяйственные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Мелиоративные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Транспортные</a:t>
            </a:r>
          </a:p>
          <a:p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Беллигеративные( комплексы мест боевых событий-окопы, блиндажи, воронки)</a:t>
            </a:r>
          </a:p>
          <a:p>
            <a:endParaRPr lang="ru-RU" altLang="ru-RU"/>
          </a:p>
        </p:txBody>
      </p:sp>
      <p:pic>
        <p:nvPicPr>
          <p:cNvPr id="24580" name="Объект 4">
            <a:extLst>
              <a:ext uri="{FF2B5EF4-FFF2-40B4-BE49-F238E27FC236}">
                <a16:creationId xmlns:a16="http://schemas.microsoft.com/office/drawing/2014/main" id="{80521E1B-733B-4A74-97AF-2D21FA5BAB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833438"/>
            <a:ext cx="3394075" cy="2257425"/>
          </a:xfrm>
        </p:spPr>
      </p:pic>
      <p:pic>
        <p:nvPicPr>
          <p:cNvPr id="24581" name="Объект 4">
            <a:extLst>
              <a:ext uri="{FF2B5EF4-FFF2-40B4-BE49-F238E27FC236}">
                <a16:creationId xmlns:a16="http://schemas.microsoft.com/office/drawing/2014/main" id="{C9ABED4A-6D72-4BF3-B29C-E3C3369BB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3314700"/>
            <a:ext cx="2943225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Объект 5">
            <a:extLst>
              <a:ext uri="{FF2B5EF4-FFF2-40B4-BE49-F238E27FC236}">
                <a16:creationId xmlns:a16="http://schemas.microsoft.com/office/drawing/2014/main" id="{639528DF-A703-4767-AB05-D557005E3F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25" y="4432300"/>
            <a:ext cx="262255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EDFE221D-48E5-464C-AA1A-E1B8A3A02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</p:txBody>
      </p:sp>
      <p:sp>
        <p:nvSpPr>
          <p:cNvPr id="25603" name="Объект 2">
            <a:extLst>
              <a:ext uri="{FF2B5EF4-FFF2-40B4-BE49-F238E27FC236}">
                <a16:creationId xmlns:a16="http://schemas.microsoft.com/office/drawing/2014/main" id="{74983284-42C2-4CA9-B9CA-979B893BAC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П.4 с.57-59( учебник).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письменно в тетради на вопросы.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А) Как вы думаете, какие компоненты ландшафта восстанавливаются быстрее других? Обоснуйте свой ответ.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Б) Приведите примеры антропогенных комплексов в Карелии.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CDE3532F-BCCE-40F6-87AF-9A1A271A3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88" y="357188"/>
            <a:ext cx="8501062" cy="3000375"/>
          </a:xfrm>
        </p:spPr>
        <p:txBody>
          <a:bodyPr/>
          <a:lstStyle/>
          <a:p>
            <a:pPr algn="l"/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Использованные источники информации</a:t>
            </a:r>
            <a:br>
              <a:rPr lang="ru-RU" alt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1.Галанин А.В. Русь Беломорская // Вселенная живая [Электронный ресурс] – Владивосток. Адрес доступа: 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http://ukhtoma.ru/history4.htm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2.Захаров Сергей. Загадочные Лабиринты Белого Моря. 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Адрес доступа: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http://www.photoline.ru/photo/1197233039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3.История Унежмы с древних веков до Октябрьской революции. 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Адрес доступа: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http://www.strana-naoborot.com/Unezhma/un_history2.htm 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4.Кудршов А.И. К истории о значении солеварения. 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Адрес доступа: 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http://www.kriptoistoria.com/library.php?period=7&amp;did=807&amp;sort=title&amp;alpha=%CA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 5.Поваренная соль // Википедия. 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Адрес доступа: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http://ru.wikipedia.org/wiki/ 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6.Фотографии: 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Адреса доступа: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http://funlol.ru/1115-istoriya-soli.html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://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www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pravdasevera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.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ru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newspaper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society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kartina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belomorskie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solevarni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peredana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v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_</a:t>
            </a:r>
            <a:r>
              <a:rPr lang="en-US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muzey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/</a:t>
            </a:r>
            <a: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http://www.inguide.ru/data/library/sollabyrinth/sol.php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alt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http://images.yandex.ru/yandsearch?stype=image&amp;lr=20&amp;source=psearch&amp;text=%D0%BF%D1%80%D0%B5%D0%B7%D0%B5%D0%BD%D1%82%D0%B0%D1%86%D0%B8%D1%8F%20%D0%98%D1%81%D1%82%D0%BE%D1%80%D0%B8%D1%8F%20%D1%81%D0%BE%D0%BB%D0%B5%D0%B2%D0%B0%D1%80%D0%B5%D0%BD%D0%B8%D1%8F%20%D0%BD%D0%</a:t>
            </a:r>
            <a: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  <a:hlinkClick r:id="rId10" action="ppaction://hlinkfile"/>
              </a:rPr>
              <a:t>B0%20%D1%81%D0%B5%D0%B2%D0%B5%D1%80%D0%B5</a:t>
            </a:r>
            <a:b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 u="sng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800"/>
            </a:br>
            <a:br>
              <a:rPr lang="ru-RU" altLang="ru-RU" sz="1800"/>
            </a:br>
            <a:r>
              <a:rPr lang="ru-RU" altLang="ru-RU" sz="1800" i="1">
                <a:hlinkClick r:id="rId2"/>
              </a:rPr>
              <a:t> </a:t>
            </a:r>
            <a:br>
              <a:rPr lang="ru-RU" altLang="ru-RU" sz="1800" b="1"/>
            </a:br>
            <a:br>
              <a:rPr lang="ru-RU" altLang="ru-RU" sz="1800"/>
            </a:br>
            <a:endParaRPr lang="ru-RU" altLang="ru-RU" sz="1800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1200F1-BF50-496E-B6B7-502D6E7D86AA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214290"/>
            <a:ext cx="8562571" cy="64187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624D47-4C05-4C09-8DFD-C25B5D3F6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Н.Ю. ПК Карелии.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:a16="http://schemas.microsoft.com/office/drawing/2014/main" id="{7AE3A54A-B710-4F55-BA2B-29611D085E4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929188" y="1285875"/>
            <a:ext cx="3357562" cy="477678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Какие природные комплексы можно встретить в нашей местности?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 Можете ли вы перечислить растения, которые чаще всего встречаются в сосновых, еловых и мелколиственных лесах?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ru-RU" sz="2000" b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   Можете ли вы перечислить растения болот?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D057FE-9CEB-4767-8A9D-C88E7320599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500034" y="357166"/>
            <a:ext cx="4068932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Я\Desktop\125.gif">
            <a:extLst>
              <a:ext uri="{FF2B5EF4-FFF2-40B4-BE49-F238E27FC236}">
                <a16:creationId xmlns:a16="http://schemas.microsoft.com/office/drawing/2014/main" id="{D79A51DE-E651-4827-BC50-6898A354BC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500958" y="214290"/>
            <a:ext cx="1200158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9D27EB-1235-4898-A7B4-C31EE778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Н.Ю. ПК Карелии.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>
            <a:extLst>
              <a:ext uri="{FF2B5EF4-FFF2-40B4-BE49-F238E27FC236}">
                <a16:creationId xmlns:a16="http://schemas.microsoft.com/office/drawing/2014/main" id="{8BE33558-260F-4149-A275-C03475850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413"/>
          </a:xfrm>
        </p:spPr>
        <p:txBody>
          <a:bodyPr/>
          <a:lstStyle/>
          <a:p>
            <a:r>
              <a:rPr lang="ru-RU" altLang="ru-RU" sz="28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Природные комплексы Карелии</a:t>
            </a:r>
          </a:p>
        </p:txBody>
      </p:sp>
      <p:graphicFrame>
        <p:nvGraphicFramePr>
          <p:cNvPr id="4" name="Содержимое 3">
            <a:extLst>
              <a:ext uri="{FF2B5EF4-FFF2-40B4-BE49-F238E27FC236}">
                <a16:creationId xmlns:a16="http://schemas.microsoft.com/office/drawing/2014/main" id="{67CE576F-26A8-45B0-834E-49B983D4BC93}"/>
              </a:ext>
            </a:extLst>
          </p:cNvPr>
          <p:cNvGraphicFramePr>
            <a:graphicFrameLocks noGrp="1"/>
          </p:cNvGraphicFramePr>
          <p:nvPr>
            <p:ph sz="quarter" idx="1"/>
          </p:nvPr>
        </p:nvGraphicFramePr>
        <p:xfrm>
          <a:off x="457200" y="1000108"/>
          <a:ext cx="8401080" cy="51562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>
            <a:extLst>
              <a:ext uri="{FF2B5EF4-FFF2-40B4-BE49-F238E27FC236}">
                <a16:creationId xmlns:a16="http://schemas.microsoft.com/office/drawing/2014/main" id="{0498A75E-6350-4389-AB3F-403232890E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/>
          <a:stretch>
            <a:fillRect/>
          </a:stretch>
        </p:blipFill>
        <p:spPr bwMode="auto">
          <a:xfrm>
            <a:off x="0" y="4000503"/>
            <a:ext cx="2270678" cy="1705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768F0098-4CB0-47A9-9B4C-3A36756D4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/>
          <a:stretch>
            <a:fillRect/>
          </a:stretch>
        </p:blipFill>
        <p:spPr bwMode="auto">
          <a:xfrm>
            <a:off x="7429520" y="3714752"/>
            <a:ext cx="1428760" cy="19050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34A5D69F-E7A1-4343-ABA9-2D96D8680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Н.Ю. ПК Карелии.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BA03D770-4900-4AAD-A9DA-C466C800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200" b="1">
                <a:solidFill>
                  <a:srgbClr val="0066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Лесные природные комплексы</a:t>
            </a:r>
            <a:endParaRPr lang="ru-RU" altLang="ru-RU" sz="320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9953CB7-2B54-4946-832C-E41125F05B91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285860"/>
            <a:ext cx="3571900" cy="2678925"/>
          </a:xfrm>
          <a:effectLst>
            <a:softEdge rad="112500"/>
          </a:effec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09B5944-4887-4D27-ABD9-3DB608D1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286380" y="1214422"/>
            <a:ext cx="361949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5160135F-526A-4320-A222-0E7694C5E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928662" y="4143380"/>
            <a:ext cx="3643338" cy="2278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F5858-9148-4BEF-AD26-7D997EB2D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Федотова Н.Ю. ПК Карелии.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1D5E2169-A8AA-40CF-AC55-621215F7C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1081062" y="1438260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A2D26DCA-F189-4202-9CED-75D0218A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>
                <a:solidFill>
                  <a:srgbClr val="002060"/>
                </a:solidFill>
                <a:latin typeface="Georgia" panose="02040502050405020303" pitchFamily="18" charset="0"/>
              </a:rPr>
              <a:t>Антропогенные изменения природно-территориальных комплексов</a:t>
            </a:r>
            <a:endParaRPr lang="ru-RU" altLang="ru-RU" sz="2800"/>
          </a:p>
        </p:txBody>
      </p:sp>
      <p:pic>
        <p:nvPicPr>
          <p:cNvPr id="9219" name="Объект 5">
            <a:extLst>
              <a:ext uri="{FF2B5EF4-FFF2-40B4-BE49-F238E27FC236}">
                <a16:creationId xmlns:a16="http://schemas.microsoft.com/office/drawing/2014/main" id="{2A2D74BA-12BB-41D1-BC45-8ABED8B3FB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9463" y="1844675"/>
            <a:ext cx="4038600" cy="2774950"/>
          </a:xfrm>
        </p:spPr>
      </p:pic>
      <p:pic>
        <p:nvPicPr>
          <p:cNvPr id="9220" name="Объект 7">
            <a:extLst>
              <a:ext uri="{FF2B5EF4-FFF2-40B4-BE49-F238E27FC236}">
                <a16:creationId xmlns:a16="http://schemas.microsoft.com/office/drawing/2014/main" id="{AA17072D-8A95-4735-BD4A-D4C6C03ED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844675"/>
            <a:ext cx="4038600" cy="2774950"/>
          </a:xfrm>
        </p:spPr>
      </p:pic>
      <p:sp>
        <p:nvSpPr>
          <p:cNvPr id="9221" name="TextBox 8">
            <a:extLst>
              <a:ext uri="{FF2B5EF4-FFF2-40B4-BE49-F238E27FC236}">
                <a16:creationId xmlns:a16="http://schemas.microsoft.com/office/drawing/2014/main" id="{AADC74B4-7E38-4F7D-A53B-F35E909267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4763"/>
            <a:ext cx="79200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Georgia" panose="02040502050405020303" pitchFamily="18" charset="0"/>
              </a:rPr>
              <a:t>С появлением подсечно-огневого земледелия большие площади стали превращаться в сельскохозяйственные участки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id="{D80AF333-8ECD-46DD-946C-871ED6B47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3600" b="1">
                <a:latin typeface="Georgia" panose="02040502050405020303" pitchFamily="18" charset="0"/>
              </a:rPr>
              <a:t>Металлургия</a:t>
            </a:r>
          </a:p>
        </p:txBody>
      </p:sp>
      <p:sp>
        <p:nvSpPr>
          <p:cNvPr id="10243" name="Объект 2">
            <a:extLst>
              <a:ext uri="{FF2B5EF4-FFF2-40B4-BE49-F238E27FC236}">
                <a16:creationId xmlns:a16="http://schemas.microsoft.com/office/drawing/2014/main" id="{E73A84B8-3384-41E7-BAC9-06E102830F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Местная металлургия основана на болотной и озерной руде</a:t>
            </a:r>
          </a:p>
        </p:txBody>
      </p:sp>
      <p:pic>
        <p:nvPicPr>
          <p:cNvPr id="10244" name="Рисунок 4">
            <a:extLst>
              <a:ext uri="{FF2B5EF4-FFF2-40B4-BE49-F238E27FC236}">
                <a16:creationId xmlns:a16="http://schemas.microsoft.com/office/drawing/2014/main" id="{A995C313-9E07-48FB-B27E-E5955EB9DD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24225"/>
            <a:ext cx="2801937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Объект 4">
            <a:extLst>
              <a:ext uri="{FF2B5EF4-FFF2-40B4-BE49-F238E27FC236}">
                <a16:creationId xmlns:a16="http://schemas.microsoft.com/office/drawing/2014/main" id="{E915A2E4-5E53-443F-9FBB-27B9FFB3D9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4050" y="3265488"/>
            <a:ext cx="2603500" cy="1982787"/>
          </a:xfrm>
        </p:spPr>
      </p:pic>
      <p:sp>
        <p:nvSpPr>
          <p:cNvPr id="10246" name="TextBox 6">
            <a:extLst>
              <a:ext uri="{FF2B5EF4-FFF2-40B4-BE49-F238E27FC236}">
                <a16:creationId xmlns:a16="http://schemas.microsoft.com/office/drawing/2014/main" id="{442116B6-AC81-4A4E-A44B-5EC2ADB37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16563"/>
            <a:ext cx="3609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Озерная руда -лимонит</a:t>
            </a:r>
          </a:p>
        </p:txBody>
      </p:sp>
      <p:pic>
        <p:nvPicPr>
          <p:cNvPr id="10247" name="Рисунок 8">
            <a:extLst>
              <a:ext uri="{FF2B5EF4-FFF2-40B4-BE49-F238E27FC236}">
                <a16:creationId xmlns:a16="http://schemas.microsoft.com/office/drawing/2014/main" id="{E289E393-0075-447A-A309-369BAA39A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76425"/>
            <a:ext cx="3541712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Box 9">
            <a:extLst>
              <a:ext uri="{FF2B5EF4-FFF2-40B4-BE49-F238E27FC236}">
                <a16:creationId xmlns:a16="http://schemas.microsoft.com/office/drawing/2014/main" id="{AD30E1FA-5024-4B8A-AA6D-0F31D1566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225" y="3429000"/>
            <a:ext cx="20875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Болотная руда</a:t>
            </a:r>
          </a:p>
        </p:txBody>
      </p:sp>
      <p:pic>
        <p:nvPicPr>
          <p:cNvPr id="10249" name="Объект 5">
            <a:extLst>
              <a:ext uri="{FF2B5EF4-FFF2-40B4-BE49-F238E27FC236}">
                <a16:creationId xmlns:a16="http://schemas.microsoft.com/office/drawing/2014/main" id="{CFC9D2D6-A406-45BB-AA84-F69D0F87FC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416560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385DF8A9-5E5C-4B87-B48A-FE0630DAF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688"/>
            <a:ext cx="8229600" cy="1143000"/>
          </a:xfrm>
        </p:spPr>
        <p:txBody>
          <a:bodyPr/>
          <a:lstStyle/>
          <a:p>
            <a:r>
              <a:rPr lang="ru-RU" altLang="ru-RU" sz="3200" b="1">
                <a:latin typeface="Georgia" panose="02040502050405020303" pitchFamily="18" charset="0"/>
              </a:rPr>
              <a:t>Болотная руда</a:t>
            </a:r>
          </a:p>
        </p:txBody>
      </p:sp>
      <p:pic>
        <p:nvPicPr>
          <p:cNvPr id="11267" name="Объект 4">
            <a:extLst>
              <a:ext uri="{FF2B5EF4-FFF2-40B4-BE49-F238E27FC236}">
                <a16:creationId xmlns:a16="http://schemas.microsoft.com/office/drawing/2014/main" id="{C9DC442C-7764-4780-9221-A4C9A97D6A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4087813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Рисунок 9">
            <a:extLst>
              <a:ext uri="{FF2B5EF4-FFF2-40B4-BE49-F238E27FC236}">
                <a16:creationId xmlns:a16="http://schemas.microsoft.com/office/drawing/2014/main" id="{E7F41519-341E-43D3-9C26-DC274C23D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773238"/>
            <a:ext cx="3859212" cy="436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1617</Words>
  <Application>Microsoft Office PowerPoint</Application>
  <PresentationFormat>Экран (4:3)</PresentationFormat>
  <Paragraphs>88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Georgia</vt:lpstr>
      <vt:lpstr>Times New Roman</vt:lpstr>
      <vt:lpstr>Wingdings</vt:lpstr>
      <vt:lpstr>Тема Office</vt:lpstr>
      <vt:lpstr>Антропогенные изменения природно-территориальных комплексов</vt:lpstr>
      <vt:lpstr>Давайте вспомним, что называется природным комплексом?</vt:lpstr>
      <vt:lpstr>Презентация PowerPoint</vt:lpstr>
      <vt:lpstr>Презентация PowerPoint</vt:lpstr>
      <vt:lpstr>Природные комплексы Карелии</vt:lpstr>
      <vt:lpstr>Лесные природные комплексы</vt:lpstr>
      <vt:lpstr>Антропогенные изменения природно-территориальных комплексов</vt:lpstr>
      <vt:lpstr>Металлургия</vt:lpstr>
      <vt:lpstr>Болотная руда</vt:lpstr>
      <vt:lpstr>Обработка болотной руды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Антропогенные комплексы Карелии</vt:lpstr>
      <vt:lpstr>Домашнее задание</vt:lpstr>
      <vt:lpstr>                                                Использованные источники информации 1.Галанин А.В. Русь Беломорская // Вселенная живая [Электронный ресурс] – Владивосток. Адрес доступа: http://ukhtoma.ru/history4.htm 2.Захаров Сергей. Загадочные Лабиринты Белого Моря. Адрес доступа: http://www.photoline.ru/photo/1197233039 3.История Унежмы с древних веков до Октябрьской революции. Адрес доступа:  http://www.strana-naoborot.com/Unezhma/un_history2.htm  4.Кудршов А.И. К истории о значении солеварения. Адрес доступа: http://www.kriptoistoria.com/library.php?period=7&amp;did=807&amp;sort=title&amp;alpha=%CA  5.Поваренная соль // Википедия. Адрес доступа: http://ru.wikipedia.org/wiki/  6.Фотографии: Адреса доступа: http://funlol.ru/1115-istoriya-soli.html, http://www.pravdasevera.ru/newspaper/society/kartina_belomorskie_solevarni_peredana_v_muzey/, http://www.inguide.ru/data/library/sollabyrinth/sol.php, http://images.yandex.ru/yandsearch?stype=image&amp;lr=20&amp;source=psearch&amp;text=%D0%BF%D1%80%D0%B5%D0%B7%D0%B5%D0%BD%D1%82%D0%B0%D1%86%D0%B8%D1%8F%20%D0%98%D1%81%D1%82%D0%BE%D1%80%D0%B8%D1%8F%20%D1%81%D0%BE%D0%BB%D0%B5%D0%B2%D0%B0%D1%80%D0%B5%D0%BD%D0%B8%D1%8F%20%D0%BD%D0%B0%20%D1%81%D0%B5%D0%B2%D0%B5%D1%80%D0%B5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bschool2012@mail.ru</dc:creator>
  <cp:lastModifiedBy>Наталья Юрьевна</cp:lastModifiedBy>
  <cp:revision>61</cp:revision>
  <dcterms:created xsi:type="dcterms:W3CDTF">2013-12-18T20:08:02Z</dcterms:created>
  <dcterms:modified xsi:type="dcterms:W3CDTF">2023-10-19T11:31:56Z</dcterms:modified>
</cp:coreProperties>
</file>