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2" r:id="rId3"/>
    <p:sldId id="261" r:id="rId4"/>
    <p:sldId id="295" r:id="rId5"/>
    <p:sldId id="296" r:id="rId6"/>
    <p:sldId id="283" r:id="rId7"/>
    <p:sldId id="276" r:id="rId8"/>
    <p:sldId id="297" r:id="rId9"/>
    <p:sldId id="284" r:id="rId10"/>
    <p:sldId id="298" r:id="rId11"/>
    <p:sldId id="299" r:id="rId12"/>
    <p:sldId id="291" r:id="rId13"/>
    <p:sldId id="292" r:id="rId14"/>
    <p:sldId id="29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E8AA"/>
    <a:srgbClr val="ECFB9F"/>
    <a:srgbClr val="CFF8F9"/>
    <a:srgbClr val="FEE2F9"/>
    <a:srgbClr val="F7C1AB"/>
    <a:srgbClr val="FFE1FF"/>
    <a:srgbClr val="B1F1BD"/>
    <a:srgbClr val="C1EFFF"/>
    <a:srgbClr val="F6FCBA"/>
    <a:srgbClr val="FDF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7F176-2FD0-40EF-86E6-89E6440588D8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9DE8F-32D1-4DA4-A523-04145BD7B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98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19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884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119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510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1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512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51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80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1FDE1-38D9-4CE3-B753-FD644C5DB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BD2CD5-361C-42AC-ACD6-8C3C67720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49F117-18CF-4300-AB88-C0064ECAC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B255B9-A016-4C7B-A52F-83763CB63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D2BD5E-6698-49EF-8076-197CF9E6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31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6EC322-0CBF-4E39-A9A7-22A97BCF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9BE3DB-2A15-4C20-8231-FCFFC8824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FC6FEC-5E24-4E95-820D-60B79F743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179E2B-96E4-40B6-9225-D4C1D30DD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24CCBA-554C-4223-96EF-AEE61A5A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83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A61B84A-438E-426C-BA5E-39E7561C67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F7C3FF-5295-4A1E-8023-3F4B2D6E8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66C636-8749-47C6-A8E2-EE4166816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811E56-A288-4ABF-83FD-EF5A9D1DF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2D1880-AC8E-4125-B79E-DF2BF2C67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52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02AB02-F8B7-436C-9BBD-E3DC2088E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636EF7-8C6D-4C90-BD75-F5F60BC24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7B65D9-8435-4C35-BF4C-B55E018B1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2BA250-67CA-403F-BA6A-596610AD0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018697-28FB-4D7C-8564-A38A3B487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07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42E29A-6C39-43A6-BF98-3D00F51BB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0E7370-02B3-4BEE-BFBD-709B4EA6C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0E8B22-8C86-4894-91ED-2CFF2FFF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F40299-C990-4960-BE63-10786A73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F06320-14F8-473F-9142-1FBDB23D1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48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A06FD7-2C6E-4AC9-9CAA-96E0DA8A6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674A80-0AD0-4151-AF13-4366382068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775F15-C19F-4B69-8C94-020808378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589FE2-BDCD-4620-B8A0-FD49FBD39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5001EE-69C3-4F5A-978E-60437FA7C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F0F45B-9FBA-49BC-9EB0-D77E13852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90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16A7DA-4188-4128-8C5E-068BDC051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77FBD0-6F2A-42A3-AB7B-AAABD5F7C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F0B6F4-2EBB-4B1A-943B-A65C71389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41B4406-952E-4705-8F78-2F69AE878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DF58FF7-3187-44B4-9C30-5BDA0A288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5FF2076-A003-41D2-BD48-5BC545F70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192EEFE-2424-4B46-AA6A-96642FFD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C76ADAD-8FB0-433B-A483-35A8AF3F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18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5ED218-8071-4821-A47F-0B84622D0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4A40A7D-08A9-4818-AAF1-1122F251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821B48-9445-4C11-9BCC-591A45365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A99F8AB-3D08-444D-AB15-C9550DEFB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28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06D8854-F955-4779-A7B8-2F224556B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DC6FEE6-A87D-4249-ACD2-7AEABB6D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0BF432A-C11C-4DF6-83C3-BBE108D3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48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3CFABA-CD35-4149-8D8D-3B683BA6F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5AC293-E1BA-40B0-97BF-415601EA7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C42337-78D0-48A0-9A0D-D34BCC64C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82F378-F0CE-4D1F-AA43-FDEB1A052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05DDE2-9E71-457B-A17A-3EEAD6BD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83CCF7-9DB5-4863-B84F-48DACA7B6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02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574414-F540-4CCF-9734-B631D46F9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E60057-7B0F-4CA1-B482-C68F5C2687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68AF07F-DFB1-4983-8785-790CC3D8A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7A43BC-CB54-428F-A901-67316D753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34BD1B-3B0B-434A-B4AC-D5A315086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F4A5FC-E441-42C8-8F70-202EF3FAB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51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037070-8613-4D9F-9C50-00D2B7D60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414A5F-6C40-4F34-A3B8-062F66D0B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6DD124-9D38-483D-B880-11C020555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4E2E1-6B5A-4262-B7B5-12A2E77137E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BD6858-95D4-4AF2-AC8E-9F3866744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BC3C11-5B47-498E-BC5C-74EDB845B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90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ramcovaoa@kiro-karelia.ru" TargetMode="External"/><Relationship Id="rId2" Type="http://schemas.openxmlformats.org/officeDocument/2006/relationships/hyperlink" Target="mailto:grig@kiro-karelia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50" y="583245"/>
            <a:ext cx="11391899" cy="3795080"/>
          </a:xfrm>
          <a:solidFill>
            <a:srgbClr val="CAE8AA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КАРЕЛЬСКИЙ,ВЕПССКИЙ И ФИНСКИЙ ЯЗЫКИ В ОБРАЗОВАТЕЛЬНЫХ ОРГАНИЗАЦИЯХ </a:t>
            </a:r>
            <a:br>
              <a:rPr lang="ru-RU" dirty="0"/>
            </a:br>
            <a:r>
              <a:rPr lang="ru-RU" dirty="0"/>
              <a:t>РЕСПУБЛИКИ КАРЕЛИЯ </a:t>
            </a:r>
            <a:br>
              <a:rPr lang="ru-RU" dirty="0"/>
            </a:br>
            <a:r>
              <a:rPr lang="ru-RU" dirty="0"/>
              <a:t>В 2022-2023 УЧЕБНОМ ГОДУ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D15C08-F316-4030-B527-67A2B2DA5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7350" y="4706938"/>
            <a:ext cx="9144000" cy="1398587"/>
          </a:xfrm>
          <a:solidFill>
            <a:srgbClr val="CAE8AA"/>
          </a:solidFill>
        </p:spPr>
        <p:txBody>
          <a:bodyPr>
            <a:normAutofit/>
          </a:bodyPr>
          <a:lstStyle/>
          <a:p>
            <a:r>
              <a:rPr lang="ru-RU" dirty="0"/>
              <a:t>Информация подготовлена Центром этнокультурного образования </a:t>
            </a:r>
          </a:p>
          <a:p>
            <a:r>
              <a:rPr lang="ru-RU" dirty="0"/>
              <a:t>ГАУ ДПО РК «Карельский институт развития образования»</a:t>
            </a:r>
          </a:p>
          <a:p>
            <a:r>
              <a:rPr lang="ru-RU" dirty="0"/>
              <a:t>22 сентября 2022</a:t>
            </a:r>
          </a:p>
        </p:txBody>
      </p:sp>
    </p:spTree>
    <p:extLst>
      <p:ext uri="{BB962C8B-B14F-4D97-AF65-F5344CB8AC3E}">
        <p14:creationId xmlns:p14="http://schemas.microsoft.com/office/powerpoint/2010/main" val="3060688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285751"/>
            <a:ext cx="11668125" cy="6324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Карельский, вепсский и финский языки в УДОД РК</a:t>
            </a:r>
          </a:p>
          <a:p>
            <a:pPr marL="0" indent="0" algn="ctr">
              <a:buNone/>
            </a:pPr>
            <a:r>
              <a:rPr lang="ru-RU" sz="3600" b="1" dirty="0"/>
              <a:t>в 2022-2023 учебном году</a:t>
            </a:r>
          </a:p>
          <a:p>
            <a:pPr marL="0" indent="0" algn="ctr">
              <a:buNone/>
            </a:pPr>
            <a:endParaRPr lang="ru-RU" sz="3600" b="1" dirty="0"/>
          </a:p>
          <a:p>
            <a:pPr algn="ctr"/>
            <a:r>
              <a:rPr lang="ru-RU" dirty="0"/>
              <a:t>3 образовательные организации</a:t>
            </a:r>
          </a:p>
          <a:p>
            <a:pPr algn="ctr"/>
            <a:r>
              <a:rPr lang="ru-RU" dirty="0"/>
              <a:t> 4 педагога дополнительного образования</a:t>
            </a:r>
          </a:p>
          <a:p>
            <a:pPr algn="ctr"/>
            <a:r>
              <a:rPr lang="ru-RU" dirty="0"/>
              <a:t>108 обучающихся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107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285751"/>
            <a:ext cx="11668125" cy="6324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Карельский, вепсский и финский языки в УДОД РК</a:t>
            </a:r>
          </a:p>
          <a:p>
            <a:pPr marL="0" indent="0" algn="ctr">
              <a:buNone/>
            </a:pPr>
            <a:r>
              <a:rPr lang="ru-RU" sz="3600" b="1" dirty="0"/>
              <a:t>в 2022-2023 учебном году</a:t>
            </a:r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350BB55-7C49-4D0C-A870-3D20281D1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139939"/>
              </p:ext>
            </p:extLst>
          </p:nvPr>
        </p:nvGraphicFramePr>
        <p:xfrm>
          <a:off x="323852" y="2325592"/>
          <a:ext cx="11668122" cy="4025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4627">
                  <a:extLst>
                    <a:ext uri="{9D8B030D-6E8A-4147-A177-3AD203B41FA5}">
                      <a16:colId xmlns:a16="http://schemas.microsoft.com/office/drawing/2014/main" val="835747097"/>
                    </a:ext>
                  </a:extLst>
                </a:gridCol>
                <a:gridCol w="940315">
                  <a:extLst>
                    <a:ext uri="{9D8B030D-6E8A-4147-A177-3AD203B41FA5}">
                      <a16:colId xmlns:a16="http://schemas.microsoft.com/office/drawing/2014/main" val="849367006"/>
                    </a:ext>
                  </a:extLst>
                </a:gridCol>
                <a:gridCol w="1327396">
                  <a:extLst>
                    <a:ext uri="{9D8B030D-6E8A-4147-A177-3AD203B41FA5}">
                      <a16:colId xmlns:a16="http://schemas.microsoft.com/office/drawing/2014/main" val="3998406886"/>
                    </a:ext>
                  </a:extLst>
                </a:gridCol>
                <a:gridCol w="1327396">
                  <a:extLst>
                    <a:ext uri="{9D8B030D-6E8A-4147-A177-3AD203B41FA5}">
                      <a16:colId xmlns:a16="http://schemas.microsoft.com/office/drawing/2014/main" val="151309099"/>
                    </a:ext>
                  </a:extLst>
                </a:gridCol>
                <a:gridCol w="939402">
                  <a:extLst>
                    <a:ext uri="{9D8B030D-6E8A-4147-A177-3AD203B41FA5}">
                      <a16:colId xmlns:a16="http://schemas.microsoft.com/office/drawing/2014/main" val="2597411252"/>
                    </a:ext>
                  </a:extLst>
                </a:gridCol>
                <a:gridCol w="1327396">
                  <a:extLst>
                    <a:ext uri="{9D8B030D-6E8A-4147-A177-3AD203B41FA5}">
                      <a16:colId xmlns:a16="http://schemas.microsoft.com/office/drawing/2014/main" val="729592361"/>
                    </a:ext>
                  </a:extLst>
                </a:gridCol>
                <a:gridCol w="1327396">
                  <a:extLst>
                    <a:ext uri="{9D8B030D-6E8A-4147-A177-3AD203B41FA5}">
                      <a16:colId xmlns:a16="http://schemas.microsoft.com/office/drawing/2014/main" val="3347852547"/>
                    </a:ext>
                  </a:extLst>
                </a:gridCol>
                <a:gridCol w="939402">
                  <a:extLst>
                    <a:ext uri="{9D8B030D-6E8A-4147-A177-3AD203B41FA5}">
                      <a16:colId xmlns:a16="http://schemas.microsoft.com/office/drawing/2014/main" val="1501207998"/>
                    </a:ext>
                  </a:extLst>
                </a:gridCol>
                <a:gridCol w="1327396">
                  <a:extLst>
                    <a:ext uri="{9D8B030D-6E8A-4147-A177-3AD203B41FA5}">
                      <a16:colId xmlns:a16="http://schemas.microsoft.com/office/drawing/2014/main" val="2204200654"/>
                    </a:ext>
                  </a:extLst>
                </a:gridCol>
                <a:gridCol w="1327396">
                  <a:extLst>
                    <a:ext uri="{9D8B030D-6E8A-4147-A177-3AD203B41FA5}">
                      <a16:colId xmlns:a16="http://schemas.microsoft.com/office/drawing/2014/main" val="337260558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E2F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Карельский язык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F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Вепсский язык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FB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Финский язык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0926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УДОД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педагогов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воспитанников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УДОД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педагогов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воспитанников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УДОД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педагогов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воспитанников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AE8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66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EE2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кар наречие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–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ливвик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наречие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AE8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523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194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7825" y="819150"/>
            <a:ext cx="9144000" cy="4680743"/>
          </a:xfrm>
          <a:solidFill>
            <a:srgbClr val="CAE8AA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КАРЕЛЬСКИЙ, ВЕПССКИЙ И ФИНСКИЙ ЯЗЫКИ В </a:t>
            </a:r>
            <a:br>
              <a:rPr lang="ru-RU" dirty="0"/>
            </a:br>
            <a:r>
              <a:rPr lang="ru-RU" dirty="0"/>
              <a:t>СИСТЕМЕ СРЕДНЕГО ПРОФЕССИОНАЛЬНОГО ОБРАЗОВАНИЯ (СПО)</a:t>
            </a:r>
            <a:br>
              <a:rPr lang="ru-RU" dirty="0"/>
            </a:br>
            <a:r>
              <a:rPr lang="ru-RU" dirty="0"/>
              <a:t>В 2022-2023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2172372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457201"/>
            <a:ext cx="11668125" cy="615315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r>
              <a:rPr lang="ru-RU"/>
              <a:t>В </a:t>
            </a:r>
            <a:r>
              <a:rPr lang="ru-RU" dirty="0"/>
              <a:t>2022-2023 УЧЕБНОМ ГОДУ КАРЕЛЬСКИЙ, ВЕПССКИЙ И ФИНСКИЙ ЯЗЫКИ В СИСТЕМЕ СРЕДНЕГО ПРОФЕССИОНАЛЬНОГО ОБРАЗОВАНИЯ РЕСПУБЛИКИ КАРЕЛИЯ (ПРОФЕССИОНАЛЬНЫЕ УЧИЛИЩА, КОЛЛЕДЖИ И Т.Д.) НЕ ИЗУЧАЮТСЯ.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745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13A483-F28A-4029-8471-CD4ABEE77DC8}"/>
              </a:ext>
            </a:extLst>
          </p:cNvPr>
          <p:cNvSpPr txBox="1"/>
          <p:nvPr/>
        </p:nvSpPr>
        <p:spPr>
          <a:xfrm>
            <a:off x="581025" y="4714875"/>
            <a:ext cx="1127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Центр этнокультурного образования ГАУ ДПО РК «Карельский институт развития образования»:</a:t>
            </a:r>
          </a:p>
          <a:p>
            <a:pPr algn="ctr"/>
            <a:r>
              <a:rPr lang="ru-RU" dirty="0"/>
              <a:t>Республика Карелия</a:t>
            </a:r>
          </a:p>
          <a:p>
            <a:pPr algn="ctr"/>
            <a:r>
              <a:rPr lang="ru-RU" dirty="0"/>
              <a:t>г. Петрозаводск</a:t>
            </a:r>
          </a:p>
          <a:p>
            <a:pPr algn="ctr"/>
            <a:r>
              <a:rPr lang="ru-RU" dirty="0"/>
              <a:t>ул. Правды д. 31 к. 206</a:t>
            </a:r>
          </a:p>
          <a:p>
            <a:pPr algn="ctr"/>
            <a:r>
              <a:rPr lang="ru-RU" dirty="0"/>
              <a:t>Тел.: 89814001896</a:t>
            </a:r>
          </a:p>
          <a:p>
            <a:pPr algn="ctr"/>
            <a:r>
              <a:rPr lang="en-US" dirty="0"/>
              <a:t>e-mail: </a:t>
            </a:r>
            <a:r>
              <a:rPr lang="en-US" dirty="0">
                <a:hlinkClick r:id="rId2"/>
              </a:rPr>
              <a:t>grig@kiro-karelia.ru</a:t>
            </a:r>
            <a:r>
              <a:rPr lang="ru-RU" dirty="0"/>
              <a:t>, </a:t>
            </a:r>
            <a:r>
              <a:rPr lang="en-US" dirty="0">
                <a:hlinkClick r:id="rId3"/>
              </a:rPr>
              <a:t>hramcovaoa@kiro-karelia.ru</a:t>
            </a:r>
            <a:r>
              <a:rPr lang="ru-R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1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6746"/>
            <a:ext cx="9144000" cy="3123429"/>
          </a:xfrm>
          <a:solidFill>
            <a:srgbClr val="CAE8AA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КАРЕЛЬСКИЙ, ВЕПССКИЙ И ФИНСКИЙ ЯЗЫКИ В ШКОЛАХ РЕСПУБЛИКИ КАРЕЛИЯ  </a:t>
            </a:r>
            <a:br>
              <a:rPr lang="ru-RU" dirty="0"/>
            </a:br>
            <a:r>
              <a:rPr lang="ru-RU" dirty="0"/>
              <a:t>В 2022-2023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3111191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381741"/>
            <a:ext cx="11668125" cy="6228610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Карельский, вепсский и финский языки </a:t>
            </a:r>
          </a:p>
          <a:p>
            <a:pPr marL="0" indent="0" algn="ctr">
              <a:buNone/>
            </a:pPr>
            <a:r>
              <a:rPr lang="ru-RU" sz="3600" b="1" dirty="0"/>
              <a:t>в школах РК в 2022-2023 учебном году</a:t>
            </a:r>
          </a:p>
          <a:p>
            <a:pPr marL="0" indent="0" algn="ctr">
              <a:buNone/>
            </a:pPr>
            <a:endParaRPr lang="ru-RU" sz="800" dirty="0"/>
          </a:p>
          <a:p>
            <a:pPr marL="0" indent="0" algn="ctr">
              <a:buNone/>
            </a:pPr>
            <a:endParaRPr lang="ru-RU" sz="800" dirty="0"/>
          </a:p>
          <a:p>
            <a:pPr marL="0" indent="0" algn="ctr">
              <a:buNone/>
            </a:pPr>
            <a:endParaRPr lang="ru-RU" sz="800" dirty="0"/>
          </a:p>
          <a:p>
            <a:pPr algn="ctr"/>
            <a:r>
              <a:rPr lang="ru-RU" sz="3600" dirty="0"/>
              <a:t>37 школ</a:t>
            </a:r>
          </a:p>
          <a:p>
            <a:pPr algn="ctr"/>
            <a:r>
              <a:rPr lang="ru-RU" sz="3600" dirty="0"/>
              <a:t> 73 учителя </a:t>
            </a:r>
          </a:p>
          <a:p>
            <a:pPr algn="ctr"/>
            <a:r>
              <a:rPr lang="ru-RU" sz="3600" dirty="0"/>
              <a:t>6155 обучающихся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64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381741"/>
            <a:ext cx="11668125" cy="6228610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" dirty="0"/>
              <a:t> </a:t>
            </a:r>
          </a:p>
          <a:p>
            <a:pPr marL="0" indent="0" algn="ctr">
              <a:buNone/>
            </a:pPr>
            <a:r>
              <a:rPr lang="ru-RU" b="1" dirty="0"/>
              <a:t>В 2022-2023 учебном году карельский, вепсский и финский языки изучаются в 37 школах 10 муниципальных образований Республики Карелия</a:t>
            </a:r>
            <a:r>
              <a:rPr lang="ru-RU" dirty="0"/>
              <a:t>:</a:t>
            </a:r>
          </a:p>
          <a:p>
            <a:pPr marL="0" indent="0" algn="ctr">
              <a:buNone/>
            </a:pPr>
            <a:endParaRPr lang="ru-RU" sz="1200" dirty="0"/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Олонецком национальном муниципальном районе – 9 школ,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Пряжинском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национальном муниципальном районе – 4 школы,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Прионежском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муниципальном районе – 4 школы,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Суоярвском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муниципальном районе – 1 школа,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Калевальском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национальном муниципальном районе – 3 школы,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Кондопожском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муниципальном районе – 2 школы,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Лоухском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муниципальном районе – 3 школы,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Медвежьегорском муниципальном районе – 1 школа,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Петрозаводском городском округе – 7 школ,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Костомукшском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городском округе – 3 школы.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03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381741"/>
            <a:ext cx="11668125" cy="6228610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" dirty="0"/>
              <a:t> </a:t>
            </a:r>
          </a:p>
          <a:p>
            <a:pPr marL="0" indent="0" algn="ctr">
              <a:buNone/>
            </a:pPr>
            <a:r>
              <a:rPr lang="ru-RU" b="1" dirty="0"/>
              <a:t>В 2022-2023 учебном году карельский, вепсский и финский языки изучают 6 155 обучающихся в 37 школах Республики Карелия </a:t>
            </a:r>
            <a:r>
              <a:rPr lang="ru-RU" dirty="0"/>
              <a:t>:</a:t>
            </a:r>
          </a:p>
          <a:p>
            <a:pPr marL="0" indent="0" algn="ctr">
              <a:buNone/>
            </a:pPr>
            <a:endParaRPr lang="ru-RU" sz="1200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6951417-EA48-4E3E-8C91-3C2593B2F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780339"/>
              </p:ext>
            </p:extLst>
          </p:nvPr>
        </p:nvGraphicFramePr>
        <p:xfrm>
          <a:off x="323849" y="1962435"/>
          <a:ext cx="11668127" cy="23692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47193">
                  <a:extLst>
                    <a:ext uri="{9D8B030D-6E8A-4147-A177-3AD203B41FA5}">
                      <a16:colId xmlns:a16="http://schemas.microsoft.com/office/drawing/2014/main" val="2950481178"/>
                    </a:ext>
                  </a:extLst>
                </a:gridCol>
                <a:gridCol w="947856">
                  <a:extLst>
                    <a:ext uri="{9D8B030D-6E8A-4147-A177-3AD203B41FA5}">
                      <a16:colId xmlns:a16="http://schemas.microsoft.com/office/drawing/2014/main" val="3320095224"/>
                    </a:ext>
                  </a:extLst>
                </a:gridCol>
                <a:gridCol w="1229561">
                  <a:extLst>
                    <a:ext uri="{9D8B030D-6E8A-4147-A177-3AD203B41FA5}">
                      <a16:colId xmlns:a16="http://schemas.microsoft.com/office/drawing/2014/main" val="2553749595"/>
                    </a:ext>
                  </a:extLst>
                </a:gridCol>
                <a:gridCol w="1229561">
                  <a:extLst>
                    <a:ext uri="{9D8B030D-6E8A-4147-A177-3AD203B41FA5}">
                      <a16:colId xmlns:a16="http://schemas.microsoft.com/office/drawing/2014/main" val="1414359757"/>
                    </a:ext>
                  </a:extLst>
                </a:gridCol>
                <a:gridCol w="947856">
                  <a:extLst>
                    <a:ext uri="{9D8B030D-6E8A-4147-A177-3AD203B41FA5}">
                      <a16:colId xmlns:a16="http://schemas.microsoft.com/office/drawing/2014/main" val="1978546002"/>
                    </a:ext>
                  </a:extLst>
                </a:gridCol>
                <a:gridCol w="1229561">
                  <a:extLst>
                    <a:ext uri="{9D8B030D-6E8A-4147-A177-3AD203B41FA5}">
                      <a16:colId xmlns:a16="http://schemas.microsoft.com/office/drawing/2014/main" val="2838650046"/>
                    </a:ext>
                  </a:extLst>
                </a:gridCol>
                <a:gridCol w="1229561">
                  <a:extLst>
                    <a:ext uri="{9D8B030D-6E8A-4147-A177-3AD203B41FA5}">
                      <a16:colId xmlns:a16="http://schemas.microsoft.com/office/drawing/2014/main" val="946363214"/>
                    </a:ext>
                  </a:extLst>
                </a:gridCol>
                <a:gridCol w="947856">
                  <a:extLst>
                    <a:ext uri="{9D8B030D-6E8A-4147-A177-3AD203B41FA5}">
                      <a16:colId xmlns:a16="http://schemas.microsoft.com/office/drawing/2014/main" val="23833305"/>
                    </a:ext>
                  </a:extLst>
                </a:gridCol>
                <a:gridCol w="1229561">
                  <a:extLst>
                    <a:ext uri="{9D8B030D-6E8A-4147-A177-3AD203B41FA5}">
                      <a16:colId xmlns:a16="http://schemas.microsoft.com/office/drawing/2014/main" val="2294101173"/>
                    </a:ext>
                  </a:extLst>
                </a:gridCol>
                <a:gridCol w="1229561">
                  <a:extLst>
                    <a:ext uri="{9D8B030D-6E8A-4147-A177-3AD203B41FA5}">
                      <a16:colId xmlns:a16="http://schemas.microsoft.com/office/drawing/2014/main" val="230911059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1F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Карельский язык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Вепсский язык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1E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Финский язык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C1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89392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школ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гогов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щихся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школ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гогов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щихся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школ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C1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педа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гогов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C1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щихся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C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5936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1F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1927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C1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C1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7C1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0310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560FD8-F42D-473C-B629-9C38E592B37A}"/>
              </a:ext>
            </a:extLst>
          </p:cNvPr>
          <p:cNvSpPr txBox="1"/>
          <p:nvPr/>
        </p:nvSpPr>
        <p:spPr>
          <a:xfrm>
            <a:off x="323847" y="4953000"/>
            <a:ext cx="116681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37 школ ( в 11 школах изучается 2 языка, в 1 школе изучается 3 языка)</a:t>
            </a:r>
          </a:p>
          <a:p>
            <a:pPr algn="ctr"/>
            <a:r>
              <a:rPr lang="ru-RU" sz="2400" dirty="0"/>
              <a:t> 73 учителя (10 учителей преподают 2 языка)</a:t>
            </a:r>
          </a:p>
          <a:p>
            <a:pPr algn="ctr"/>
            <a:r>
              <a:rPr lang="ru-RU" sz="2400" dirty="0"/>
              <a:t>6155 обучающихся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345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9126"/>
            <a:ext cx="9144000" cy="3960812"/>
          </a:xfrm>
          <a:solidFill>
            <a:srgbClr val="CAE8AA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КАРЕЛЬСКИЙ, ВЕПССКИЙИ ФИНСКИЙ ЯЗЫКИ </a:t>
            </a:r>
            <a:br>
              <a:rPr lang="ru-RU" dirty="0"/>
            </a:br>
            <a:r>
              <a:rPr lang="ru-RU" dirty="0"/>
              <a:t>В ДЕТСКИХ САДАХ РЕСПУБЛИКИ КАРЕЛИЯ  </a:t>
            </a:r>
            <a:br>
              <a:rPr lang="ru-RU" dirty="0"/>
            </a:br>
            <a:r>
              <a:rPr lang="ru-RU" dirty="0"/>
              <a:t>В 2022-2023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281399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285751"/>
            <a:ext cx="11668125" cy="6324600"/>
          </a:xfrm>
          <a:solidFill>
            <a:srgbClr val="FFE1FF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Карельский, вепсский и финский языки в ДОУ </a:t>
            </a:r>
          </a:p>
          <a:p>
            <a:pPr marL="0" indent="0" algn="ctr">
              <a:buNone/>
            </a:pPr>
            <a:r>
              <a:rPr lang="ru-RU" sz="3600" b="1" dirty="0"/>
              <a:t>в 2022-2023 учебном году</a:t>
            </a:r>
          </a:p>
          <a:p>
            <a:pPr marL="0" indent="0" algn="ctr">
              <a:buNone/>
            </a:pPr>
            <a:endParaRPr lang="ru-RU" sz="3600" b="1" dirty="0"/>
          </a:p>
          <a:p>
            <a:pPr algn="ctr"/>
            <a:r>
              <a:rPr lang="ru-RU" dirty="0"/>
              <a:t>24 ДОУ</a:t>
            </a:r>
          </a:p>
          <a:p>
            <a:pPr algn="ctr"/>
            <a:r>
              <a:rPr lang="ru-RU" dirty="0"/>
              <a:t> 47 воспитателей</a:t>
            </a:r>
          </a:p>
          <a:p>
            <a:pPr algn="ctr"/>
            <a:r>
              <a:rPr lang="ru-RU" dirty="0"/>
              <a:t>974 обучающихся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121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285751"/>
            <a:ext cx="11668125" cy="6324600"/>
          </a:xfrm>
          <a:solidFill>
            <a:srgbClr val="FFE1FF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" b="1" u="sng" dirty="0"/>
          </a:p>
          <a:p>
            <a:pPr marL="0" indent="0" algn="ctr">
              <a:buNone/>
            </a:pPr>
            <a:r>
              <a:rPr lang="ru-RU" sz="3600" b="1" dirty="0"/>
              <a:t>Карельский, вепсский и финский языки в ДОУ </a:t>
            </a:r>
          </a:p>
          <a:p>
            <a:pPr marL="0" indent="0" algn="ctr">
              <a:buNone/>
            </a:pPr>
            <a:r>
              <a:rPr lang="ru-RU" sz="3600" b="1" dirty="0"/>
              <a:t>в 2022-2023 учебном году</a:t>
            </a:r>
          </a:p>
          <a:p>
            <a:pPr marL="0" indent="0" algn="ctr">
              <a:buNone/>
            </a:pPr>
            <a:endParaRPr lang="ru-RU" sz="3600" b="1" dirty="0"/>
          </a:p>
          <a:p>
            <a:pPr algn="ctr"/>
            <a:r>
              <a:rPr lang="ru-RU" dirty="0"/>
              <a:t>24 ДОУ</a:t>
            </a:r>
          </a:p>
          <a:p>
            <a:pPr algn="ctr"/>
            <a:r>
              <a:rPr lang="ru-RU" dirty="0"/>
              <a:t> 47 воспитателей</a:t>
            </a:r>
          </a:p>
          <a:p>
            <a:pPr algn="ctr"/>
            <a:r>
              <a:rPr lang="ru-RU" dirty="0"/>
              <a:t>974 обучающихся</a:t>
            </a:r>
          </a:p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31452E9-97B7-4F67-BD42-74E317DA83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328205"/>
              </p:ext>
            </p:extLst>
          </p:nvPr>
        </p:nvGraphicFramePr>
        <p:xfrm>
          <a:off x="323850" y="1968500"/>
          <a:ext cx="11668124" cy="314642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61671">
                  <a:extLst>
                    <a:ext uri="{9D8B030D-6E8A-4147-A177-3AD203B41FA5}">
                      <a16:colId xmlns:a16="http://schemas.microsoft.com/office/drawing/2014/main" val="1737160111"/>
                    </a:ext>
                  </a:extLst>
                </a:gridCol>
                <a:gridCol w="1161671">
                  <a:extLst>
                    <a:ext uri="{9D8B030D-6E8A-4147-A177-3AD203B41FA5}">
                      <a16:colId xmlns:a16="http://schemas.microsoft.com/office/drawing/2014/main" val="1830331772"/>
                    </a:ext>
                  </a:extLst>
                </a:gridCol>
                <a:gridCol w="1161671">
                  <a:extLst>
                    <a:ext uri="{9D8B030D-6E8A-4147-A177-3AD203B41FA5}">
                      <a16:colId xmlns:a16="http://schemas.microsoft.com/office/drawing/2014/main" val="3260455187"/>
                    </a:ext>
                  </a:extLst>
                </a:gridCol>
                <a:gridCol w="1267962">
                  <a:extLst>
                    <a:ext uri="{9D8B030D-6E8A-4147-A177-3AD203B41FA5}">
                      <a16:colId xmlns:a16="http://schemas.microsoft.com/office/drawing/2014/main" val="2754699298"/>
                    </a:ext>
                  </a:extLst>
                </a:gridCol>
                <a:gridCol w="1096906">
                  <a:extLst>
                    <a:ext uri="{9D8B030D-6E8A-4147-A177-3AD203B41FA5}">
                      <a16:colId xmlns:a16="http://schemas.microsoft.com/office/drawing/2014/main" val="2686183221"/>
                    </a:ext>
                  </a:extLst>
                </a:gridCol>
                <a:gridCol w="1161671">
                  <a:extLst>
                    <a:ext uri="{9D8B030D-6E8A-4147-A177-3AD203B41FA5}">
                      <a16:colId xmlns:a16="http://schemas.microsoft.com/office/drawing/2014/main" val="238765300"/>
                    </a:ext>
                  </a:extLst>
                </a:gridCol>
                <a:gridCol w="1161671">
                  <a:extLst>
                    <a:ext uri="{9D8B030D-6E8A-4147-A177-3AD203B41FA5}">
                      <a16:colId xmlns:a16="http://schemas.microsoft.com/office/drawing/2014/main" val="1302225189"/>
                    </a:ext>
                  </a:extLst>
                </a:gridCol>
                <a:gridCol w="1161671">
                  <a:extLst>
                    <a:ext uri="{9D8B030D-6E8A-4147-A177-3AD203B41FA5}">
                      <a16:colId xmlns:a16="http://schemas.microsoft.com/office/drawing/2014/main" val="3938701009"/>
                    </a:ext>
                  </a:extLst>
                </a:gridCol>
                <a:gridCol w="1166615">
                  <a:extLst>
                    <a:ext uri="{9D8B030D-6E8A-4147-A177-3AD203B41FA5}">
                      <a16:colId xmlns:a16="http://schemas.microsoft.com/office/drawing/2014/main" val="3829540942"/>
                    </a:ext>
                  </a:extLst>
                </a:gridCol>
                <a:gridCol w="1166615">
                  <a:extLst>
                    <a:ext uri="{9D8B030D-6E8A-4147-A177-3AD203B41FA5}">
                      <a16:colId xmlns:a16="http://schemas.microsoft.com/office/drawing/2014/main" val="3057403880"/>
                    </a:ext>
                  </a:extLst>
                </a:gridCol>
              </a:tblGrid>
              <a:tr h="5532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Учебный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473" marR="2947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Карельский язык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473" marR="29473" marT="0" marB="0">
                    <a:solidFill>
                      <a:srgbClr val="ECFB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Вепсский язык</a:t>
                      </a:r>
                    </a:p>
                  </a:txBody>
                  <a:tcPr marL="29473" marR="29473" marT="0" marB="0">
                    <a:solidFill>
                      <a:srgbClr val="F7C1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Финский язык</a:t>
                      </a:r>
                    </a:p>
                  </a:txBody>
                  <a:tcPr marL="29473" marR="29473" marT="0" marB="0">
                    <a:solidFill>
                      <a:srgbClr val="CFF8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225540"/>
                  </a:ext>
                </a:extLst>
              </a:tr>
              <a:tr h="8413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ДОУ</a:t>
                      </a:r>
                    </a:p>
                  </a:txBody>
                  <a:tcPr marL="29473" marR="29473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педагогов</a:t>
                      </a:r>
                    </a:p>
                  </a:txBody>
                  <a:tcPr marL="29473" marR="29473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воспитанников</a:t>
                      </a:r>
                    </a:p>
                  </a:txBody>
                  <a:tcPr marL="29473" marR="29473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ДОУ</a:t>
                      </a:r>
                    </a:p>
                  </a:txBody>
                  <a:tcPr marL="29473" marR="29473" marT="0" marB="0">
                    <a:solidFill>
                      <a:srgbClr val="F7C1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педагогов</a:t>
                      </a:r>
                    </a:p>
                  </a:txBody>
                  <a:tcPr marL="29473" marR="29473" marT="0" marB="0">
                    <a:solidFill>
                      <a:srgbClr val="F7C1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воспитанников</a:t>
                      </a:r>
                    </a:p>
                  </a:txBody>
                  <a:tcPr marL="29473" marR="29473" marT="0" marB="0">
                    <a:solidFill>
                      <a:srgbClr val="F7C1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ДОУ</a:t>
                      </a:r>
                    </a:p>
                  </a:txBody>
                  <a:tcPr marL="29473" marR="29473" marT="0" marB="0"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педагогов</a:t>
                      </a:r>
                    </a:p>
                  </a:txBody>
                  <a:tcPr marL="29473" marR="29473" marT="0" marB="0"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воспитанников</a:t>
                      </a:r>
                    </a:p>
                  </a:txBody>
                  <a:tcPr marL="29473" marR="29473" marT="0" marB="0"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706528"/>
                  </a:ext>
                </a:extLst>
              </a:tr>
              <a:tr h="1450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2022-2023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473" marR="29473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– СК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– ЛИВ</a:t>
                      </a:r>
                    </a:p>
                  </a:txBody>
                  <a:tcPr marL="29473" marR="29473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– СК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 – ЛИВ</a:t>
                      </a:r>
                    </a:p>
                  </a:txBody>
                  <a:tcPr marL="29473" marR="29473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 – СК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729 – ЛИВ</a:t>
                      </a:r>
                    </a:p>
                  </a:txBody>
                  <a:tcPr marL="29473" marR="29473" marT="0" marB="0">
                    <a:solidFill>
                      <a:srgbClr val="ECFB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9473" marR="29473" marT="0" marB="0">
                    <a:solidFill>
                      <a:srgbClr val="F7C1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9473" marR="29473" marT="0" marB="0">
                    <a:solidFill>
                      <a:srgbClr val="F7C1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29473" marR="29473" marT="0" marB="0">
                    <a:solidFill>
                      <a:srgbClr val="F7C1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9473" marR="29473" marT="0" marB="0"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9473" marR="29473" marT="0" marB="0">
                    <a:solidFill>
                      <a:srgbClr val="CF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29473" marR="29473" marT="0" marB="0">
                    <a:solidFill>
                      <a:srgbClr val="C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08903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AA518C1-AEDB-4930-9A98-0F08D6FD8F57}"/>
              </a:ext>
            </a:extLst>
          </p:cNvPr>
          <p:cNvSpPr txBox="1"/>
          <p:nvPr/>
        </p:nvSpPr>
        <p:spPr>
          <a:xfrm>
            <a:off x="323849" y="5410022"/>
            <a:ext cx="11668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24 ДОУ ( в 1 ДОУ изучается 2 языка)</a:t>
            </a:r>
          </a:p>
          <a:p>
            <a:pPr algn="ctr"/>
            <a:r>
              <a:rPr lang="ru-RU" dirty="0"/>
              <a:t> 47 воспитателей</a:t>
            </a:r>
          </a:p>
          <a:p>
            <a:pPr algn="ctr"/>
            <a:r>
              <a:rPr lang="ru-RU" dirty="0"/>
              <a:t>974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209238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1025"/>
            <a:ext cx="9144000" cy="4718843"/>
          </a:xfrm>
          <a:solidFill>
            <a:srgbClr val="CAE8AA"/>
          </a:solidFill>
        </p:spPr>
        <p:txBody>
          <a:bodyPr>
            <a:normAutofit fontScale="90000"/>
          </a:bodyPr>
          <a:lstStyle/>
          <a:p>
            <a:r>
              <a:rPr lang="ru-RU" dirty="0"/>
              <a:t>КАРЕЛЬСКИЙ, ВЕПССКИЙ И ФИНСКИЙ ЯЗЫКИ В УЧРЕЖДЕНИЯХ ДОПОЛНИТЕЛЬНОГО ОБРАЗОВАНИЯ ДЕТЕЙ  </a:t>
            </a:r>
            <a:br>
              <a:rPr lang="ru-RU" dirty="0"/>
            </a:br>
            <a:r>
              <a:rPr lang="ru-RU" dirty="0"/>
              <a:t>В 2022-2023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16327284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608</Words>
  <Application>Microsoft Office PowerPoint</Application>
  <PresentationFormat>Широкоэкранный</PresentationFormat>
  <Paragraphs>199</Paragraphs>
  <Slides>14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КАРЕЛЬСКИЙ,ВЕПССКИЙ И ФИНСКИЙ ЯЗЫКИ В ОБРАЗОВАТЕЛЬНЫХ ОРГАНИЗАЦИЯХ  РЕСПУБЛИКИ КАРЕЛИЯ  В 2022-2023 УЧЕБНОМ ГОДУ</vt:lpstr>
      <vt:lpstr>КАРЕЛЬСКИЙ, ВЕПССКИЙ И ФИНСКИЙ ЯЗЫКИ В ШКОЛАХ РЕСПУБЛИКИ КАРЕЛИЯ   В 2022-2023 УЧЕБНОМ ГОДУ</vt:lpstr>
      <vt:lpstr>Презентация PowerPoint</vt:lpstr>
      <vt:lpstr>Презентация PowerPoint</vt:lpstr>
      <vt:lpstr>Презентация PowerPoint</vt:lpstr>
      <vt:lpstr>КАРЕЛЬСКИЙ, ВЕПССКИЙИ ФИНСКИЙ ЯЗЫКИ  В ДЕТСКИХ САДАХ РЕСПУБЛИКИ КАРЕЛИЯ   В 2022-2023 УЧЕБНОМ ГОДУ</vt:lpstr>
      <vt:lpstr>Презентация PowerPoint</vt:lpstr>
      <vt:lpstr>Презентация PowerPoint</vt:lpstr>
      <vt:lpstr>КАРЕЛЬСКИЙ, ВЕПССКИЙ И ФИНСКИЙ ЯЗЫКИ В УЧРЕЖДЕНИЯХ ДОПОЛНИТЕЛЬНОГО ОБРАЗОВАНИЯ ДЕТЕЙ   В 2022-2023 УЧЕБНОМ ГОДУ</vt:lpstr>
      <vt:lpstr>Презентация PowerPoint</vt:lpstr>
      <vt:lpstr>Презентация PowerPoint</vt:lpstr>
      <vt:lpstr>КАРЕЛЬСКИЙ, ВЕПССКИЙ И ФИНСКИЙ ЯЗЫКИ В  СИСТЕМЕ СРЕДНЕГО ПРОФЕССИОНАЛЬНОГО ОБРАЗОВАНИЯ (СПО) В 2022-2023 УЧЕБНОМ ГОДУ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КАРЕЛЬСКИЙ, ВЕПССКИЙ И ФИНСКИЙ ЯЗЫКИ В ОО РК В 2022-2023 УЧЕБНОМ ГОДУ</dc:title>
  <dc:creator>User</dc:creator>
  <cp:lastModifiedBy>User</cp:lastModifiedBy>
  <cp:revision>79</cp:revision>
  <dcterms:created xsi:type="dcterms:W3CDTF">2022-09-21T18:19:26Z</dcterms:created>
  <dcterms:modified xsi:type="dcterms:W3CDTF">2022-09-22T17:42:14Z</dcterms:modified>
</cp:coreProperties>
</file>