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2" r:id="rId3"/>
    <p:sldId id="261" r:id="rId4"/>
    <p:sldId id="270" r:id="rId5"/>
    <p:sldId id="263" r:id="rId6"/>
    <p:sldId id="262" r:id="rId7"/>
    <p:sldId id="295" r:id="rId8"/>
    <p:sldId id="275" r:id="rId9"/>
    <p:sldId id="296" r:id="rId10"/>
    <p:sldId id="297" r:id="rId11"/>
    <p:sldId id="283" r:id="rId12"/>
    <p:sldId id="276" r:id="rId13"/>
    <p:sldId id="277" r:id="rId14"/>
    <p:sldId id="278" r:id="rId15"/>
    <p:sldId id="284" r:id="rId16"/>
    <p:sldId id="285" r:id="rId17"/>
    <p:sldId id="289" r:id="rId18"/>
    <p:sldId id="290" r:id="rId19"/>
    <p:sldId id="291" r:id="rId20"/>
    <p:sldId id="292" r:id="rId21"/>
    <p:sldId id="293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FFF"/>
    <a:srgbClr val="ECFB9F"/>
    <a:srgbClr val="B1F1BD"/>
    <a:srgbClr val="F7C1AB"/>
    <a:srgbClr val="FEE2F9"/>
    <a:srgbClr val="CFF8F9"/>
    <a:srgbClr val="FFE1FF"/>
    <a:srgbClr val="CAE8AA"/>
    <a:srgbClr val="F6FCBA"/>
    <a:srgbClr val="FD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7F176-2FD0-40EF-86E6-89E6440588D8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9DE8F-32D1-4DA4-A523-04145BD7B7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8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19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829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777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118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9693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986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0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8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808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7823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00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9069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759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983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59DE8F-32D1-4DA4-A523-04145BD7B72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510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11FDE1-38D9-4CE3-B753-FD644C5DB1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BD2CD5-361C-42AC-ACD6-8C3C677207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49F117-18CF-4300-AB88-C0064ECA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B255B9-A016-4C7B-A52F-83763CB6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D2BD5E-6698-49EF-8076-197CF9E6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31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EC322-0CBF-4E39-A9A7-22A97BCF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9BE3DB-2A15-4C20-8231-FCFFC8824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FC6FEC-5E24-4E95-820D-60B79F74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179E2B-96E4-40B6-9225-D4C1D30D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4CCBA-554C-4223-96EF-AEE61A5A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3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61B84A-438E-426C-BA5E-39E7561C67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EF7C3FF-5295-4A1E-8023-3F4B2D6E8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66C636-8749-47C6-A8E2-EE4166816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811E56-A288-4ABF-83FD-EF5A9D1D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2D1880-AC8E-4125-B79E-DF2BF2C6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525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02AB02-F8B7-436C-9BBD-E3DC2088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36EF7-8C6D-4C90-BD75-F5F60BC24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7B65D9-8435-4C35-BF4C-B55E018B1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92BA250-67CA-403F-BA6A-596610AD0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018697-28FB-4D7C-8564-A38A3B487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7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42E29A-6C39-43A6-BF98-3D00F51B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0E7370-02B3-4BEE-BFBD-709B4EA6C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0E8B22-8C86-4894-91ED-2CFF2FFF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F40299-C990-4960-BE63-10786A73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F06320-14F8-473F-9142-1FBDB23D1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488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A06FD7-2C6E-4AC9-9CAA-96E0DA8A6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674A80-0AD0-4151-AF13-4366382068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775F15-C19F-4B69-8C94-020808378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589FE2-BDCD-4620-B8A0-FD49FBD3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5001EE-69C3-4F5A-978E-60437FA7C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F0F45B-9FBA-49BC-9EB0-D77E13852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90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16A7DA-4188-4128-8C5E-068BDC05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77FBD0-6F2A-42A3-AB7B-AAABD5F7C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F0B6F4-2EBB-4B1A-943B-A65C71389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41B4406-952E-4705-8F78-2F69AE878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DF58FF7-3187-44B4-9C30-5BDA0A288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FF2076-A003-41D2-BD48-5BC545F70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192EEFE-2424-4B46-AA6A-96642FFD2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76ADAD-8FB0-433B-A483-35A8AF3F0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5ED218-8071-4821-A47F-0B84622D0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A40A7D-08A9-4818-AAF1-1122F251B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821B48-9445-4C11-9BCC-591A45365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A99F8AB-3D08-444D-AB15-C9550DEF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8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6D8854-F955-4779-A7B8-2F224556B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C6FEE6-A87D-4249-ACD2-7AEABB6D0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BF432A-C11C-4DF6-83C3-BBE108D3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48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3CFABA-CD35-4149-8D8D-3B683BA6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5AC293-E1BA-40B0-97BF-415601EA7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C42337-78D0-48A0-9A0D-D34BCC64C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82F378-F0CE-4D1F-AA43-FDEB1A052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05DDE2-9E71-457B-A17A-3EEAD6BD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83CCF7-9DB5-4863-B84F-48DACA7B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2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574414-F540-4CCF-9734-B631D46F9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E60057-7B0F-4CA1-B482-C68F5C2687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68AF07F-DFB1-4983-8785-790CC3D8A3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7A43BC-CB54-428F-A901-67316D75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34BD1B-3B0B-434A-B4AC-D5A315086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F4A5FC-E441-42C8-8F70-202EF3FAB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51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037070-8613-4D9F-9C50-00D2B7D60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414A5F-6C40-4F34-A3B8-062F66D0B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6DD124-9D38-483D-B880-11C0205551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E2E1-6B5A-4262-B7B5-12A2E77137EB}" type="datetimeFigureOut">
              <a:rPr lang="ru-RU" smtClean="0"/>
              <a:t>19.10.2023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BD6858-95D4-4AF2-AC8E-9F3866744C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BC3C11-5B47-498E-BC5C-74EDB845B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00268-591A-4607-A3A5-338A03BA88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0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hramcovaoa@kiro-karelia.ru" TargetMode="External"/><Relationship Id="rId2" Type="http://schemas.openxmlformats.org/officeDocument/2006/relationships/hyperlink" Target="mailto:grig@kiro-karelia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904874"/>
            <a:ext cx="11391899" cy="3121025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ФИНСКИЙ ЯЗЫК </a:t>
            </a:r>
            <a:br>
              <a:rPr lang="ru-RU" dirty="0"/>
            </a:br>
            <a:r>
              <a:rPr lang="ru-RU" dirty="0"/>
              <a:t>В ОБРАЗОВАТЕЛЬНЫХ ОРГАНИЗАЦИЯХ </a:t>
            </a:r>
            <a:br>
              <a:rPr lang="ru-RU" dirty="0"/>
            </a:br>
            <a:r>
              <a:rPr lang="ru-RU" dirty="0"/>
              <a:t>РЕСПУБЛИКИ КАРЕЛИЯ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FD15C08-F316-4030-B527-67A2B2DA57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7350" y="4449763"/>
            <a:ext cx="9144000" cy="1398587"/>
          </a:xfrm>
          <a:solidFill>
            <a:srgbClr val="C1EFFF"/>
          </a:solidFill>
        </p:spPr>
        <p:txBody>
          <a:bodyPr>
            <a:normAutofit/>
          </a:bodyPr>
          <a:lstStyle/>
          <a:p>
            <a:r>
              <a:rPr lang="ru-RU" dirty="0"/>
              <a:t>Информация подготовлена Центром этнокультурного образования </a:t>
            </a:r>
          </a:p>
          <a:p>
            <a:r>
              <a:rPr lang="ru-RU" dirty="0"/>
              <a:t>ГАУ ДПО РК «Карельский институт развития образования»</a:t>
            </a:r>
          </a:p>
          <a:p>
            <a:r>
              <a:rPr lang="ru-RU" dirty="0"/>
              <a:t>19 октября 2023</a:t>
            </a:r>
          </a:p>
        </p:txBody>
      </p:sp>
    </p:spTree>
    <p:extLst>
      <p:ext uri="{BB962C8B-B14F-4D97-AF65-F5344CB8AC3E}">
        <p14:creationId xmlns:p14="http://schemas.microsoft.com/office/powerpoint/2010/main" val="3060688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3" y="1696244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/>
              <a:t>Финский язык – 43 учителя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/>
              <a:t>финский как родной – 27*, финский как иностранный – 21* </a:t>
            </a:r>
          </a:p>
          <a:p>
            <a:pPr marL="0" indent="0" algn="ctr">
              <a:buNone/>
            </a:pPr>
            <a:r>
              <a:rPr lang="ru-RU" sz="1200" b="1" dirty="0"/>
              <a:t>(*5 учителей преподают ФЯ и как родной, и как иностранный)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7424AB4-AFFC-4568-996D-5ADC98274A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391992"/>
              </p:ext>
            </p:extLst>
          </p:nvPr>
        </p:nvGraphicFramePr>
        <p:xfrm>
          <a:off x="323844" y="3129121"/>
          <a:ext cx="11668124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031">
                  <a:extLst>
                    <a:ext uri="{9D8B030D-6E8A-4147-A177-3AD203B41FA5}">
                      <a16:colId xmlns:a16="http://schemas.microsoft.com/office/drawing/2014/main" val="1538936762"/>
                    </a:ext>
                  </a:extLst>
                </a:gridCol>
                <a:gridCol w="2917031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917031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917031">
                  <a:extLst>
                    <a:ext uri="{9D8B030D-6E8A-4147-A177-3AD203B41FA5}">
                      <a16:colId xmlns:a16="http://schemas.microsoft.com/office/drawing/2014/main" val="323500735"/>
                    </a:ext>
                  </a:extLst>
                </a:gridCol>
              </a:tblGrid>
              <a:tr h="333724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как родной (27)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как иностранный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80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35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5900"/>
            <a:ext cx="9144000" cy="3094037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ФИНСКИЙ ЯЗЫК </a:t>
            </a:r>
            <a:br>
              <a:rPr lang="ru-RU" dirty="0"/>
            </a:br>
            <a:r>
              <a:rPr lang="ru-RU" dirty="0"/>
              <a:t>В ДЕТСКИХ САДАХ РЕСПУБЛИКИ КАРЕЛИЯ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813994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в ДОО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2 ДОО</a:t>
            </a:r>
          </a:p>
          <a:p>
            <a:pPr algn="ctr"/>
            <a:r>
              <a:rPr lang="ru-RU" dirty="0"/>
              <a:t> 6 воспитателей</a:t>
            </a:r>
          </a:p>
          <a:p>
            <a:pPr algn="ctr"/>
            <a:r>
              <a:rPr lang="ru-RU" dirty="0"/>
              <a:t>88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121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в ДОО – 2 ДОО</a:t>
            </a:r>
          </a:p>
          <a:p>
            <a:pPr marL="0" indent="0" algn="ctr">
              <a:buNone/>
            </a:pPr>
            <a:endParaRPr lang="ru-RU" sz="8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5CA0304-F18A-4A1D-AB14-E3D333F6C2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5846390"/>
              </p:ext>
            </p:extLst>
          </p:nvPr>
        </p:nvGraphicFramePr>
        <p:xfrm>
          <a:off x="323849" y="3134392"/>
          <a:ext cx="11668124" cy="122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124">
                  <a:extLst>
                    <a:ext uri="{9D8B030D-6E8A-4147-A177-3AD203B41FA5}">
                      <a16:colId xmlns:a16="http://schemas.microsoft.com/office/drawing/2014/main" val="1805553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Петрозаводский ГО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945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ДОУ № 20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Лумикелло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ДОУ № 107 Жемчужинка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2768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10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ДЕТСКИХ САДАХ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FE1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в ДОО – 6 воспитателей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983692"/>
              </p:ext>
            </p:extLst>
          </p:nvPr>
        </p:nvGraphicFramePr>
        <p:xfrm>
          <a:off x="323847" y="2722531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6FCA290-BB1C-4D9A-B335-AEA59B00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58078"/>
              </p:ext>
            </p:extLst>
          </p:nvPr>
        </p:nvGraphicFramePr>
        <p:xfrm>
          <a:off x="323847" y="4143899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4200D9DE-1E5A-4477-A440-B805C3141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04557"/>
              </p:ext>
            </p:extLst>
          </p:nvPr>
        </p:nvGraphicFramePr>
        <p:xfrm>
          <a:off x="323847" y="5026787"/>
          <a:ext cx="11668125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323500735"/>
                    </a:ext>
                  </a:extLst>
                </a:gridCol>
              </a:tblGrid>
              <a:tr h="333724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Первая категория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Соответствие занимаемой должности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rgbClr val="C1E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480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583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8131"/>
            <a:ext cx="9144000" cy="3741737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ФИНСКИЙ ЯЗЫК В УЧРЕЖДЕНИЯХ ДОПОЛНИТЕЛЬНОГО ОБРАЗОВАНИЯ ДЕТЕЙ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1632728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УДОД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B1F1BD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в УДОД</a:t>
            </a:r>
          </a:p>
          <a:p>
            <a:pPr marL="0" indent="0" algn="ctr">
              <a:buNone/>
            </a:pPr>
            <a:endParaRPr lang="ru-RU" sz="3600" b="1" dirty="0"/>
          </a:p>
          <a:p>
            <a:pPr algn="ctr"/>
            <a:r>
              <a:rPr lang="ru-RU" dirty="0"/>
              <a:t>1 образовательная организация дополнительного образования детей</a:t>
            </a:r>
          </a:p>
          <a:p>
            <a:pPr algn="ctr"/>
            <a:r>
              <a:rPr lang="ru-RU" dirty="0"/>
              <a:t> 2 преподавателя</a:t>
            </a:r>
          </a:p>
          <a:p>
            <a:pPr algn="ctr"/>
            <a:r>
              <a:rPr lang="ru-RU" dirty="0"/>
              <a:t>22 обучающихся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9343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УДОД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B1F1BD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в УДОД –</a:t>
            </a:r>
          </a:p>
          <a:p>
            <a:pPr marL="0" indent="0" algn="ctr">
              <a:buNone/>
            </a:pPr>
            <a:r>
              <a:rPr lang="ru-RU" sz="3600" b="1" dirty="0"/>
              <a:t>1 образовательная организация дополнительного образования детей</a:t>
            </a:r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DBCDC2B4-3C25-4D85-8F51-D41A2561C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370940"/>
              </p:ext>
            </p:extLst>
          </p:nvPr>
        </p:nvGraphicFramePr>
        <p:xfrm>
          <a:off x="323849" y="4077335"/>
          <a:ext cx="11668126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8126">
                  <a:extLst>
                    <a:ext uri="{9D8B030D-6E8A-4147-A177-3AD203B41FA5}">
                      <a16:colId xmlns:a16="http://schemas.microsoft.com/office/drawing/2014/main" val="699809027"/>
                    </a:ext>
                  </a:extLst>
                </a:gridCol>
              </a:tblGrid>
              <a:tr h="285227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Сортавальский МР</a:t>
                      </a:r>
                    </a:p>
                    <a:p>
                      <a:pPr algn="ctr"/>
                      <a:endParaRPr lang="ru-RU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415545"/>
                  </a:ext>
                </a:extLst>
              </a:tr>
              <a:tr h="914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«Центр инновационного образования и культуры Ладожской Карелии — Школа Иностранных языков СТАДИ СПЭЙС»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AE8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206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253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УДОД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B1F1BD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в УДОД –</a:t>
            </a:r>
          </a:p>
          <a:p>
            <a:pPr marL="0" indent="0" algn="ctr">
              <a:buNone/>
            </a:pPr>
            <a:r>
              <a:rPr lang="ru-RU" sz="3600" b="1" dirty="0"/>
              <a:t>2 педагога дополнительного образования детей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796503"/>
              </p:ext>
            </p:extLst>
          </p:nvPr>
        </p:nvGraphicFramePr>
        <p:xfrm>
          <a:off x="323849" y="3730199"/>
          <a:ext cx="1166812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62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B6FCA290-BB1C-4D9A-B335-AEA59B00FF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209636"/>
              </p:ext>
            </p:extLst>
          </p:nvPr>
        </p:nvGraphicFramePr>
        <p:xfrm>
          <a:off x="323849" y="5329977"/>
          <a:ext cx="1166812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62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5834062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02928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58131"/>
            <a:ext cx="9144000" cy="3741737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ФИНСКИЙ ЯЗЫК В </a:t>
            </a:r>
            <a:br>
              <a:rPr lang="ru-RU" dirty="0"/>
            </a:br>
            <a:r>
              <a:rPr lang="ru-RU" dirty="0"/>
              <a:t>СИСТЕМЕ СРЕДНЕГО ПРОФЕССИОНАЛЬНОГО ОБРАЗОВАНИЯ (СПО)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217237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F2991D-7BE8-44A4-BCD4-8F5BD1C7A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144000" cy="2339975"/>
          </a:xfrm>
          <a:solidFill>
            <a:srgbClr val="C1EFFF"/>
          </a:solidFill>
        </p:spPr>
        <p:txBody>
          <a:bodyPr>
            <a:normAutofit fontScale="90000"/>
          </a:bodyPr>
          <a:lstStyle/>
          <a:p>
            <a:r>
              <a:rPr lang="ru-RU" dirty="0"/>
              <a:t>ФИНСКИЙ ЯЗЫК В ШКОЛАХ РЕСПУБЛИКИ КАРЕЛИЯ  </a:t>
            </a:r>
            <a:br>
              <a:rPr lang="ru-RU" dirty="0"/>
            </a:br>
            <a:r>
              <a:rPr lang="ru-RU" dirty="0"/>
              <a:t>В 2023-2024 УЧЕБНОМ ГОДУ</a:t>
            </a:r>
          </a:p>
        </p:txBody>
      </p:sp>
    </p:spTree>
    <p:extLst>
      <p:ext uri="{BB962C8B-B14F-4D97-AF65-F5344CB8AC3E}">
        <p14:creationId xmlns:p14="http://schemas.microsoft.com/office/powerpoint/2010/main" val="3111191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СПО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endParaRPr lang="ru-RU" sz="3600" b="1" dirty="0"/>
          </a:p>
          <a:p>
            <a:pPr marL="0" indent="0" algn="ctr">
              <a:buNone/>
            </a:pPr>
            <a:r>
              <a:rPr lang="ru-RU" dirty="0"/>
              <a:t>В 2023-2024 УЧЕБНОМ ГОДУ ФИНСКИЙ ЯЗЫК В СИСТЕМЕ СРЕДНЕГО ПРОФЕССИОНАЛЬНОГО ОБРАЗОВАНИЯ РЕСПУБЛИКИ КАРЕЛИЯ (ТЕХНИКУМЫ, КОЛЛЕДЖИ И Т.Д.) НЕ ИЗУЧАЕТСЯ.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7450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13A483-F28A-4029-8471-CD4ABEE77DC8}"/>
              </a:ext>
            </a:extLst>
          </p:cNvPr>
          <p:cNvSpPr txBox="1"/>
          <p:nvPr/>
        </p:nvSpPr>
        <p:spPr>
          <a:xfrm>
            <a:off x="581025" y="4714875"/>
            <a:ext cx="1127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Центр этнокультурного образования ГАУ ДПО РК «Карельский институт развития образования»:</a:t>
            </a:r>
          </a:p>
          <a:p>
            <a:pPr algn="ctr"/>
            <a:r>
              <a:rPr lang="ru-RU" dirty="0"/>
              <a:t>Республика Карелия</a:t>
            </a:r>
          </a:p>
          <a:p>
            <a:pPr algn="ctr"/>
            <a:r>
              <a:rPr lang="ru-RU" dirty="0"/>
              <a:t>г. Петрозаводск</a:t>
            </a:r>
          </a:p>
          <a:p>
            <a:pPr algn="ctr"/>
            <a:r>
              <a:rPr lang="ru-RU" dirty="0"/>
              <a:t>ул. Правды д. 31 к. 206</a:t>
            </a:r>
          </a:p>
          <a:p>
            <a:pPr algn="ctr"/>
            <a:r>
              <a:rPr lang="ru-RU" dirty="0"/>
              <a:t>Тел.: 89814001896</a:t>
            </a:r>
          </a:p>
          <a:p>
            <a:pPr algn="ctr"/>
            <a:r>
              <a:rPr lang="en-US" dirty="0"/>
              <a:t>e-mail: </a:t>
            </a:r>
            <a:r>
              <a:rPr lang="en-US" dirty="0">
                <a:hlinkClick r:id="rId2"/>
              </a:rPr>
              <a:t>grig@kiro-karelia.ru</a:t>
            </a:r>
            <a:r>
              <a:rPr lang="ru-RU" dirty="0"/>
              <a:t>, </a:t>
            </a:r>
            <a:r>
              <a:rPr lang="en-US" dirty="0">
                <a:hlinkClick r:id="rId3"/>
              </a:rPr>
              <a:t>hramcovaoa@kiro-karelia.ru</a:t>
            </a: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817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20 школ</a:t>
            </a:r>
          </a:p>
          <a:p>
            <a:pPr algn="ctr"/>
            <a:r>
              <a:rPr lang="ru-RU" dirty="0"/>
              <a:t> 43 учителя</a:t>
            </a:r>
          </a:p>
          <a:p>
            <a:pPr algn="ctr"/>
            <a:r>
              <a:rPr lang="ru-RU" dirty="0"/>
              <a:t>3579 обучающихся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648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– 20 школ</a:t>
            </a:r>
          </a:p>
          <a:p>
            <a:pPr marL="0" indent="0" algn="ctr">
              <a:buNone/>
            </a:pPr>
            <a:endParaRPr lang="ru-RU" sz="5100" b="1" dirty="0"/>
          </a:p>
          <a:p>
            <a:pPr marL="0" indent="0" algn="ctr">
              <a:buNone/>
            </a:pPr>
            <a:endParaRPr lang="ru-RU" sz="1300" dirty="0"/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20199305-F507-48BF-A0FF-0032E4FD70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20095"/>
              </p:ext>
            </p:extLst>
          </p:nvPr>
        </p:nvGraphicFramePr>
        <p:xfrm>
          <a:off x="323848" y="3207480"/>
          <a:ext cx="11668128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688">
                  <a:extLst>
                    <a:ext uri="{9D8B030D-6E8A-4147-A177-3AD203B41FA5}">
                      <a16:colId xmlns:a16="http://schemas.microsoft.com/office/drawing/2014/main" val="3923252377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579500221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1883133834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3426216801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993373893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8185426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Петрозаводский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</a:p>
                    <a:p>
                      <a:pPr algn="ctr"/>
                      <a:endParaRPr lang="ru-RU" sz="1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Пряжинский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Олонецкий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Лоухский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Костомукшский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Калевальский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МР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93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1.Финно-угорская школа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СОШ № 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СОШ №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СОШ № 34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СОШ № 36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СОШ № 43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Гимназия № 17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Пряжинская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Эссойльская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Ведлозерская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Чалнинская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СОШ № 1 г. Олонец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Рыпушкальская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ООШ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Лоухская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Кестеньгская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Вокнаволокская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СОШ № 1 г. Костомукша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Лицей № 1 г. Костомукша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Калевальская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Юшкозерская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908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– 3579 обучающихся </a:t>
            </a:r>
          </a:p>
          <a:p>
            <a:pPr marL="0" indent="0" algn="ctr">
              <a:buNone/>
            </a:pPr>
            <a:endParaRPr lang="ru-RU" sz="800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94E93654-9E38-453B-B81D-C3A01A2F3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75890"/>
              </p:ext>
            </p:extLst>
          </p:nvPr>
        </p:nvGraphicFramePr>
        <p:xfrm>
          <a:off x="323848" y="3257550"/>
          <a:ext cx="11668129" cy="30956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0739">
                  <a:extLst>
                    <a:ext uri="{9D8B030D-6E8A-4147-A177-3AD203B41FA5}">
                      <a16:colId xmlns:a16="http://schemas.microsoft.com/office/drawing/2014/main" val="1212315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437804998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0049357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1236914024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63412649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579066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901135607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3441749839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553887525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827055992"/>
                    </a:ext>
                  </a:extLst>
                </a:gridCol>
                <a:gridCol w="1060739">
                  <a:extLst>
                    <a:ext uri="{9D8B030D-6E8A-4147-A177-3AD203B41FA5}">
                      <a16:colId xmlns:a16="http://schemas.microsoft.com/office/drawing/2014/main" val="239442353"/>
                    </a:ext>
                  </a:extLst>
                </a:gridCol>
              </a:tblGrid>
              <a:tr h="1083945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3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4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5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6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7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8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9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10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11 </a:t>
                      </a:r>
                    </a:p>
                    <a:p>
                      <a:pPr algn="ctr"/>
                      <a:r>
                        <a:rPr lang="ru-RU" sz="2000" b="0" dirty="0">
                          <a:solidFill>
                            <a:schemeClr val="tx1"/>
                          </a:solidFill>
                        </a:rPr>
                        <a:t>классы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83677"/>
                  </a:ext>
                </a:extLst>
              </a:tr>
              <a:tr h="3720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355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413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113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043344"/>
                  </a:ext>
                </a:extLst>
              </a:tr>
              <a:tr h="372025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НШ 1-4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1179 обучающихся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ОШ 5-9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2189 обучающихся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СШ 10-11 классы </a:t>
                      </a:r>
                    </a:p>
                    <a:p>
                      <a:pPr algn="ctr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211 обучающихся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870258"/>
                  </a:ext>
                </a:extLst>
              </a:tr>
              <a:tr h="372025">
                <a:tc gridSpan="1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5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3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– форма изучения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в урочной форме – 2238 обучающихся или 62%, </a:t>
            </a:r>
          </a:p>
          <a:p>
            <a:pPr algn="ctr"/>
            <a:r>
              <a:rPr lang="ru-RU" dirty="0"/>
              <a:t>во внеурочной деятельности – 1061 обучающийся или 30%,</a:t>
            </a:r>
          </a:p>
          <a:p>
            <a:pPr algn="ctr"/>
            <a:r>
              <a:rPr lang="ru-RU" dirty="0"/>
              <a:t>в совмещенной </a:t>
            </a:r>
            <a:r>
              <a:rPr lang="ru-RU" dirty="0" err="1"/>
              <a:t>урочно</a:t>
            </a:r>
            <a:r>
              <a:rPr lang="ru-RU" dirty="0"/>
              <a:t>-внеурочной форме – 280 обучающихся или 8%.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495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как родной и как иностранный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как родной – 2167 обучающихся или 60%, </a:t>
            </a:r>
          </a:p>
          <a:p>
            <a:pPr algn="ctr"/>
            <a:r>
              <a:rPr lang="ru-RU" dirty="0"/>
              <a:t>как иностранный – 1412 обучающихся или 40%.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70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9" y="1819275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u="sng" dirty="0"/>
          </a:p>
          <a:p>
            <a:pPr marL="0" indent="0" algn="ctr">
              <a:buNone/>
            </a:pPr>
            <a:r>
              <a:rPr lang="ru-RU" sz="3600" b="1" dirty="0"/>
              <a:t>Финский язык – 43 учителя </a:t>
            </a:r>
          </a:p>
          <a:p>
            <a:pPr marL="0" indent="0" algn="ctr">
              <a:buNone/>
            </a:pPr>
            <a:endParaRPr lang="ru-RU" sz="800" dirty="0"/>
          </a:p>
          <a:p>
            <a:pPr algn="ctr"/>
            <a:r>
              <a:rPr lang="ru-RU" dirty="0"/>
              <a:t>преподают финский язык как родной язык – 27 *</a:t>
            </a:r>
          </a:p>
          <a:p>
            <a:pPr algn="ctr"/>
            <a:r>
              <a:rPr lang="ru-RU" dirty="0"/>
              <a:t>преподают финский язык как иностранный – 21 *</a:t>
            </a:r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1800" dirty="0"/>
              <a:t>* 5 учителей преподают финский и как родной, и как иностранный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824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BB66CE-0E8A-4E1A-9161-1A23A2279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247650"/>
            <a:ext cx="11668125" cy="1325563"/>
          </a:xfrm>
          <a:solidFill>
            <a:srgbClr val="C1EFFF"/>
          </a:solidFill>
        </p:spPr>
        <p:txBody>
          <a:bodyPr/>
          <a:lstStyle/>
          <a:p>
            <a:pPr algn="ctr"/>
            <a:r>
              <a:rPr lang="ru-RU" dirty="0"/>
              <a:t>ФИНСКИЙ ЯЗЫК В ШКОЛАХ КАРЕЛИИ</a:t>
            </a:r>
            <a:br>
              <a:rPr lang="ru-RU" dirty="0"/>
            </a:br>
            <a:r>
              <a:rPr lang="ru-RU" sz="3600" dirty="0"/>
              <a:t>В 2023-2024 УЧЕБНОМ ГОДУ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E26D0-8A73-4A52-B26F-EC5CF13A6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843" y="1696244"/>
            <a:ext cx="11668125" cy="4791075"/>
          </a:xfrm>
          <a:solidFill>
            <a:srgbClr val="F6FCBA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/>
              <a:t>Финский язык – 43 учителя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200" b="1" dirty="0"/>
              <a:t>финский как родной – 27*, финский как иностранный – 21* </a:t>
            </a:r>
          </a:p>
          <a:p>
            <a:pPr marL="0" indent="0" algn="ctr">
              <a:buNone/>
            </a:pPr>
            <a:r>
              <a:rPr lang="ru-RU" sz="1200" b="1" dirty="0"/>
              <a:t>(*5 учителей преподают ФЯ и как родной, и как иностранный)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1AC6E895-4333-452D-AFBA-CA40C8FF4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230397"/>
              </p:ext>
            </p:extLst>
          </p:nvPr>
        </p:nvGraphicFramePr>
        <p:xfrm>
          <a:off x="323843" y="2990010"/>
          <a:ext cx="1166812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5373">
                  <a:extLst>
                    <a:ext uri="{9D8B030D-6E8A-4147-A177-3AD203B41FA5}">
                      <a16:colId xmlns:a16="http://schemas.microsoft.com/office/drawing/2014/main" val="2859759086"/>
                    </a:ext>
                  </a:extLst>
                </a:gridCol>
                <a:gridCol w="1834003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2091658918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413870174"/>
                    </a:ext>
                  </a:extLst>
                </a:gridCol>
                <a:gridCol w="1944688">
                  <a:extLst>
                    <a:ext uri="{9D8B030D-6E8A-4147-A177-3AD203B41FA5}">
                      <a16:colId xmlns:a16="http://schemas.microsoft.com/office/drawing/2014/main" val="35343244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– 25 лет</a:t>
                      </a:r>
                    </a:p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– 35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– 45 лет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– 55 лет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лет и старше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как родной (27)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как иностранный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46550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6CC4E4A4-9C51-4870-B4DA-9B09E179EA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209596"/>
              </p:ext>
            </p:extLst>
          </p:nvPr>
        </p:nvGraphicFramePr>
        <p:xfrm>
          <a:off x="323843" y="5105559"/>
          <a:ext cx="1166812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75">
                  <a:extLst>
                    <a:ext uri="{9D8B030D-6E8A-4147-A177-3AD203B41FA5}">
                      <a16:colId xmlns:a16="http://schemas.microsoft.com/office/drawing/2014/main" val="1538936762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2656601791"/>
                    </a:ext>
                  </a:extLst>
                </a:gridCol>
                <a:gridCol w="3889375">
                  <a:extLst>
                    <a:ext uri="{9D8B030D-6E8A-4147-A177-3AD203B41FA5}">
                      <a16:colId xmlns:a16="http://schemas.microsoft.com/office/drawing/2014/main" val="1740729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Высшее профессиональное образование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1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как родной (27)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654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Финский как иностранный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480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8613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925</Words>
  <Application>Microsoft Office PowerPoint</Application>
  <PresentationFormat>Широкоэкранный</PresentationFormat>
  <Paragraphs>283</Paragraphs>
  <Slides>21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ФИНСКИЙ ЯЗЫК  В ОБРАЗОВАТЕЛЬНЫХ ОРГАНИЗАЦИЯХ  РЕСПУБЛИКИ КАРЕЛИЯ  В 2023-2024 УЧЕБНОМ ГОДУ</vt:lpstr>
      <vt:lpstr>ФИНСКИЙ ЯЗЫК В ШКОЛАХ РЕСПУБЛИКИ КАРЕЛИЯ   В 2023-2024 УЧЕБНОМ ГОДУ</vt:lpstr>
      <vt:lpstr>ФИНСКИЙ ЯЗЫК В ШКОЛАХ КАРЕЛИИ В 2023-2024 УЧЕБНОМ ГОДУ</vt:lpstr>
      <vt:lpstr>ФИНСКИЙ ЯЗЫК В ШКОЛАХ КАРЕЛИИ В 2023-2024 УЧЕБНОМ ГОДУ</vt:lpstr>
      <vt:lpstr>ФИНСКИЙ ЯЗЫК В ШКОЛАХ КАРЕЛИИ В 2023-2024 УЧЕБНОМ ГОДУ</vt:lpstr>
      <vt:lpstr>ФИНСКИЙ ЯЗЫК В ШКОЛАХ КАРЕЛИИ В 2023-2024 УЧЕБНОМ ГОДУ</vt:lpstr>
      <vt:lpstr>ФИНСКИЙ ЯЗЫК В ШКОЛАХ КАРЕЛИИ В 2023-2024 УЧЕБНОМ ГОДУ</vt:lpstr>
      <vt:lpstr>ФИНСКИЙ ЯЗЫК В ШКОЛАХ КАРЕЛИИ В 2023-2024 УЧЕБНОМ ГОДУ</vt:lpstr>
      <vt:lpstr>ФИНСКИЙ ЯЗЫК В ШКОЛАХ КАРЕЛИИ В 2023-2024 УЧЕБНОМ ГОДУ</vt:lpstr>
      <vt:lpstr>ФИНСКИЙ ЯЗЫК В ШКОЛАХ КАРЕЛИИ В 2023-2024 УЧЕБНОМ ГОДУ</vt:lpstr>
      <vt:lpstr>ФИНСКИЙ ЯЗЫК  В ДЕТСКИХ САДАХ РЕСПУБЛИКИ КАРЕЛИЯ   В 2023-2024 УЧЕБНОМ ГОДУ</vt:lpstr>
      <vt:lpstr>ФИНСКИЙ ЯЗЫК В ДЕТСКИХ САДАХ КАРЕЛИИ В 2023-2024 УЧЕБНОМ ГОДУ</vt:lpstr>
      <vt:lpstr>ФИНСКИЙ ЯЗЫК В ДЕТСКИХ САДАХ КАРЕЛИИ В 2023-2024 УЧЕБНОМ ГОДУ</vt:lpstr>
      <vt:lpstr>ФИНСКИЙ ЯЗЫК В ДЕТСКИХ САДАХ КАРЕЛИИ В 2023-2024 УЧЕБНОМ ГОДУ</vt:lpstr>
      <vt:lpstr>ФИНСКИЙ ЯЗЫК В УЧРЕЖДЕНИЯХ ДОПОЛНИТЕЛЬНОГО ОБРАЗОВАНИЯ ДЕТЕЙ   В 2023-2024 УЧЕБНОМ ГОДУ</vt:lpstr>
      <vt:lpstr>ФИНСКИЙ ЯЗЫК В УДОД КАРЕЛИИ В 2023-2024 УЧЕБНОМ ГОДУ</vt:lpstr>
      <vt:lpstr>ФИНСКИЙ ЯЗЫК В УДОД КАРЕЛИИ В 2023-2024 УЧЕБНОМ ГОДУ</vt:lpstr>
      <vt:lpstr>ФИНСКИЙ ЯЗЫК В УДОД КАРЕЛИИ В 2023-2024 УЧЕБНОМ ГОДУ</vt:lpstr>
      <vt:lpstr>ФИНСКИЙ ЯЗЫК В  СИСТЕМЕ СРЕДНЕГО ПРОФЕССИОНАЛЬНОГО ОБРАЗОВАНИЯ (СПО) В 2023-2024 УЧЕБНОМ ГОДУ</vt:lpstr>
      <vt:lpstr>ФИНСКИЙ ЯЗЫК В СПО КАРЕЛИИ В 2023-2024 УЧЕБНОМ ГОДУ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КАРЕЛЬСКИЙ, ВЕПССКИЙ И ФИНСКИЙ ЯЗЫКИ В ОО РК В 2022-2023 УЧЕБНОМ ГОДУ</dc:title>
  <dc:creator>User</dc:creator>
  <cp:lastModifiedBy>User</cp:lastModifiedBy>
  <cp:revision>117</cp:revision>
  <dcterms:created xsi:type="dcterms:W3CDTF">2022-09-21T18:19:26Z</dcterms:created>
  <dcterms:modified xsi:type="dcterms:W3CDTF">2023-10-19T09:33:42Z</dcterms:modified>
</cp:coreProperties>
</file>