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ms-powerpoint.slideshow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11" r:id="rId2"/>
    <p:sldId id="317" r:id="rId3"/>
    <p:sldId id="301" r:id="rId4"/>
    <p:sldId id="312" r:id="rId5"/>
    <p:sldId id="314" r:id="rId6"/>
    <p:sldId id="322" r:id="rId7"/>
    <p:sldId id="321" r:id="rId8"/>
    <p:sldId id="293" r:id="rId9"/>
    <p:sldId id="318" r:id="rId10"/>
    <p:sldId id="305" r:id="rId11"/>
    <p:sldId id="306" r:id="rId12"/>
    <p:sldId id="266" r:id="rId13"/>
    <p:sldId id="261" r:id="rId14"/>
    <p:sldId id="262" r:id="rId15"/>
    <p:sldId id="265" r:id="rId16"/>
    <p:sldId id="264" r:id="rId17"/>
    <p:sldId id="260" r:id="rId18"/>
    <p:sldId id="263" r:id="rId19"/>
    <p:sldId id="267" r:id="rId20"/>
    <p:sldId id="268" r:id="rId21"/>
    <p:sldId id="269" r:id="rId22"/>
    <p:sldId id="270" r:id="rId23"/>
    <p:sldId id="271" r:id="rId24"/>
    <p:sldId id="287" r:id="rId25"/>
    <p:sldId id="292" r:id="rId26"/>
    <p:sldId id="289" r:id="rId27"/>
    <p:sldId id="288" r:id="rId28"/>
    <p:sldId id="291" r:id="rId29"/>
    <p:sldId id="290" r:id="rId30"/>
    <p:sldId id="297" r:id="rId31"/>
    <p:sldId id="298" r:id="rId32"/>
    <p:sldId id="296" r:id="rId33"/>
    <p:sldId id="310" r:id="rId34"/>
    <p:sldId id="308" r:id="rId35"/>
    <p:sldId id="309" r:id="rId36"/>
    <p:sldId id="320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00"/>
    <a:srgbClr val="006600"/>
    <a:srgbClr val="663300"/>
    <a:srgbClr val="BFFF9F"/>
    <a:srgbClr val="8EEE46"/>
    <a:srgbClr val="FFFF99"/>
    <a:srgbClr val="402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7" autoAdjust="0"/>
    <p:restoredTop sz="94550" autoAdjust="0"/>
  </p:normalViewPr>
  <p:slideViewPr>
    <p:cSldViewPr>
      <p:cViewPr varScale="1">
        <p:scale>
          <a:sx n="50" d="100"/>
          <a:sy n="50" d="100"/>
        </p:scale>
        <p:origin x="-5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06/relationships/legacyDocTextInfo" Target="legacyDocTextInfo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ru-RU"/>
              <a:t>Сельцова С.Б МОУ СОШ № 46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B72D93-98B3-4BFA-ACB2-C5F177B260A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597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ru-RU"/>
              <a:t>Сельцова С.Б МОУ СОШ № 46</a:t>
            </a:r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BD8BFB-25EF-41CE-8E93-75047F8072C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21331-B3D1-414A-9755-D5007B5544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618AE-722F-4F15-ADA2-405A1092A36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EEEF9-0A5A-40B5-9DC0-FECF8AC3DE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35749C3-01F8-4E78-994B-FEC4F37371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3EF5B2C-51A1-4656-A7C6-8DDD87F38B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9693287-A873-4C12-A820-10C2DAC589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C06406-ECA0-4772-ACC2-E89C159D4A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19927F-6525-40B6-9707-E34D389FFA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66A203-9D73-4A07-8BCA-1E5A2089CF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58F3D-6D71-49DC-835F-40C4ADF57F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66CF3-F5EE-4924-B846-29842B2785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CBD58-6FFA-4235-A9F6-3EAB06008B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792DA-75B1-4364-89D3-D65408721F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36234-8E7F-4DDF-852F-DEC19AD734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6177C-69C7-475D-8EFD-D56FC1858C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4E4A9-EF0A-4F5A-8EB5-A2F1598DE8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33379-5DCE-4918-B12C-AACAD625BD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EE46"/>
            </a:gs>
            <a:gs pos="50000">
              <a:srgbClr val="BFFF9F"/>
            </a:gs>
            <a:gs pos="100000">
              <a:srgbClr val="8EEE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ru-RU"/>
              <a:t>Сельцова С.Б. МОУ СОШ № 46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3C3B03-854B-4E9E-8B2C-A27D528FE4A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 descr="11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18794" name="WordArt 10"/>
          <p:cNvSpPr>
            <a:spLocks noChangeArrowheads="1" noChangeShapeType="1" noTextEdit="1"/>
          </p:cNvSpPr>
          <p:nvPr/>
        </p:nvSpPr>
        <p:spPr bwMode="auto">
          <a:xfrm>
            <a:off x="395288" y="404813"/>
            <a:ext cx="7489825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3399"/>
                </a:solidFill>
                <a:latin typeface="Times New Roman"/>
                <a:cs typeface="Times New Roman"/>
              </a:rPr>
              <a:t>"Долго будет Карелия сниться..."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69325" cy="792163"/>
          </a:xfrm>
        </p:spPr>
        <p:txBody>
          <a:bodyPr/>
          <a:lstStyle/>
          <a:p>
            <a:r>
              <a:rPr lang="ru-RU" sz="3600" b="1">
                <a:solidFill>
                  <a:srgbClr val="663300"/>
                </a:solidFill>
              </a:rPr>
              <a:t>Найдите соответствия: с какими водоёмами связаны данные топонимы?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96975"/>
            <a:ext cx="3810000" cy="525621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b="1"/>
              <a:t>Писта</a:t>
            </a:r>
            <a:r>
              <a:rPr lang="ru-RU" sz="4400" b="1" u="sng"/>
              <a:t>йоки</a:t>
            </a:r>
          </a:p>
          <a:p>
            <a:pPr algn="ctr">
              <a:buFontTx/>
              <a:buNone/>
            </a:pPr>
            <a:r>
              <a:rPr lang="ru-RU" sz="4400" b="1"/>
              <a:t>Кода</a:t>
            </a:r>
            <a:r>
              <a:rPr lang="ru-RU" sz="4400" b="1" u="sng"/>
              <a:t>ярви</a:t>
            </a:r>
          </a:p>
          <a:p>
            <a:pPr algn="ctr">
              <a:buFontTx/>
              <a:buNone/>
            </a:pPr>
            <a:r>
              <a:rPr lang="ru-RU" sz="4400" b="1"/>
              <a:t>Кине</a:t>
            </a:r>
            <a:r>
              <a:rPr lang="ru-RU" sz="4400" b="1" u="sng"/>
              <a:t>лахта</a:t>
            </a:r>
          </a:p>
          <a:p>
            <a:pPr algn="ctr">
              <a:buFontTx/>
              <a:buNone/>
            </a:pPr>
            <a:r>
              <a:rPr lang="ru-RU" sz="4400" b="1"/>
              <a:t>Сяпсе</a:t>
            </a:r>
            <a:r>
              <a:rPr lang="ru-RU" sz="4400" b="1" u="sng"/>
              <a:t>суо</a:t>
            </a:r>
          </a:p>
          <a:p>
            <a:pPr algn="ctr">
              <a:buFontTx/>
              <a:buNone/>
            </a:pPr>
            <a:r>
              <a:rPr lang="ru-RU" sz="4400" b="1"/>
              <a:t>Корби</a:t>
            </a:r>
            <a:r>
              <a:rPr lang="ru-RU" sz="4400" b="1" u="sng"/>
              <a:t>кошки</a:t>
            </a:r>
          </a:p>
          <a:p>
            <a:pPr algn="ctr">
              <a:buFontTx/>
              <a:buNone/>
            </a:pPr>
            <a:r>
              <a:rPr lang="ru-RU" sz="4400" b="1"/>
              <a:t>Куйва</a:t>
            </a:r>
            <a:r>
              <a:rPr lang="ru-RU" sz="4400" b="1" u="sng"/>
              <a:t>салма</a:t>
            </a:r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4716463" y="1196975"/>
            <a:ext cx="41719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4400" b="1"/>
              <a:t>Озеро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4400" b="1"/>
              <a:t>Река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4400" b="1"/>
              <a:t>Пролив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4400" b="1"/>
              <a:t>Порог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4400" b="1"/>
              <a:t>Болото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4400" b="1"/>
              <a:t>Залив</a:t>
            </a:r>
            <a:endParaRPr lang="ru-RU" sz="3200"/>
          </a:p>
        </p:txBody>
      </p:sp>
      <p:sp>
        <p:nvSpPr>
          <p:cNvPr id="105481" name="AutoShape 9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482" name="WordArt 10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05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05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05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05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  <p:bldP spid="105477" grpId="0" build="p"/>
      <p:bldP spid="1054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69325" cy="792163"/>
          </a:xfrm>
        </p:spPr>
        <p:txBody>
          <a:bodyPr/>
          <a:lstStyle/>
          <a:p>
            <a:r>
              <a:rPr lang="ru-RU" sz="4800" b="1" u="sng">
                <a:solidFill>
                  <a:srgbClr val="663300"/>
                </a:solidFill>
              </a:rPr>
              <a:t>Проверьте себя!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96975"/>
            <a:ext cx="3810000" cy="525621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b="1"/>
              <a:t>Писта</a:t>
            </a:r>
            <a:r>
              <a:rPr lang="ru-RU" sz="4400" b="1" u="sng"/>
              <a:t>йоки</a:t>
            </a:r>
          </a:p>
          <a:p>
            <a:pPr algn="ctr">
              <a:buFontTx/>
              <a:buNone/>
            </a:pPr>
            <a:r>
              <a:rPr lang="ru-RU" sz="4400" b="1"/>
              <a:t>Кода</a:t>
            </a:r>
            <a:r>
              <a:rPr lang="ru-RU" sz="4400" b="1" u="sng"/>
              <a:t>ярви</a:t>
            </a:r>
          </a:p>
          <a:p>
            <a:pPr algn="ctr">
              <a:buFontTx/>
              <a:buNone/>
            </a:pPr>
            <a:r>
              <a:rPr lang="ru-RU" sz="4400" b="1"/>
              <a:t>Куйва</a:t>
            </a:r>
            <a:r>
              <a:rPr lang="ru-RU" sz="4400" b="1" u="sng"/>
              <a:t>салма</a:t>
            </a:r>
          </a:p>
          <a:p>
            <a:pPr algn="ctr">
              <a:buFontTx/>
              <a:buNone/>
            </a:pPr>
            <a:r>
              <a:rPr lang="ru-RU" sz="4400" b="1"/>
              <a:t>Сяпсе</a:t>
            </a:r>
            <a:r>
              <a:rPr lang="ru-RU" sz="4400" b="1" u="sng"/>
              <a:t>суо</a:t>
            </a:r>
          </a:p>
          <a:p>
            <a:pPr algn="ctr">
              <a:buFontTx/>
              <a:buNone/>
            </a:pPr>
            <a:r>
              <a:rPr lang="ru-RU" sz="4400" b="1"/>
              <a:t>Корби</a:t>
            </a:r>
            <a:r>
              <a:rPr lang="ru-RU" sz="4400" b="1" u="sng"/>
              <a:t>кошки</a:t>
            </a:r>
            <a:r>
              <a:rPr lang="ru-RU" sz="4400" b="1"/>
              <a:t> Кине</a:t>
            </a:r>
            <a:r>
              <a:rPr lang="ru-RU" sz="4400" b="1" u="sng"/>
              <a:t>лахта</a:t>
            </a:r>
          </a:p>
          <a:p>
            <a:pPr algn="ctr">
              <a:buFontTx/>
              <a:buNone/>
            </a:pPr>
            <a:endParaRPr lang="ru-RU" sz="4400" b="1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96975"/>
            <a:ext cx="4171950" cy="53276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b="1"/>
              <a:t>Озеро</a:t>
            </a:r>
          </a:p>
          <a:p>
            <a:pPr algn="ctr">
              <a:buFontTx/>
              <a:buNone/>
            </a:pPr>
            <a:r>
              <a:rPr lang="ru-RU" sz="4400" b="1"/>
              <a:t>Река</a:t>
            </a:r>
          </a:p>
          <a:p>
            <a:pPr algn="ctr">
              <a:buFontTx/>
              <a:buNone/>
            </a:pPr>
            <a:r>
              <a:rPr lang="ru-RU" sz="4400" b="1"/>
              <a:t>Пролив</a:t>
            </a:r>
          </a:p>
          <a:p>
            <a:pPr algn="ctr">
              <a:buFontTx/>
              <a:buNone/>
            </a:pPr>
            <a:r>
              <a:rPr lang="ru-RU" sz="4400" b="1"/>
              <a:t>Порог</a:t>
            </a:r>
          </a:p>
          <a:p>
            <a:pPr algn="ctr">
              <a:buFontTx/>
              <a:buNone/>
            </a:pPr>
            <a:r>
              <a:rPr lang="ru-RU" sz="4400" b="1"/>
              <a:t>Болото </a:t>
            </a:r>
          </a:p>
          <a:p>
            <a:pPr algn="ctr">
              <a:buFontTx/>
              <a:buNone/>
            </a:pPr>
            <a:r>
              <a:rPr lang="ru-RU" sz="4400" b="1"/>
              <a:t>Залив</a:t>
            </a:r>
            <a:endParaRPr lang="ru-RU" sz="3200"/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 flipV="1">
            <a:off x="4211638" y="5661025"/>
            <a:ext cx="14398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 flipV="1">
            <a:off x="4211638" y="3213100"/>
            <a:ext cx="14398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 flipV="1">
            <a:off x="4284663" y="4005263"/>
            <a:ext cx="1439862" cy="8636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4067175" y="1700213"/>
            <a:ext cx="2017713" cy="720725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>
            <a:off x="3851275" y="4076700"/>
            <a:ext cx="1944688" cy="6477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530" name="Line 10"/>
          <p:cNvSpPr>
            <a:spLocks noChangeShapeType="1"/>
          </p:cNvSpPr>
          <p:nvPr/>
        </p:nvSpPr>
        <p:spPr bwMode="auto">
          <a:xfrm flipV="1">
            <a:off x="3924300" y="1700213"/>
            <a:ext cx="1943100" cy="792162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7531" name="AutoShape 11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7532" name="WordArt 12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  <p:bldP spid="107525" grpId="0" animBg="1"/>
      <p:bldP spid="107526" grpId="0" animBg="1"/>
      <p:bldP spid="107527" grpId="0" animBg="1"/>
      <p:bldP spid="107528" grpId="0" animBg="1"/>
      <p:bldP spid="107529" grpId="0" animBg="1"/>
      <p:bldP spid="1075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1422400"/>
            <a:ext cx="3059113" cy="1143000"/>
          </a:xfrm>
        </p:spPr>
        <p:txBody>
          <a:bodyPr/>
          <a:lstStyle/>
          <a:p>
            <a:r>
              <a:rPr lang="ru-RU" sz="6000" b="1">
                <a:solidFill>
                  <a:srgbClr val="663300"/>
                </a:solidFill>
              </a:rPr>
              <a:t>ОЗЕРО</a:t>
            </a:r>
            <a:endParaRPr lang="ru-RU" sz="6000">
              <a:solidFill>
                <a:srgbClr val="663300"/>
              </a:solidFill>
            </a:endParaRPr>
          </a:p>
        </p:txBody>
      </p:sp>
      <p:pic>
        <p:nvPicPr>
          <p:cNvPr id="30724" name="Picture 4" descr="logo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ln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50825" y="5084763"/>
            <a:ext cx="85693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400" b="1">
                <a:solidFill>
                  <a:srgbClr val="006600"/>
                </a:solidFill>
              </a:rPr>
              <a:t>Jarvi –</a:t>
            </a:r>
            <a:r>
              <a:rPr lang="ru-RU" sz="4400" b="1">
                <a:solidFill>
                  <a:schemeClr val="tx2"/>
                </a:solidFill>
              </a:rPr>
              <a:t> </a:t>
            </a:r>
            <a:r>
              <a:rPr lang="ru-RU" sz="4400" b="1">
                <a:solidFill>
                  <a:srgbClr val="006600"/>
                </a:solidFill>
              </a:rPr>
              <a:t>ярви, д'арви (кар.), </a:t>
            </a:r>
            <a:br>
              <a:rPr lang="ru-RU" sz="4400" b="1">
                <a:solidFill>
                  <a:srgbClr val="006600"/>
                </a:solidFill>
              </a:rPr>
            </a:br>
            <a:r>
              <a:rPr lang="ru-RU" sz="4400" b="1">
                <a:solidFill>
                  <a:srgbClr val="006600"/>
                </a:solidFill>
              </a:rPr>
              <a:t>д'ярв (вепс.), яурэ, яврь (саам.)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50825" y="2768600"/>
            <a:ext cx="23764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/>
              <a:t>Суо</a:t>
            </a:r>
            <a:r>
              <a:rPr lang="ru-RU" sz="3600" b="1" u="sng"/>
              <a:t>ярви</a:t>
            </a:r>
          </a:p>
          <a:p>
            <a:pPr algn="ctr"/>
            <a:r>
              <a:rPr lang="ru-RU" sz="3600" b="1"/>
              <a:t>Код</a:t>
            </a:r>
            <a:r>
              <a:rPr lang="ru-RU" sz="3600" b="1" u="sng"/>
              <a:t>арви</a:t>
            </a:r>
          </a:p>
          <a:p>
            <a:pPr algn="ctr"/>
            <a:r>
              <a:rPr lang="ru-RU" sz="3600" b="1"/>
              <a:t>Вяраг</a:t>
            </a:r>
            <a:r>
              <a:rPr lang="ru-RU" sz="3600" b="1" u="sng"/>
              <a:t>ярв</a:t>
            </a:r>
          </a:p>
        </p:txBody>
      </p:sp>
      <p:pic>
        <p:nvPicPr>
          <p:cNvPr id="30726" name="Picture 6" descr="озеро 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771775" y="87313"/>
            <a:ext cx="6300788" cy="4819650"/>
          </a:xfrm>
          <a:noFill/>
          <a:ln/>
        </p:spPr>
      </p:pic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9" name="WordArt 9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/>
      <p:bldP spid="307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ламбушка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1892300"/>
            <a:ext cx="7056438" cy="4819650"/>
          </a:xfrm>
          <a:noFill/>
          <a:ln/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07950" y="3141663"/>
            <a:ext cx="18002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b="1">
                <a:solidFill>
                  <a:srgbClr val="006600"/>
                </a:solidFill>
              </a:rPr>
              <a:t>Lampi</a:t>
            </a:r>
            <a:br>
              <a:rPr lang="ru-RU" sz="4000" b="1">
                <a:solidFill>
                  <a:srgbClr val="006600"/>
                </a:solidFill>
              </a:rPr>
            </a:br>
            <a:r>
              <a:rPr lang="ru-RU" sz="4000" b="1">
                <a:solidFill>
                  <a:srgbClr val="006600"/>
                </a:solidFill>
              </a:rPr>
              <a:t>Lambi</a:t>
            </a:r>
            <a:br>
              <a:rPr lang="ru-RU" sz="4000" b="1">
                <a:solidFill>
                  <a:srgbClr val="006600"/>
                </a:solidFill>
              </a:rPr>
            </a:br>
            <a:r>
              <a:rPr lang="ru-RU" sz="4000" b="1">
                <a:solidFill>
                  <a:srgbClr val="006600"/>
                </a:solidFill>
              </a:rPr>
              <a:t>(кар.)</a:t>
            </a:r>
            <a:br>
              <a:rPr lang="ru-RU" sz="4000" b="1">
                <a:solidFill>
                  <a:srgbClr val="006600"/>
                </a:solidFill>
              </a:rPr>
            </a:br>
            <a:r>
              <a:rPr lang="ru-RU" sz="4000" b="1">
                <a:solidFill>
                  <a:srgbClr val="006600"/>
                </a:solidFill>
              </a:rPr>
              <a:t>лампи</a:t>
            </a:r>
            <a:br>
              <a:rPr lang="ru-RU" sz="4000" b="1">
                <a:solidFill>
                  <a:srgbClr val="006600"/>
                </a:solidFill>
              </a:rPr>
            </a:br>
            <a:r>
              <a:rPr lang="ru-RU" sz="4000" b="1">
                <a:solidFill>
                  <a:srgbClr val="006600"/>
                </a:solidFill>
              </a:rPr>
              <a:t>ламби</a:t>
            </a:r>
            <a:endParaRPr lang="ru-RU" sz="2800" b="1">
              <a:solidFill>
                <a:srgbClr val="006600"/>
              </a:solidFill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23850" y="1196975"/>
            <a:ext cx="84248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800" b="1"/>
              <a:t>Сури</a:t>
            </a:r>
            <a:r>
              <a:rPr lang="ru-RU" sz="2800" b="1" u="sng"/>
              <a:t>ламби</a:t>
            </a:r>
            <a:r>
              <a:rPr lang="ru-RU" sz="2800" b="1"/>
              <a:t>, Юви</a:t>
            </a:r>
            <a:r>
              <a:rPr lang="ru-RU" sz="2800" b="1" u="sng"/>
              <a:t>лампи</a:t>
            </a:r>
            <a:r>
              <a:rPr lang="ru-RU" sz="2800" b="1"/>
              <a:t>, Долгая </a:t>
            </a:r>
            <a:r>
              <a:rPr lang="ru-RU" sz="2800" b="1" u="sng"/>
              <a:t>Ламба</a:t>
            </a:r>
            <a:r>
              <a:rPr lang="ru-RU" sz="2800" b="1"/>
              <a:t>, Куче</a:t>
            </a:r>
            <a:r>
              <a:rPr lang="ru-RU" sz="2800" b="1" u="sng"/>
              <a:t>ламб</a:t>
            </a:r>
            <a:r>
              <a:rPr lang="ru-RU" sz="2800" b="1"/>
              <a:t>ина, Волина-</a:t>
            </a:r>
            <a:r>
              <a:rPr lang="ru-RU" sz="2800" b="1" u="sng"/>
              <a:t>ламб</a:t>
            </a:r>
            <a:r>
              <a:rPr lang="ru-RU" sz="2800" b="1"/>
              <a:t>ина</a:t>
            </a:r>
            <a:endParaRPr lang="ru-RU" b="1"/>
          </a:p>
        </p:txBody>
      </p:sp>
      <p:pic>
        <p:nvPicPr>
          <p:cNvPr id="18442" name="Picture 10" descr="logo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71550" cy="855663"/>
          </a:xfrm>
          <a:noFill/>
          <a:ln/>
        </p:spPr>
      </p:pic>
      <p:sp>
        <p:nvSpPr>
          <p:cNvPr id="18445" name="Rectangle 13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7772400" cy="792163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5400" b="1">
                <a:solidFill>
                  <a:srgbClr val="663300"/>
                </a:solidFill>
              </a:rPr>
              <a:t>ЛАМБА,ЛАМБУШКА</a:t>
            </a:r>
            <a:r>
              <a:rPr lang="ru-RU" sz="4000"/>
              <a:t> </a:t>
            </a: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447" name="WordArt 15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9" grpId="0"/>
      <p:bldP spid="184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logo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ln/>
        </p:spPr>
      </p:pic>
      <p:pic>
        <p:nvPicPr>
          <p:cNvPr id="21513" name="Picture 9" descr="река3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4938" y="2127250"/>
            <a:ext cx="6813550" cy="4614863"/>
          </a:xfrm>
          <a:noFill/>
          <a:ln/>
        </p:spPr>
      </p:pic>
      <p:pic>
        <p:nvPicPr>
          <p:cNvPr id="21516" name="Picture 12" descr="река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003800" y="188913"/>
            <a:ext cx="3960813" cy="2620962"/>
          </a:xfrm>
          <a:noFill/>
          <a:ln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7019925" y="3068638"/>
            <a:ext cx="1944688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800" b="1">
                <a:solidFill>
                  <a:srgbClr val="006600"/>
                </a:solidFill>
              </a:rPr>
              <a:t>Joki, jogi </a:t>
            </a:r>
            <a:br>
              <a:rPr lang="ru-RU" sz="4800" b="1">
                <a:solidFill>
                  <a:srgbClr val="006600"/>
                </a:solidFill>
              </a:rPr>
            </a:br>
            <a:r>
              <a:rPr lang="ru-RU" sz="4800" b="1">
                <a:solidFill>
                  <a:srgbClr val="006600"/>
                </a:solidFill>
              </a:rPr>
              <a:t>(кар.)</a:t>
            </a:r>
            <a:br>
              <a:rPr lang="ru-RU" sz="4800" b="1">
                <a:solidFill>
                  <a:srgbClr val="006600"/>
                </a:solidFill>
              </a:rPr>
            </a:br>
            <a:r>
              <a:rPr lang="ru-RU" sz="4800" b="1">
                <a:solidFill>
                  <a:srgbClr val="006600"/>
                </a:solidFill>
              </a:rPr>
              <a:t>ёки</a:t>
            </a:r>
            <a:br>
              <a:rPr lang="ru-RU" sz="4800" b="1">
                <a:solidFill>
                  <a:srgbClr val="006600"/>
                </a:solidFill>
              </a:rPr>
            </a:br>
            <a:r>
              <a:rPr lang="ru-RU" sz="4800" b="1">
                <a:solidFill>
                  <a:srgbClr val="006600"/>
                </a:solidFill>
              </a:rPr>
              <a:t>йоки</a:t>
            </a:r>
            <a:r>
              <a:rPr lang="ru-RU" sz="4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95288" y="1196975"/>
            <a:ext cx="4752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3600" b="1"/>
              <a:t>Писта</a:t>
            </a:r>
            <a:r>
              <a:rPr lang="ru-RU" sz="3600" b="1" u="sng"/>
              <a:t>йоки</a:t>
            </a:r>
            <a:r>
              <a:rPr lang="ru-RU" sz="3600" b="1"/>
              <a:t>, Киви</a:t>
            </a:r>
            <a:r>
              <a:rPr lang="ru-RU" sz="3600" b="1" u="sng"/>
              <a:t>ёки</a:t>
            </a:r>
            <a:r>
              <a:rPr lang="en-US"/>
              <a:t> </a:t>
            </a:r>
          </a:p>
        </p:txBody>
      </p:sp>
      <p:sp>
        <p:nvSpPr>
          <p:cNvPr id="21522" name="Rectangle 18"/>
          <p:cNvSpPr>
            <a:spLocks noGrp="1" noChangeArrowheads="1"/>
          </p:cNvSpPr>
          <p:nvPr>
            <p:ph type="title" sz="quarter"/>
          </p:nvPr>
        </p:nvSpPr>
        <p:spPr>
          <a:xfrm>
            <a:off x="1258888" y="260350"/>
            <a:ext cx="3381375" cy="1143000"/>
          </a:xfrm>
          <a:noFill/>
          <a:ln/>
        </p:spPr>
        <p:txBody>
          <a:bodyPr/>
          <a:lstStyle/>
          <a:p>
            <a:r>
              <a:rPr lang="ru-RU" sz="6600" b="1">
                <a:solidFill>
                  <a:srgbClr val="663300"/>
                </a:solidFill>
              </a:rPr>
              <a:t>РЕКА</a:t>
            </a: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24" name="WordArt 20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12" grpId="0"/>
      <p:bldP spid="215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logo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ln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732588" y="333375"/>
            <a:ext cx="241141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800" b="1">
                <a:solidFill>
                  <a:srgbClr val="006600"/>
                </a:solidFill>
              </a:rPr>
              <a:t>Lahti, laksi</a:t>
            </a:r>
            <a:r>
              <a:rPr lang="ru-RU" sz="4800">
                <a:solidFill>
                  <a:srgbClr val="006600"/>
                </a:solidFill>
              </a:rPr>
              <a:t> – </a:t>
            </a:r>
            <a:r>
              <a:rPr lang="ru-RU" sz="4800" b="1">
                <a:solidFill>
                  <a:srgbClr val="006600"/>
                </a:solidFill>
              </a:rPr>
              <a:t>лахти, лакши, (кар.), откуда рус. лахта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68313" y="1052513"/>
            <a:ext cx="6048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u="sng"/>
              <a:t>Лахта</a:t>
            </a:r>
            <a:r>
              <a:rPr lang="ru-RU" sz="3200" b="1"/>
              <a:t>, Кине</a:t>
            </a:r>
            <a:r>
              <a:rPr lang="ru-RU" sz="3200" b="1" u="sng"/>
              <a:t>лахта</a:t>
            </a:r>
            <a:r>
              <a:rPr lang="ru-RU" sz="3200" b="1"/>
              <a:t>, Раута</a:t>
            </a:r>
            <a:r>
              <a:rPr lang="ru-RU" sz="3200" b="1" u="sng"/>
              <a:t>лахти</a:t>
            </a:r>
            <a:r>
              <a:rPr lang="ru-RU" sz="3200" b="1"/>
              <a:t>, </a:t>
            </a:r>
          </a:p>
          <a:p>
            <a:pPr algn="ctr"/>
            <a:r>
              <a:rPr lang="ru-RU" sz="3200" b="1"/>
              <a:t>Овлун</a:t>
            </a:r>
            <a:r>
              <a:rPr lang="ru-RU" sz="3200" b="1" u="sng"/>
              <a:t>лакси</a:t>
            </a:r>
            <a:r>
              <a:rPr lang="ru-RU" sz="3200" b="1"/>
              <a:t>, Коре</a:t>
            </a:r>
            <a:r>
              <a:rPr lang="ru-RU" sz="3200" b="1" u="sng"/>
              <a:t>лакша</a:t>
            </a:r>
          </a:p>
        </p:txBody>
      </p:sp>
      <p:pic>
        <p:nvPicPr>
          <p:cNvPr id="29702" name="Picture 6" descr="залив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" y="2205038"/>
            <a:ext cx="6618288" cy="4537075"/>
          </a:xfrm>
          <a:noFill/>
          <a:ln/>
        </p:spPr>
      </p:pic>
      <p:sp>
        <p:nvSpPr>
          <p:cNvPr id="29705" name="Rectangle 9"/>
          <p:cNvSpPr>
            <a:spLocks noGrp="1" noChangeArrowheads="1"/>
          </p:cNvSpPr>
          <p:nvPr>
            <p:ph type="title"/>
          </p:nvPr>
        </p:nvSpPr>
        <p:spPr>
          <a:xfrm>
            <a:off x="2268538" y="125413"/>
            <a:ext cx="3454400" cy="1143000"/>
          </a:xfrm>
          <a:noFill/>
          <a:ln/>
        </p:spPr>
        <p:txBody>
          <a:bodyPr/>
          <a:lstStyle/>
          <a:p>
            <a:r>
              <a:rPr lang="ru-RU" sz="6600" b="1">
                <a:solidFill>
                  <a:srgbClr val="663300"/>
                </a:solidFill>
              </a:rPr>
              <a:t>ЗАЛИВ</a:t>
            </a: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707" name="WordArt 11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1" grpId="0"/>
      <p:bldP spid="297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logo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ln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68313" y="5668963"/>
            <a:ext cx="82804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4400" b="1">
                <a:solidFill>
                  <a:srgbClr val="006600"/>
                </a:solidFill>
              </a:rPr>
              <a:t>Koski - коски, кошки (кар.); коек (вепс.), куушьк (саам.)</a:t>
            </a:r>
            <a:r>
              <a:rPr lang="ru-RU" sz="440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26631" name="Picture 7" descr="водопад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989138"/>
            <a:ext cx="4319587" cy="3311525"/>
          </a:xfrm>
          <a:prstGeom prst="rect">
            <a:avLst/>
          </a:prstGeom>
          <a:noFill/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1187450" y="1208088"/>
            <a:ext cx="7600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n-US" sz="3200" b="1"/>
              <a:t>Корби</a:t>
            </a:r>
            <a:r>
              <a:rPr lang="en-US" sz="3200" b="1" u="sng"/>
              <a:t>кошки</a:t>
            </a:r>
            <a:r>
              <a:rPr lang="en-US" sz="3200" b="1"/>
              <a:t>, Питка</a:t>
            </a:r>
            <a:r>
              <a:rPr lang="en-US" sz="3200" b="1" u="sng"/>
              <a:t>коски</a:t>
            </a:r>
            <a:r>
              <a:rPr lang="en-US" sz="3200" b="1"/>
              <a:t>, Поро</a:t>
            </a:r>
            <a:r>
              <a:rPr lang="en-US" sz="3200" b="1" u="sng"/>
              <a:t>кушк</a:t>
            </a:r>
            <a:r>
              <a:rPr lang="en-US" sz="3200" b="1"/>
              <a:t>а</a:t>
            </a:r>
            <a:r>
              <a:rPr lang="en-US"/>
              <a:t>. </a:t>
            </a:r>
          </a:p>
        </p:txBody>
      </p:sp>
      <p:pic>
        <p:nvPicPr>
          <p:cNvPr id="26635" name="Picture 11" descr="порог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07950" y="1989138"/>
            <a:ext cx="4464050" cy="3340100"/>
          </a:xfrm>
          <a:noFill/>
          <a:ln/>
        </p:spPr>
      </p:pic>
      <p:sp>
        <p:nvSpPr>
          <p:cNvPr id="26637" name="Rectangle 13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772400" cy="1143000"/>
          </a:xfrm>
          <a:noFill/>
          <a:ln/>
        </p:spPr>
        <p:txBody>
          <a:bodyPr/>
          <a:lstStyle/>
          <a:p>
            <a:r>
              <a:rPr lang="ru-RU" sz="6000" b="1">
                <a:solidFill>
                  <a:srgbClr val="663300"/>
                </a:solidFill>
              </a:rPr>
              <a:t>ПОРОГ, ВОДОПАД</a:t>
            </a:r>
            <a:r>
              <a:rPr lang="ru-RU"/>
              <a:t> </a:t>
            </a: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639" name="WordArt 15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33" grpId="0"/>
      <p:bldP spid="266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 descr="logo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ln/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23850" y="1196975"/>
            <a:ext cx="35274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400" b="1">
                <a:solidFill>
                  <a:srgbClr val="006600"/>
                </a:solidFill>
              </a:rPr>
              <a:t>Salmi – </a:t>
            </a:r>
            <a:br>
              <a:rPr lang="ru-RU" sz="4400" b="1">
                <a:solidFill>
                  <a:srgbClr val="006600"/>
                </a:solidFill>
              </a:rPr>
            </a:br>
            <a:r>
              <a:rPr lang="ru-RU" sz="4400" b="1">
                <a:solidFill>
                  <a:srgbClr val="006600"/>
                </a:solidFill>
              </a:rPr>
              <a:t>салми (кар.); </a:t>
            </a:r>
            <a:endParaRPr lang="ru-RU" sz="3200" b="1">
              <a:solidFill>
                <a:srgbClr val="006600"/>
              </a:solidFill>
            </a:endParaRPr>
          </a:p>
        </p:txBody>
      </p:sp>
      <p:pic>
        <p:nvPicPr>
          <p:cNvPr id="15370" name="Picture 10" descr="пролив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555875" y="2725738"/>
            <a:ext cx="6480175" cy="3992562"/>
          </a:xfrm>
          <a:noFill/>
          <a:ln/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3924300" y="1250950"/>
            <a:ext cx="446405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3200" b="1"/>
              <a:t>Куйва</a:t>
            </a:r>
            <a:r>
              <a:rPr lang="en-US" sz="3200" b="1" u="sng"/>
              <a:t>салма</a:t>
            </a:r>
            <a:endParaRPr lang="ru-RU" sz="3200" b="1" u="sng"/>
          </a:p>
          <a:p>
            <a:pPr algn="ctr"/>
            <a:r>
              <a:rPr lang="en-US" sz="3200" b="1"/>
              <a:t>Суопас</a:t>
            </a:r>
            <a:r>
              <a:rPr lang="en-US" sz="3200" b="1" u="sng"/>
              <a:t>сальми</a:t>
            </a:r>
            <a:r>
              <a:rPr lang="en-US" sz="3200" b="1"/>
              <a:t> Соломенное</a:t>
            </a: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250825" y="2781300"/>
            <a:ext cx="21780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6600"/>
                </a:solidFill>
              </a:rPr>
              <a:t>чоалме (саам.)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323850" y="4581525"/>
            <a:ext cx="21447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3200" b="1"/>
              <a:t>Чална</a:t>
            </a:r>
          </a:p>
          <a:p>
            <a:pPr algn="ctr"/>
            <a:r>
              <a:rPr lang="ru-RU" sz="3200" b="1"/>
              <a:t>Челмозеро</a:t>
            </a:r>
          </a:p>
          <a:p>
            <a:pPr algn="ctr"/>
            <a:r>
              <a:rPr lang="ru-RU" sz="3200" b="1"/>
              <a:t>Челозеро</a:t>
            </a:r>
          </a:p>
          <a:p>
            <a:pPr algn="ctr"/>
            <a:r>
              <a:rPr lang="ru-RU" sz="3200" b="1"/>
              <a:t>Челмужи </a:t>
            </a:r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708400" y="1916113"/>
            <a:ext cx="8636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1331913" y="4221163"/>
            <a:ext cx="0" cy="360362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78" name="Rectangle 18"/>
          <p:cNvSpPr>
            <a:spLocks noGrp="1" noChangeArrowheads="1"/>
          </p:cNvSpPr>
          <p:nvPr>
            <p:ph type="title"/>
          </p:nvPr>
        </p:nvSpPr>
        <p:spPr>
          <a:xfrm>
            <a:off x="1763713" y="333375"/>
            <a:ext cx="6477000" cy="935038"/>
          </a:xfrm>
          <a:noFill/>
          <a:ln/>
        </p:spPr>
        <p:txBody>
          <a:bodyPr/>
          <a:lstStyle/>
          <a:p>
            <a:r>
              <a:rPr lang="ru-RU" sz="6600" b="1">
                <a:solidFill>
                  <a:srgbClr val="663300"/>
                </a:solidFill>
              </a:rPr>
              <a:t>ПРОЛИВ</a:t>
            </a:r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80" name="WordArt 20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2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15372" grpId="0"/>
      <p:bldP spid="15373" grpId="0"/>
      <p:bldP spid="15374" grpId="0"/>
      <p:bldP spid="15375" grpId="0" animBg="1"/>
      <p:bldP spid="15376" grpId="0" animBg="1"/>
      <p:bldP spid="153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logo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ln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2205038"/>
            <a:ext cx="21955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400" b="1">
                <a:solidFill>
                  <a:srgbClr val="006600"/>
                </a:solidFill>
              </a:rPr>
              <a:t>Suo - суо, шуо (кар.), со (вепс.)</a:t>
            </a:r>
            <a:r>
              <a:rPr lang="ru-RU" sz="440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25605" name="Picture 5" descr="болото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124075" y="1538288"/>
            <a:ext cx="6840538" cy="5130800"/>
          </a:xfrm>
          <a:noFill/>
          <a:ln/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794375" y="157163"/>
            <a:ext cx="26654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3600" b="1"/>
              <a:t>Сяпсе</a:t>
            </a:r>
            <a:r>
              <a:rPr lang="ru-RU" sz="3600" b="1" u="sng"/>
              <a:t>суо</a:t>
            </a:r>
          </a:p>
          <a:p>
            <a:pPr algn="ctr"/>
            <a:r>
              <a:rPr lang="ru-RU" sz="3600" b="1" u="sng"/>
              <a:t>Суо</a:t>
            </a:r>
            <a:r>
              <a:rPr lang="ru-RU" sz="3600" b="1"/>
              <a:t>ярви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title"/>
          </p:nvPr>
        </p:nvSpPr>
        <p:spPr>
          <a:xfrm>
            <a:off x="1835150" y="333375"/>
            <a:ext cx="3744913" cy="1143000"/>
          </a:xfrm>
          <a:noFill/>
          <a:ln/>
        </p:spPr>
        <p:txBody>
          <a:bodyPr/>
          <a:lstStyle/>
          <a:p>
            <a:r>
              <a:rPr lang="ru-RU" sz="6000" b="1">
                <a:solidFill>
                  <a:srgbClr val="663300"/>
                </a:solidFill>
              </a:rPr>
              <a:t>БОЛОТО</a:t>
            </a:r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11" name="WordArt 11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7" grpId="0"/>
      <p:bldP spid="256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51" name="Organization Chart 11"/>
          <p:cNvGraphicFramePr>
            <a:graphicFrameLocks/>
          </p:cNvGraphicFramePr>
          <p:nvPr>
            <p:ph sz="half" idx="1"/>
          </p:nvPr>
        </p:nvGraphicFramePr>
        <p:xfrm>
          <a:off x="395288" y="260350"/>
          <a:ext cx="8424862" cy="3168650"/>
        </p:xfrm>
        <a:graphic>
          <a:graphicData uri="http://schemas.openxmlformats.org/drawingml/2006/compatibility">
            <com:legacyDrawing xmlns:com="http://schemas.openxmlformats.org/drawingml/2006/compatibility" spid="_x0000_s35851"/>
          </a:graphicData>
        </a:graphic>
      </p:graphicFrame>
      <p:sp>
        <p:nvSpPr>
          <p:cNvPr id="35860" name="Line 20"/>
          <p:cNvSpPr>
            <a:spLocks noChangeShapeType="1"/>
          </p:cNvSpPr>
          <p:nvPr/>
        </p:nvSpPr>
        <p:spPr bwMode="auto">
          <a:xfrm>
            <a:off x="5148263" y="1773238"/>
            <a:ext cx="1657350" cy="4318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 flipH="1">
            <a:off x="1979613" y="1773238"/>
            <a:ext cx="1800225" cy="4318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862" name="Rectangle 22"/>
          <p:cNvSpPr>
            <a:spLocks noChangeArrowheads="1"/>
          </p:cNvSpPr>
          <p:nvPr/>
        </p:nvSpPr>
        <p:spPr bwMode="auto">
          <a:xfrm>
            <a:off x="395288" y="3429000"/>
            <a:ext cx="2508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 b="1"/>
              <a:t>Валкеаярви</a:t>
            </a:r>
            <a:r>
              <a:rPr lang="en-US" sz="3200" b="1"/>
              <a:t> </a:t>
            </a:r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395288" y="4508500"/>
            <a:ext cx="1885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 b="1"/>
              <a:t>Суоярви</a:t>
            </a:r>
            <a:r>
              <a:rPr lang="en-US" sz="3200" b="1"/>
              <a:t> </a:t>
            </a: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4716463" y="4508500"/>
            <a:ext cx="2390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 b="1"/>
              <a:t>Поросозеро</a:t>
            </a:r>
            <a:r>
              <a:rPr lang="en-US" sz="3200" b="1"/>
              <a:t> </a:t>
            </a: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4716463" y="5516563"/>
            <a:ext cx="2265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 b="1"/>
              <a:t>Калмозеро</a:t>
            </a:r>
            <a:r>
              <a:rPr lang="en-US" sz="3200" b="1"/>
              <a:t> </a:t>
            </a: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4716463" y="3429000"/>
            <a:ext cx="1973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 b="1"/>
              <a:t>Чапозеро</a:t>
            </a:r>
            <a:r>
              <a:rPr lang="ru-RU"/>
              <a:t> </a:t>
            </a: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395288" y="5516563"/>
            <a:ext cx="23415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3200" b="1"/>
              <a:t>Янисъярви</a:t>
            </a:r>
            <a:r>
              <a:rPr lang="en-US"/>
              <a:t> </a:t>
            </a:r>
          </a:p>
        </p:txBody>
      </p:sp>
      <p:pic>
        <p:nvPicPr>
          <p:cNvPr id="35868" name="Picture 28" descr="logo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190625" cy="1047750"/>
          </a:xfrm>
          <a:noFill/>
          <a:ln/>
        </p:spPr>
      </p:pic>
      <p:sp>
        <p:nvSpPr>
          <p:cNvPr id="35878" name="Rectangle 38"/>
          <p:cNvSpPr>
            <a:spLocks noChangeArrowheads="1"/>
          </p:cNvSpPr>
          <p:nvPr/>
        </p:nvSpPr>
        <p:spPr bwMode="auto">
          <a:xfrm>
            <a:off x="6156325" y="6092825"/>
            <a:ext cx="26638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6156325" y="5084763"/>
            <a:ext cx="26638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80" name="Rectangle 40"/>
          <p:cNvSpPr>
            <a:spLocks noChangeArrowheads="1"/>
          </p:cNvSpPr>
          <p:nvPr/>
        </p:nvSpPr>
        <p:spPr bwMode="auto">
          <a:xfrm>
            <a:off x="1547813" y="6092825"/>
            <a:ext cx="26638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55650" y="5013325"/>
            <a:ext cx="3600450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82" name="Rectangle 42"/>
          <p:cNvSpPr>
            <a:spLocks noChangeArrowheads="1"/>
          </p:cNvSpPr>
          <p:nvPr/>
        </p:nvSpPr>
        <p:spPr bwMode="auto">
          <a:xfrm>
            <a:off x="1692275" y="4005263"/>
            <a:ext cx="2663825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83" name="WordArt 43"/>
          <p:cNvSpPr>
            <a:spLocks noChangeArrowheads="1" noChangeShapeType="1" noTextEdit="1"/>
          </p:cNvSpPr>
          <p:nvPr/>
        </p:nvSpPr>
        <p:spPr bwMode="auto">
          <a:xfrm>
            <a:off x="1835150" y="4076700"/>
            <a:ext cx="230505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663300"/>
                </a:solidFill>
                <a:latin typeface="Times New Roman"/>
                <a:cs typeface="Times New Roman"/>
              </a:rPr>
              <a:t>Белое озеро</a:t>
            </a:r>
          </a:p>
        </p:txBody>
      </p:sp>
      <p:sp>
        <p:nvSpPr>
          <p:cNvPr id="35884" name="WordArt 44"/>
          <p:cNvSpPr>
            <a:spLocks noChangeArrowheads="1" noChangeShapeType="1" noTextEdit="1"/>
          </p:cNvSpPr>
          <p:nvPr/>
        </p:nvSpPr>
        <p:spPr bwMode="auto">
          <a:xfrm>
            <a:off x="900113" y="5013325"/>
            <a:ext cx="3384550" cy="611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663300"/>
                </a:solidFill>
                <a:latin typeface="Times New Roman"/>
                <a:cs typeface="Times New Roman"/>
              </a:rPr>
              <a:t>Заболоченное озеро</a:t>
            </a:r>
          </a:p>
        </p:txBody>
      </p:sp>
      <p:sp>
        <p:nvSpPr>
          <p:cNvPr id="35885" name="WordArt 45"/>
          <p:cNvSpPr>
            <a:spLocks noChangeArrowheads="1" noChangeShapeType="1" noTextEdit="1"/>
          </p:cNvSpPr>
          <p:nvPr/>
        </p:nvSpPr>
        <p:spPr bwMode="auto">
          <a:xfrm>
            <a:off x="1739900" y="6129338"/>
            <a:ext cx="2400300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663300"/>
                </a:solidFill>
                <a:latin typeface="Times New Roman"/>
                <a:cs typeface="Times New Roman"/>
              </a:rPr>
              <a:t>Заячье озеро</a:t>
            </a:r>
          </a:p>
        </p:txBody>
      </p:sp>
      <p:sp>
        <p:nvSpPr>
          <p:cNvPr id="35886" name="Rectangle 46"/>
          <p:cNvSpPr>
            <a:spLocks noChangeArrowheads="1"/>
          </p:cNvSpPr>
          <p:nvPr/>
        </p:nvSpPr>
        <p:spPr bwMode="auto">
          <a:xfrm>
            <a:off x="6156325" y="4076700"/>
            <a:ext cx="26638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87" name="WordArt 47"/>
          <p:cNvSpPr>
            <a:spLocks noChangeArrowheads="1" noChangeShapeType="1" noTextEdit="1"/>
          </p:cNvSpPr>
          <p:nvPr/>
        </p:nvSpPr>
        <p:spPr bwMode="auto">
          <a:xfrm>
            <a:off x="6300788" y="4114800"/>
            <a:ext cx="24003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663300"/>
                </a:solidFill>
                <a:latin typeface="Times New Roman"/>
                <a:cs typeface="Times New Roman"/>
              </a:rPr>
              <a:t>Черное озеро</a:t>
            </a:r>
          </a:p>
        </p:txBody>
      </p:sp>
      <p:sp>
        <p:nvSpPr>
          <p:cNvPr id="35888" name="WordArt 48"/>
          <p:cNvSpPr>
            <a:spLocks noChangeArrowheads="1" noChangeShapeType="1" noTextEdit="1"/>
          </p:cNvSpPr>
          <p:nvPr/>
        </p:nvSpPr>
        <p:spPr bwMode="auto">
          <a:xfrm>
            <a:off x="6275388" y="5157788"/>
            <a:ext cx="24003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663300"/>
                </a:solidFill>
                <a:latin typeface="Times New Roman"/>
                <a:cs typeface="Times New Roman"/>
              </a:rPr>
              <a:t>Лучшее озеро</a:t>
            </a:r>
          </a:p>
        </p:txBody>
      </p:sp>
      <p:sp>
        <p:nvSpPr>
          <p:cNvPr id="35889" name="WordArt 49"/>
          <p:cNvSpPr>
            <a:spLocks noChangeArrowheads="1" noChangeShapeType="1" noTextEdit="1"/>
          </p:cNvSpPr>
          <p:nvPr/>
        </p:nvSpPr>
        <p:spPr bwMode="auto">
          <a:xfrm>
            <a:off x="6300788" y="6092825"/>
            <a:ext cx="24003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663300"/>
                </a:solidFill>
                <a:latin typeface="Times New Roman"/>
                <a:cs typeface="Times New Roman"/>
              </a:rPr>
              <a:t>Мертвое озеро</a:t>
            </a:r>
          </a:p>
        </p:txBody>
      </p:sp>
      <p:sp>
        <p:nvSpPr>
          <p:cNvPr id="35890" name="AutoShape 50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91" name="WordArt 51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35851" grpId="0"/>
      <p:bldP spid="35860" grpId="0" animBg="1"/>
      <p:bldP spid="35861" grpId="0" animBg="1"/>
      <p:bldP spid="35862" grpId="0"/>
      <p:bldP spid="35863" grpId="0"/>
      <p:bldP spid="35864" grpId="0"/>
      <p:bldP spid="35865" grpId="0"/>
      <p:bldP spid="35866" grpId="0"/>
      <p:bldP spid="35867" grpId="0"/>
      <p:bldP spid="35878" grpId="0" animBg="1"/>
      <p:bldP spid="35879" grpId="0" animBg="1"/>
      <p:bldP spid="35880" grpId="0" animBg="1"/>
      <p:bldP spid="35881" grpId="0" animBg="1"/>
      <p:bldP spid="35882" grpId="0" animBg="1"/>
      <p:bldP spid="35883" grpId="0" animBg="1"/>
      <p:bldP spid="35884" grpId="0" animBg="1"/>
      <p:bldP spid="35885" grpId="0" animBg="1"/>
      <p:bldP spid="35886" grpId="0" animBg="1"/>
      <p:bldP spid="35887" grpId="0" animBg="1"/>
      <p:bldP spid="35888" grpId="0" animBg="1"/>
      <p:bldP spid="358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7458" name="Picture 2" descr="1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47459" name="WordArt 3"/>
          <p:cNvSpPr>
            <a:spLocks noChangeArrowheads="1" noChangeShapeType="1" noTextEdit="1"/>
          </p:cNvSpPr>
          <p:nvPr/>
        </p:nvSpPr>
        <p:spPr bwMode="auto">
          <a:xfrm>
            <a:off x="395288" y="404813"/>
            <a:ext cx="7489825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3399"/>
                </a:solidFill>
                <a:latin typeface="Times New Roman"/>
                <a:cs typeface="Times New Roman"/>
              </a:rPr>
              <a:t>"Долго будет Карелия сниться..."</a:t>
            </a:r>
          </a:p>
        </p:txBody>
      </p:sp>
      <p:pic>
        <p:nvPicPr>
          <p:cNvPr id="147460" name="Picture 4" descr="водлозеро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260350"/>
            <a:ext cx="5905500" cy="792163"/>
          </a:xfrm>
        </p:spPr>
        <p:txBody>
          <a:bodyPr/>
          <a:lstStyle/>
          <a:p>
            <a:r>
              <a:rPr lang="ru-RU" sz="5400" b="1">
                <a:solidFill>
                  <a:srgbClr val="663300"/>
                </a:solidFill>
              </a:rPr>
              <a:t>Где ловить рыбу?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60350"/>
            <a:ext cx="2881313" cy="3313113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b="1"/>
              <a:t>Лохиярви</a:t>
            </a:r>
          </a:p>
          <a:p>
            <a:pPr>
              <a:buFontTx/>
              <a:buNone/>
            </a:pPr>
            <a:r>
              <a:rPr lang="ru-RU" sz="3600" b="1"/>
              <a:t>Ахвенламби</a:t>
            </a:r>
          </a:p>
          <a:p>
            <a:pPr>
              <a:buFontTx/>
              <a:buNone/>
            </a:pPr>
            <a:r>
              <a:rPr lang="ru-RU" sz="3600" b="1"/>
              <a:t>Сяргилахта</a:t>
            </a:r>
          </a:p>
          <a:p>
            <a:pPr>
              <a:buFontTx/>
              <a:buNone/>
            </a:pPr>
            <a:r>
              <a:rPr lang="ru-RU" sz="3600" b="1"/>
              <a:t>Хаугиярви</a:t>
            </a:r>
          </a:p>
          <a:p>
            <a:pPr>
              <a:buFontTx/>
              <a:buNone/>
            </a:pPr>
            <a:r>
              <a:rPr lang="ru-RU" sz="3600" b="1"/>
              <a:t>Река Лахна</a:t>
            </a:r>
          </a:p>
        </p:txBody>
      </p:sp>
      <p:pic>
        <p:nvPicPr>
          <p:cNvPr id="39940" name="Picture 4" descr="лещ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651500" y="1341438"/>
            <a:ext cx="3243263" cy="1981200"/>
          </a:xfrm>
          <a:noFill/>
          <a:ln/>
        </p:spPr>
      </p:pic>
      <p:pic>
        <p:nvPicPr>
          <p:cNvPr id="39942" name="Picture 6" descr="лосось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372225" y="4408488"/>
            <a:ext cx="2592388" cy="2225675"/>
          </a:xfrm>
          <a:noFill/>
          <a:ln/>
        </p:spPr>
      </p:pic>
      <p:pic>
        <p:nvPicPr>
          <p:cNvPr id="39945" name="Picture 9" descr="окун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068763"/>
            <a:ext cx="4176713" cy="2533650"/>
          </a:xfrm>
          <a:prstGeom prst="rect">
            <a:avLst/>
          </a:prstGeom>
          <a:noFill/>
        </p:spPr>
      </p:pic>
      <p:pic>
        <p:nvPicPr>
          <p:cNvPr id="39946" name="Picture 10" descr="плотв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1412875"/>
            <a:ext cx="2447925" cy="1614488"/>
          </a:xfrm>
          <a:prstGeom prst="rect">
            <a:avLst/>
          </a:prstGeom>
          <a:noFill/>
        </p:spPr>
      </p:pic>
      <p:pic>
        <p:nvPicPr>
          <p:cNvPr id="39948" name="Picture 12" descr="щука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3429000"/>
            <a:ext cx="3887788" cy="1171575"/>
          </a:xfrm>
          <a:prstGeom prst="rect">
            <a:avLst/>
          </a:prstGeom>
          <a:noFill/>
        </p:spPr>
      </p:pic>
      <p:sp>
        <p:nvSpPr>
          <p:cNvPr id="39949" name="WordArt 13"/>
          <p:cNvSpPr>
            <a:spLocks noChangeArrowheads="1" noChangeShapeType="1" noTextEdit="1"/>
          </p:cNvSpPr>
          <p:nvPr/>
        </p:nvSpPr>
        <p:spPr bwMode="auto">
          <a:xfrm>
            <a:off x="4932363" y="4652963"/>
            <a:ext cx="1223962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щука</a:t>
            </a:r>
          </a:p>
        </p:txBody>
      </p:sp>
      <p:sp>
        <p:nvSpPr>
          <p:cNvPr id="39950" name="WordArt 14"/>
          <p:cNvSpPr>
            <a:spLocks noChangeArrowheads="1" noChangeShapeType="1" noTextEdit="1"/>
          </p:cNvSpPr>
          <p:nvPr/>
        </p:nvSpPr>
        <p:spPr bwMode="auto">
          <a:xfrm>
            <a:off x="323850" y="6129338"/>
            <a:ext cx="1114425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окунь</a:t>
            </a:r>
          </a:p>
        </p:txBody>
      </p:sp>
      <p:sp>
        <p:nvSpPr>
          <p:cNvPr id="39951" name="WordArt 15"/>
          <p:cNvSpPr>
            <a:spLocks noChangeArrowheads="1" noChangeShapeType="1" noTextEdit="1"/>
          </p:cNvSpPr>
          <p:nvPr/>
        </p:nvSpPr>
        <p:spPr bwMode="auto">
          <a:xfrm>
            <a:off x="7740650" y="3213100"/>
            <a:ext cx="1114425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лещ</a:t>
            </a:r>
          </a:p>
        </p:txBody>
      </p:sp>
      <p:sp>
        <p:nvSpPr>
          <p:cNvPr id="39952" name="WordArt 16"/>
          <p:cNvSpPr>
            <a:spLocks noChangeArrowheads="1" noChangeShapeType="1" noTextEdit="1"/>
          </p:cNvSpPr>
          <p:nvPr/>
        </p:nvSpPr>
        <p:spPr bwMode="auto">
          <a:xfrm>
            <a:off x="4140200" y="2924175"/>
            <a:ext cx="1258888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плотва</a:t>
            </a:r>
          </a:p>
        </p:txBody>
      </p:sp>
      <p:sp>
        <p:nvSpPr>
          <p:cNvPr id="39953" name="WordArt 17"/>
          <p:cNvSpPr>
            <a:spLocks noChangeArrowheads="1" noChangeShapeType="1" noTextEdit="1"/>
          </p:cNvSpPr>
          <p:nvPr/>
        </p:nvSpPr>
        <p:spPr bwMode="auto">
          <a:xfrm>
            <a:off x="5076825" y="6021388"/>
            <a:ext cx="133032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лосось</a:t>
            </a:r>
          </a:p>
        </p:txBody>
      </p:sp>
      <p:sp>
        <p:nvSpPr>
          <p:cNvPr id="39957" name="AutoShape 21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58" name="WordArt 22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0" dur="1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5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1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  <p:bldP spid="39949" grpId="0" animBg="1"/>
      <p:bldP spid="39950" grpId="0" animBg="1"/>
      <p:bldP spid="39951" grpId="0" animBg="1"/>
      <p:bldP spid="39952" grpId="0" animBg="1"/>
      <p:bldP spid="399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лещ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651500" y="260350"/>
            <a:ext cx="3243263" cy="1981200"/>
          </a:xfrm>
          <a:noFill/>
          <a:ln/>
        </p:spPr>
      </p:pic>
      <p:pic>
        <p:nvPicPr>
          <p:cNvPr id="43013" name="Picture 5" descr="лосось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300788" y="4005263"/>
            <a:ext cx="2735262" cy="2592387"/>
          </a:xfrm>
          <a:noFill/>
          <a:ln/>
        </p:spPr>
      </p:pic>
      <p:pic>
        <p:nvPicPr>
          <p:cNvPr id="43014" name="Picture 6" descr="окун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716338"/>
            <a:ext cx="3925888" cy="2381250"/>
          </a:xfrm>
          <a:prstGeom prst="rect">
            <a:avLst/>
          </a:prstGeom>
          <a:noFill/>
        </p:spPr>
      </p:pic>
      <p:pic>
        <p:nvPicPr>
          <p:cNvPr id="43015" name="Picture 7" descr="плотв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19113"/>
            <a:ext cx="2520950" cy="1662112"/>
          </a:xfrm>
          <a:prstGeom prst="rect">
            <a:avLst/>
          </a:prstGeom>
          <a:noFill/>
        </p:spPr>
      </p:pic>
      <p:pic>
        <p:nvPicPr>
          <p:cNvPr id="43016" name="Picture 8" descr="щука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2182813"/>
            <a:ext cx="3959225" cy="1193800"/>
          </a:xfrm>
          <a:prstGeom prst="rect">
            <a:avLst/>
          </a:prstGeom>
          <a:noFill/>
        </p:spPr>
      </p:pic>
      <p:sp>
        <p:nvSpPr>
          <p:cNvPr id="43017" name="WordArt 9"/>
          <p:cNvSpPr>
            <a:spLocks noChangeArrowheads="1" noChangeShapeType="1" noTextEdit="1"/>
          </p:cNvSpPr>
          <p:nvPr/>
        </p:nvSpPr>
        <p:spPr bwMode="auto">
          <a:xfrm>
            <a:off x="6443663" y="2636838"/>
            <a:ext cx="1223962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щука</a:t>
            </a:r>
          </a:p>
        </p:txBody>
      </p:sp>
      <p:sp>
        <p:nvSpPr>
          <p:cNvPr id="43018" name="WordArt 10"/>
          <p:cNvSpPr>
            <a:spLocks noChangeArrowheads="1" noChangeShapeType="1" noTextEdit="1"/>
          </p:cNvSpPr>
          <p:nvPr/>
        </p:nvSpPr>
        <p:spPr bwMode="auto">
          <a:xfrm>
            <a:off x="288925" y="5661025"/>
            <a:ext cx="1114425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окунь</a:t>
            </a:r>
          </a:p>
        </p:txBody>
      </p:sp>
      <p:sp>
        <p:nvSpPr>
          <p:cNvPr id="43019" name="WordArt 11"/>
          <p:cNvSpPr>
            <a:spLocks noChangeArrowheads="1" noChangeShapeType="1" noTextEdit="1"/>
          </p:cNvSpPr>
          <p:nvPr/>
        </p:nvSpPr>
        <p:spPr bwMode="auto">
          <a:xfrm>
            <a:off x="7740650" y="1844675"/>
            <a:ext cx="1114425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лещ</a:t>
            </a:r>
          </a:p>
        </p:txBody>
      </p:sp>
      <p:sp>
        <p:nvSpPr>
          <p:cNvPr id="43020" name="WordArt 1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1258888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плотва</a:t>
            </a:r>
          </a:p>
        </p:txBody>
      </p:sp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7956550" y="6202363"/>
            <a:ext cx="1114425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лосось</a:t>
            </a: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4427538" y="4076700"/>
            <a:ext cx="20050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2800" b="1" u="sng"/>
              <a:t>Лохиярви:</a:t>
            </a:r>
            <a:r>
              <a:rPr lang="ru-RU" sz="2800" b="1"/>
              <a:t> </a:t>
            </a:r>
          </a:p>
          <a:p>
            <a:pPr algn="ctr"/>
            <a:r>
              <a:rPr lang="ru-RU" sz="2800" b="1"/>
              <a:t>лохи –</a:t>
            </a:r>
          </a:p>
          <a:p>
            <a:pPr algn="ctr"/>
            <a:r>
              <a:rPr lang="ru-RU" sz="2800" b="1"/>
              <a:t>«лосось»</a:t>
            </a:r>
            <a:r>
              <a:rPr lang="ru-RU"/>
              <a:t> </a:t>
            </a:r>
            <a:endParaRPr lang="en-US"/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250825" y="6062663"/>
            <a:ext cx="5033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800" b="1" u="sng"/>
              <a:t>Ахвенламби</a:t>
            </a:r>
            <a:r>
              <a:rPr lang="ru-RU" sz="2800" b="1"/>
              <a:t>: ахвен – «окунь»</a:t>
            </a:r>
            <a:r>
              <a:rPr lang="en-US"/>
              <a:t> </a:t>
            </a: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250825" y="2041525"/>
            <a:ext cx="22336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u="sng"/>
              <a:t>Сяргилахта:</a:t>
            </a:r>
          </a:p>
          <a:p>
            <a:pPr algn="ctr"/>
            <a:r>
              <a:rPr lang="ru-RU" sz="2800" b="1"/>
              <a:t>сярги, сярки</a:t>
            </a:r>
          </a:p>
          <a:p>
            <a:pPr algn="ctr"/>
            <a:r>
              <a:rPr lang="ru-RU" sz="2800" b="1"/>
              <a:t>«плотва»</a:t>
            </a:r>
            <a:r>
              <a:rPr lang="en-US"/>
              <a:t> </a:t>
            </a: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262188" y="3284538"/>
            <a:ext cx="68818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800" b="1" u="sng"/>
              <a:t>Озеро Хаугиярви</a:t>
            </a:r>
            <a:r>
              <a:rPr lang="ru-RU" sz="2800" b="1"/>
              <a:t>:</a:t>
            </a:r>
            <a:r>
              <a:rPr lang="en-US" sz="2800"/>
              <a:t> </a:t>
            </a:r>
            <a:r>
              <a:rPr lang="ru-RU" sz="2800" b="1"/>
              <a:t>хауги, хауки – «щука»</a:t>
            </a:r>
            <a:r>
              <a:rPr lang="ru-RU" sz="2800"/>
              <a:t> </a:t>
            </a:r>
            <a:endParaRPr lang="en-US" sz="2800"/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3059113" y="404813"/>
            <a:ext cx="25669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800" b="1" u="sng"/>
              <a:t>Река Лахна:</a:t>
            </a:r>
          </a:p>
          <a:p>
            <a:r>
              <a:rPr lang="ru-RU" sz="2800" b="1"/>
              <a:t>лахна – «лещ»</a:t>
            </a:r>
            <a:r>
              <a:rPr lang="ru-RU"/>
              <a:t> </a:t>
            </a:r>
          </a:p>
        </p:txBody>
      </p:sp>
      <p:sp>
        <p:nvSpPr>
          <p:cNvPr id="43031" name="AutoShape 23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32" name="WordArt 24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600" decel="100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600" decel="100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decel="100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6" grpId="0"/>
      <p:bldP spid="43027" grpId="0"/>
      <p:bldP spid="43028" grpId="0"/>
      <p:bldP spid="43029" grpId="0"/>
      <p:bldP spid="430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836613"/>
          </a:xfrm>
          <a:noFill/>
          <a:ln/>
        </p:spPr>
        <p:txBody>
          <a:bodyPr/>
          <a:lstStyle/>
          <a:p>
            <a:r>
              <a:rPr lang="ru-RU" sz="6000" b="1" u="sng">
                <a:solidFill>
                  <a:srgbClr val="663300"/>
                </a:solidFill>
              </a:rPr>
              <a:t>РЕКА</a:t>
            </a:r>
            <a:r>
              <a:rPr lang="ru-RU" sz="3600" b="1" u="sng"/>
              <a:t> </a:t>
            </a:r>
            <a:r>
              <a:rPr lang="ru-RU" sz="2800" b="1" u="sng"/>
              <a:t>- </a:t>
            </a:r>
            <a:r>
              <a:rPr lang="en-US" sz="3600" b="1" u="sng">
                <a:solidFill>
                  <a:srgbClr val="006600"/>
                </a:solidFill>
              </a:rPr>
              <a:t>j</a:t>
            </a:r>
            <a:r>
              <a:rPr lang="ru-RU" sz="3600" b="1" u="sng">
                <a:solidFill>
                  <a:srgbClr val="006600"/>
                </a:solidFill>
              </a:rPr>
              <a:t>oki, jogi (кар.) ёки, йоки</a:t>
            </a:r>
            <a:r>
              <a:rPr lang="ru-RU" sz="4000" b="1"/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35375" y="908050"/>
            <a:ext cx="5508625" cy="5472113"/>
          </a:xfrm>
        </p:spPr>
        <p:txBody>
          <a:bodyPr/>
          <a:lstStyle/>
          <a:p>
            <a:pPr>
              <a:lnSpc>
                <a:spcPct val="65000"/>
              </a:lnSpc>
            </a:pPr>
            <a:r>
              <a:rPr lang="ru-RU" b="1"/>
              <a:t>На берегу какой реки можно встретить медведя?</a:t>
            </a:r>
          </a:p>
          <a:p>
            <a:pPr>
              <a:lnSpc>
                <a:spcPct val="65000"/>
              </a:lnSpc>
              <a:buFontTx/>
              <a:buNone/>
            </a:pPr>
            <a:endParaRPr lang="ru-RU" b="1"/>
          </a:p>
          <a:p>
            <a:pPr>
              <a:lnSpc>
                <a:spcPct val="65000"/>
              </a:lnSpc>
            </a:pPr>
            <a:r>
              <a:rPr lang="ru-RU" b="1"/>
              <a:t>Берег какой реки облюбовали журавли?</a:t>
            </a:r>
          </a:p>
          <a:p>
            <a:pPr>
              <a:lnSpc>
                <a:spcPct val="65000"/>
              </a:lnSpc>
              <a:buFontTx/>
              <a:buNone/>
            </a:pPr>
            <a:endParaRPr lang="ru-RU" b="1"/>
          </a:p>
          <a:p>
            <a:pPr>
              <a:lnSpc>
                <a:spcPct val="65000"/>
              </a:lnSpc>
            </a:pPr>
            <a:r>
              <a:rPr lang="ru-RU" b="1"/>
              <a:t>На берегу какой реки растут березы? А осины? </a:t>
            </a:r>
          </a:p>
          <a:p>
            <a:pPr>
              <a:lnSpc>
                <a:spcPct val="65000"/>
              </a:lnSpc>
              <a:buFontTx/>
              <a:buNone/>
            </a:pPr>
            <a:endParaRPr lang="en-US" b="1"/>
          </a:p>
          <a:p>
            <a:pPr>
              <a:lnSpc>
                <a:spcPct val="65000"/>
              </a:lnSpc>
            </a:pPr>
            <a:r>
              <a:rPr lang="ru-RU" b="1"/>
              <a:t>На берегу какой реки наверняка сидит рыбак?</a:t>
            </a:r>
          </a:p>
          <a:p>
            <a:pPr>
              <a:lnSpc>
                <a:spcPct val="65000"/>
              </a:lnSpc>
              <a:buFontTx/>
              <a:buNone/>
            </a:pPr>
            <a:endParaRPr lang="ru-RU" b="1"/>
          </a:p>
          <a:p>
            <a:pPr>
              <a:lnSpc>
                <a:spcPct val="65000"/>
              </a:lnSpc>
            </a:pPr>
            <a:r>
              <a:rPr lang="ru-RU" b="1"/>
              <a:t>У какой реки каменистое дно?</a:t>
            </a:r>
          </a:p>
        </p:txBody>
      </p:sp>
      <p:pic>
        <p:nvPicPr>
          <p:cNvPr id="44037" name="Picture 5" descr="logo2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noFill/>
          <a:ln/>
        </p:spPr>
      </p:pic>
      <p:pic>
        <p:nvPicPr>
          <p:cNvPr id="44039" name="Picture 7" descr="река 2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06363" y="4221163"/>
            <a:ext cx="3602037" cy="2522537"/>
          </a:xfrm>
          <a:noFill/>
          <a:ln/>
        </p:spPr>
      </p:pic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539750" y="871538"/>
            <a:ext cx="280828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3600" b="1">
                <a:solidFill>
                  <a:srgbClr val="006600"/>
                </a:solidFill>
              </a:rPr>
              <a:t>Койвуёки </a:t>
            </a:r>
          </a:p>
          <a:p>
            <a:pPr algn="ctr"/>
            <a:r>
              <a:rPr lang="en-US" sz="3600" b="1">
                <a:solidFill>
                  <a:srgbClr val="006600"/>
                </a:solidFill>
              </a:rPr>
              <a:t>Контийоки</a:t>
            </a:r>
          </a:p>
          <a:p>
            <a:pPr algn="ctr"/>
            <a:r>
              <a:rPr lang="en-US" sz="3600" b="1">
                <a:solidFill>
                  <a:srgbClr val="006600"/>
                </a:solidFill>
              </a:rPr>
              <a:t>Хаукиёки</a:t>
            </a:r>
          </a:p>
          <a:p>
            <a:pPr algn="ctr"/>
            <a:r>
              <a:rPr lang="en-US" sz="3600" b="1">
                <a:solidFill>
                  <a:srgbClr val="006600"/>
                </a:solidFill>
              </a:rPr>
              <a:t>Хапаёки</a:t>
            </a:r>
          </a:p>
          <a:p>
            <a:pPr algn="ctr"/>
            <a:r>
              <a:rPr lang="en-US" sz="3600" b="1">
                <a:solidFill>
                  <a:srgbClr val="006600"/>
                </a:solidFill>
              </a:rPr>
              <a:t>Куркиёки</a:t>
            </a:r>
            <a:endParaRPr lang="ru-RU" sz="3600" b="1">
              <a:solidFill>
                <a:srgbClr val="006600"/>
              </a:solidFill>
            </a:endParaRPr>
          </a:p>
          <a:p>
            <a:pPr algn="ctr"/>
            <a:r>
              <a:rPr lang="ru-RU" sz="3600" b="1">
                <a:solidFill>
                  <a:srgbClr val="006600"/>
                </a:solidFill>
              </a:rPr>
              <a:t>Кивиёки</a:t>
            </a:r>
            <a:r>
              <a:rPr lang="en-US" sz="3200" b="1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4043" name="AutoShape 11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044" name="WordArt 12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5" grpId="0" build="p"/>
      <p:bldP spid="440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7772400" cy="836613"/>
          </a:xfrm>
          <a:noFill/>
          <a:ln/>
        </p:spPr>
        <p:txBody>
          <a:bodyPr/>
          <a:lstStyle/>
          <a:p>
            <a:r>
              <a:rPr lang="ru-RU" sz="6000" b="1" u="sng">
                <a:solidFill>
                  <a:srgbClr val="663300"/>
                </a:solidFill>
              </a:rPr>
              <a:t>РЕКА</a:t>
            </a:r>
            <a:r>
              <a:rPr lang="ru-RU" sz="3600" b="1" u="sng"/>
              <a:t> - </a:t>
            </a:r>
            <a:r>
              <a:rPr lang="en-US" sz="3600" b="1" u="sng">
                <a:solidFill>
                  <a:srgbClr val="006600"/>
                </a:solidFill>
              </a:rPr>
              <a:t>j</a:t>
            </a:r>
            <a:r>
              <a:rPr lang="ru-RU" sz="3600" b="1" u="sng">
                <a:solidFill>
                  <a:srgbClr val="006600"/>
                </a:solidFill>
              </a:rPr>
              <a:t>oki, jogi (кар.) ёки, йоки</a:t>
            </a:r>
            <a:r>
              <a:rPr lang="ru-RU" sz="4000" b="1"/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052513"/>
            <a:ext cx="8497887" cy="5038725"/>
          </a:xfrm>
        </p:spPr>
        <p:txBody>
          <a:bodyPr/>
          <a:lstStyle/>
          <a:p>
            <a:pPr>
              <a:lnSpc>
                <a:spcPct val="65000"/>
              </a:lnSpc>
            </a:pPr>
            <a:r>
              <a:rPr lang="ru-RU" b="1"/>
              <a:t>На берегу какой реки можно встретить медведя? </a:t>
            </a:r>
          </a:p>
          <a:p>
            <a:pPr>
              <a:lnSpc>
                <a:spcPct val="65000"/>
              </a:lnSpc>
            </a:pPr>
            <a:endParaRPr lang="ru-RU" b="1"/>
          </a:p>
          <a:p>
            <a:pPr>
              <a:lnSpc>
                <a:spcPct val="65000"/>
              </a:lnSpc>
            </a:pPr>
            <a:r>
              <a:rPr lang="ru-RU" b="1"/>
              <a:t>Берег какой реки облюбовали журавли?</a:t>
            </a:r>
          </a:p>
          <a:p>
            <a:pPr>
              <a:lnSpc>
                <a:spcPct val="65000"/>
              </a:lnSpc>
              <a:buFontTx/>
              <a:buNone/>
            </a:pPr>
            <a:endParaRPr lang="ru-RU" sz="4000" b="1"/>
          </a:p>
          <a:p>
            <a:pPr>
              <a:lnSpc>
                <a:spcPct val="65000"/>
              </a:lnSpc>
            </a:pPr>
            <a:r>
              <a:rPr lang="ru-RU" b="1"/>
              <a:t>На берегу какой реки растут березы? </a:t>
            </a:r>
          </a:p>
          <a:p>
            <a:pPr>
              <a:lnSpc>
                <a:spcPct val="65000"/>
              </a:lnSpc>
              <a:buFontTx/>
              <a:buNone/>
            </a:pPr>
            <a:r>
              <a:rPr lang="ru-RU" b="1"/>
              <a:t>	А осины?  </a:t>
            </a:r>
          </a:p>
          <a:p>
            <a:pPr>
              <a:lnSpc>
                <a:spcPct val="65000"/>
              </a:lnSpc>
              <a:buFontTx/>
              <a:buNone/>
            </a:pPr>
            <a:endParaRPr lang="en-US" sz="4000" b="1"/>
          </a:p>
          <a:p>
            <a:pPr>
              <a:lnSpc>
                <a:spcPct val="65000"/>
              </a:lnSpc>
            </a:pPr>
            <a:r>
              <a:rPr lang="ru-RU" b="1"/>
              <a:t>На берегу какой реки наверняка сидит рыбак?</a:t>
            </a:r>
          </a:p>
          <a:p>
            <a:pPr>
              <a:lnSpc>
                <a:spcPct val="65000"/>
              </a:lnSpc>
              <a:buFontTx/>
              <a:buNone/>
            </a:pPr>
            <a:endParaRPr lang="ru-RU" sz="4000" b="1"/>
          </a:p>
          <a:p>
            <a:pPr>
              <a:lnSpc>
                <a:spcPct val="65000"/>
              </a:lnSpc>
            </a:pPr>
            <a:r>
              <a:rPr lang="ru-RU" b="1"/>
              <a:t>У какой реки каменистое дно?</a:t>
            </a:r>
          </a:p>
        </p:txBody>
      </p:sp>
      <p:pic>
        <p:nvPicPr>
          <p:cNvPr id="47108" name="Picture 4" descr="logo2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noFill/>
          <a:ln/>
        </p:spPr>
      </p:pic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6011863" y="6092825"/>
            <a:ext cx="26638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4643438" y="4868863"/>
            <a:ext cx="2808287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971550" y="3932238"/>
            <a:ext cx="5256213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5508625" y="2636838"/>
            <a:ext cx="26638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2843213" y="1557338"/>
            <a:ext cx="2808287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2700338" y="1484313"/>
            <a:ext cx="3095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663300"/>
                </a:solidFill>
              </a:rPr>
              <a:t>Контийоки</a:t>
            </a:r>
            <a:endParaRPr lang="ru-RU" sz="4000" b="1">
              <a:solidFill>
                <a:srgbClr val="663300"/>
              </a:solidFill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5365750" y="2492375"/>
            <a:ext cx="2951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663300"/>
                </a:solidFill>
              </a:rPr>
              <a:t>Куркиёки</a:t>
            </a:r>
            <a:endParaRPr lang="ru-RU" sz="4000" b="1">
              <a:solidFill>
                <a:srgbClr val="663300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947738" y="3806825"/>
            <a:ext cx="5280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663300"/>
                </a:solidFill>
              </a:rPr>
              <a:t>Койвуёки и Хапайоки</a:t>
            </a: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4572000" y="4797425"/>
            <a:ext cx="2952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663300"/>
                </a:solidFill>
              </a:rPr>
              <a:t>Хаукиёки</a:t>
            </a:r>
            <a:endParaRPr lang="ru-RU" sz="4000" b="1">
              <a:solidFill>
                <a:srgbClr val="663300"/>
              </a:solidFill>
            </a:endParaRPr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5795963" y="5967413"/>
            <a:ext cx="30241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663300"/>
                </a:solidFill>
              </a:rPr>
              <a:t>Кивиёки</a:t>
            </a:r>
          </a:p>
        </p:txBody>
      </p:sp>
      <p:sp>
        <p:nvSpPr>
          <p:cNvPr id="47128" name="WordArt 24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  <p:bldP spid="47118" grpId="0" animBg="1"/>
      <p:bldP spid="47119" grpId="0" animBg="1"/>
      <p:bldP spid="47120" grpId="0" animBg="1"/>
      <p:bldP spid="47121" grpId="0" animBg="1"/>
      <p:bldP spid="47122" grpId="0" animBg="1"/>
      <p:bldP spid="47123" grpId="0"/>
      <p:bldP spid="47124" grpId="0"/>
      <p:bldP spid="47125" grpId="0"/>
      <p:bldP spid="47126" grpId="0"/>
      <p:bldP spid="471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7" name="Picture 19" descr="медведь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73463"/>
            <a:ext cx="4392612" cy="3095625"/>
          </a:xfrm>
          <a:prstGeom prst="rect">
            <a:avLst/>
          </a:prstGeom>
          <a:noFill/>
        </p:spPr>
      </p:pic>
      <p:pic>
        <p:nvPicPr>
          <p:cNvPr id="63512" name="Picture 24" descr="белка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11863" y="188913"/>
            <a:ext cx="3024187" cy="2309812"/>
          </a:xfrm>
          <a:ln/>
        </p:spPr>
      </p:pic>
      <p:pic>
        <p:nvPicPr>
          <p:cNvPr id="63514" name="Picture 26" descr="лиса2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787900" y="3573463"/>
            <a:ext cx="4176713" cy="3132137"/>
          </a:xfrm>
          <a:ln/>
        </p:spPr>
      </p:pic>
      <p:sp>
        <p:nvSpPr>
          <p:cNvPr id="63515" name="Rectangle 27"/>
          <p:cNvSpPr>
            <a:spLocks noGrp="1" noChangeArrowheads="1"/>
          </p:cNvSpPr>
          <p:nvPr>
            <p:ph type="title"/>
          </p:nvPr>
        </p:nvSpPr>
        <p:spPr>
          <a:xfrm>
            <a:off x="3276600" y="2663825"/>
            <a:ext cx="5543550" cy="836613"/>
          </a:xfrm>
          <a:noFill/>
          <a:ln/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4800" b="1">
                <a:solidFill>
                  <a:srgbClr val="663300"/>
                </a:solidFill>
              </a:rPr>
              <a:t>Животный мир </a:t>
            </a:r>
            <a:br>
              <a:rPr lang="ru-RU" sz="4800" b="1">
                <a:solidFill>
                  <a:srgbClr val="663300"/>
                </a:solidFill>
              </a:rPr>
            </a:br>
            <a:r>
              <a:rPr lang="ru-RU" sz="4800" b="1">
                <a:solidFill>
                  <a:srgbClr val="663300"/>
                </a:solidFill>
              </a:rPr>
              <a:t>Карелии</a:t>
            </a:r>
            <a:r>
              <a:rPr lang="ru-RU"/>
              <a:t> </a:t>
            </a:r>
          </a:p>
        </p:txBody>
      </p:sp>
      <p:pic>
        <p:nvPicPr>
          <p:cNvPr id="63519" name="Picture 31" descr="заяц 2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179388" y="188913"/>
            <a:ext cx="2430462" cy="3240087"/>
          </a:xfrm>
          <a:ln/>
        </p:spPr>
      </p:pic>
      <p:pic>
        <p:nvPicPr>
          <p:cNvPr id="63521" name="Picture 33" descr="барсук"/>
          <p:cNvPicPr>
            <a:picLocks noChangeAspect="1" noChangeArrowheads="1"/>
          </p:cNvPicPr>
          <p:nvPr>
            <p:ph sz="quarter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843213" y="260350"/>
            <a:ext cx="3024187" cy="2193925"/>
          </a:xfrm>
          <a:ln/>
        </p:spPr>
      </p:pic>
      <p:sp>
        <p:nvSpPr>
          <p:cNvPr id="63522" name="AutoShape 34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23" name="WordArt 35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3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3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8820150" cy="1143000"/>
          </a:xfrm>
        </p:spPr>
        <p:txBody>
          <a:bodyPr/>
          <a:lstStyle/>
          <a:p>
            <a:r>
              <a:rPr lang="ru-RU" b="1">
                <a:solidFill>
                  <a:srgbClr val="663300"/>
                </a:solidFill>
              </a:rPr>
              <a:t>янис, яниш, яниж, януо</a:t>
            </a:r>
            <a:r>
              <a:rPr lang="ru-RU" b="1"/>
              <a:t> </a:t>
            </a:r>
            <a:r>
              <a:rPr lang="ru-RU" b="1">
                <a:solidFill>
                  <a:srgbClr val="006600"/>
                </a:solidFill>
              </a:rPr>
              <a:t>-</a:t>
            </a:r>
            <a:r>
              <a:rPr lang="ru-RU" sz="4800" b="1">
                <a:solidFill>
                  <a:srgbClr val="006600"/>
                </a:solidFill>
              </a:rPr>
              <a:t> </a:t>
            </a:r>
            <a:r>
              <a:rPr lang="ru-RU" sz="5400" b="1">
                <a:solidFill>
                  <a:srgbClr val="006600"/>
                </a:solidFill>
              </a:rPr>
              <a:t>«заяц»</a:t>
            </a:r>
          </a:p>
        </p:txBody>
      </p:sp>
      <p:pic>
        <p:nvPicPr>
          <p:cNvPr id="75782" name="Picture 6" descr="заяц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19475" y="1844675"/>
            <a:ext cx="5545138" cy="4313238"/>
          </a:xfrm>
          <a:ln/>
        </p:spPr>
      </p:pic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179388" y="3076575"/>
            <a:ext cx="316865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400" b="1"/>
              <a:t>Янишполе</a:t>
            </a:r>
            <a:br>
              <a:rPr lang="ru-RU" sz="4400" b="1"/>
            </a:br>
            <a:r>
              <a:rPr lang="ru-RU" sz="4400" b="1"/>
              <a:t>о. Янц</a:t>
            </a:r>
            <a:br>
              <a:rPr lang="ru-RU" sz="4400" b="1"/>
            </a:br>
            <a:r>
              <a:rPr lang="ru-RU" sz="4400" b="1"/>
              <a:t>Янчозеро</a:t>
            </a:r>
            <a:br>
              <a:rPr lang="ru-RU" sz="4400" b="1"/>
            </a:br>
            <a:r>
              <a:rPr lang="ru-RU" sz="4400" b="1"/>
              <a:t>Янисъярви</a:t>
            </a:r>
          </a:p>
        </p:txBody>
      </p:sp>
      <p:sp>
        <p:nvSpPr>
          <p:cNvPr id="75784" name="AutoShape 8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785" name="WordArt 9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/>
      <p:bldP spid="7578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820150" cy="1347787"/>
          </a:xfrm>
        </p:spPr>
        <p:txBody>
          <a:bodyPr/>
          <a:lstStyle/>
          <a:p>
            <a:r>
              <a:rPr lang="ru-RU" sz="6000" b="1">
                <a:solidFill>
                  <a:srgbClr val="663300"/>
                </a:solidFill>
              </a:rPr>
              <a:t>мегрю, мягря</a:t>
            </a:r>
            <a:r>
              <a:rPr lang="ru-RU" sz="6000" b="1"/>
              <a:t> </a:t>
            </a:r>
            <a:r>
              <a:rPr lang="ru-RU" sz="6000" b="1">
                <a:solidFill>
                  <a:srgbClr val="006600"/>
                </a:solidFill>
              </a:rPr>
              <a:t>– «барсук»</a:t>
            </a: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34925" y="1628775"/>
            <a:ext cx="316865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400" b="1"/>
              <a:t>р. Мегри</a:t>
            </a:r>
            <a:br>
              <a:rPr lang="ru-RU" sz="4400" b="1"/>
            </a:br>
            <a:r>
              <a:rPr lang="ru-RU" sz="4400" b="1"/>
              <a:t>Мегрозеро</a:t>
            </a:r>
            <a:br>
              <a:rPr lang="ru-RU" sz="4400" b="1"/>
            </a:br>
            <a:r>
              <a:rPr lang="ru-RU" sz="4400" b="1"/>
              <a:t>Мегрега</a:t>
            </a:r>
            <a:br>
              <a:rPr lang="ru-RU" sz="4400" b="1"/>
            </a:br>
            <a:r>
              <a:rPr lang="ru-RU" sz="4400" b="1"/>
              <a:t>Мягрека</a:t>
            </a:r>
            <a:br>
              <a:rPr lang="ru-RU" sz="4400" b="1"/>
            </a:br>
            <a:r>
              <a:rPr lang="ru-RU" sz="4400" b="1"/>
              <a:t>оз.Магрино</a:t>
            </a:r>
            <a:br>
              <a:rPr lang="ru-RU" sz="4400" b="1"/>
            </a:br>
            <a:r>
              <a:rPr lang="ru-RU" sz="4400" b="1"/>
              <a:t>Мягрозеро</a:t>
            </a:r>
          </a:p>
        </p:txBody>
      </p:sp>
      <p:pic>
        <p:nvPicPr>
          <p:cNvPr id="69640" name="Picture 8" descr="барсук2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132138" y="2060575"/>
            <a:ext cx="5903912" cy="4354513"/>
          </a:xfrm>
          <a:ln/>
        </p:spPr>
      </p:pic>
      <p:sp>
        <p:nvSpPr>
          <p:cNvPr id="69644" name="AutoShape 12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9645" name="WordArt 13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696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7" name="Rectangle 11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4176713" cy="3024188"/>
          </a:xfrm>
        </p:spPr>
        <p:txBody>
          <a:bodyPr/>
          <a:lstStyle/>
          <a:p>
            <a:r>
              <a:rPr lang="ru-RU" b="1">
                <a:solidFill>
                  <a:srgbClr val="663300"/>
                </a:solidFill>
              </a:rPr>
              <a:t>орава </a:t>
            </a:r>
            <a:r>
              <a:rPr lang="ru-RU">
                <a:solidFill>
                  <a:srgbClr val="663300"/>
                </a:solidFill>
              </a:rPr>
              <a:t>(кар.)</a:t>
            </a:r>
            <a:r>
              <a:rPr lang="ru-RU" b="1">
                <a:solidFill>
                  <a:srgbClr val="663300"/>
                </a:solidFill>
              </a:rPr>
              <a:t> урау </a:t>
            </a:r>
            <a:r>
              <a:rPr lang="ru-RU">
                <a:solidFill>
                  <a:srgbClr val="663300"/>
                </a:solidFill>
              </a:rPr>
              <a:t>(вепс.)</a:t>
            </a:r>
            <a:r>
              <a:rPr lang="ru-RU" b="1">
                <a:solidFill>
                  <a:srgbClr val="663300"/>
                </a:solidFill>
              </a:rPr>
              <a:t/>
            </a:r>
            <a:br>
              <a:rPr lang="ru-RU" b="1">
                <a:solidFill>
                  <a:srgbClr val="663300"/>
                </a:solidFill>
              </a:rPr>
            </a:br>
            <a:r>
              <a:rPr lang="ru-RU" b="1">
                <a:solidFill>
                  <a:srgbClr val="663300"/>
                </a:solidFill>
              </a:rPr>
              <a:t>оаррев (</a:t>
            </a:r>
            <a:r>
              <a:rPr lang="ru-RU">
                <a:solidFill>
                  <a:srgbClr val="663300"/>
                </a:solidFill>
              </a:rPr>
              <a:t>саам.)</a:t>
            </a:r>
            <a:r>
              <a:rPr lang="ru-RU"/>
              <a:t/>
            </a:r>
            <a:br>
              <a:rPr lang="ru-RU"/>
            </a:br>
            <a:r>
              <a:rPr lang="ru-RU">
                <a:solidFill>
                  <a:srgbClr val="006600"/>
                </a:solidFill>
              </a:rPr>
              <a:t>- </a:t>
            </a:r>
            <a:r>
              <a:rPr lang="ru-RU" sz="5400" b="1">
                <a:solidFill>
                  <a:srgbClr val="006600"/>
                </a:solidFill>
              </a:rPr>
              <a:t>«белка»</a:t>
            </a:r>
            <a:r>
              <a:rPr lang="ru-RU">
                <a:solidFill>
                  <a:srgbClr val="006600"/>
                </a:solidFill>
              </a:rPr>
              <a:t/>
            </a:r>
            <a:br>
              <a:rPr lang="ru-RU">
                <a:solidFill>
                  <a:srgbClr val="006600"/>
                </a:solidFill>
              </a:rPr>
            </a:br>
            <a:endParaRPr lang="ru-RU" sz="3600" b="1">
              <a:solidFill>
                <a:schemeClr val="tx1"/>
              </a:solidFill>
            </a:endParaRPr>
          </a:p>
        </p:txBody>
      </p:sp>
      <p:pic>
        <p:nvPicPr>
          <p:cNvPr id="65542" name="Picture 6" descr="белка 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90800" y="4038600"/>
            <a:ext cx="0" cy="0"/>
          </a:xfrm>
          <a:noFill/>
          <a:ln/>
        </p:spPr>
      </p:pic>
      <p:pic>
        <p:nvPicPr>
          <p:cNvPr id="65543" name="Picture 7" descr="белка 3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53200" y="2971800"/>
            <a:ext cx="0" cy="0"/>
          </a:xfrm>
          <a:noFill/>
          <a:ln/>
        </p:spPr>
      </p:pic>
      <p:pic>
        <p:nvPicPr>
          <p:cNvPr id="65550" name="Picture 14" descr="белка 2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187325"/>
            <a:ext cx="4535487" cy="6481763"/>
          </a:xfrm>
          <a:ln/>
        </p:spPr>
      </p:pic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827088" y="3429000"/>
            <a:ext cx="31083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000" b="1"/>
              <a:t>Оравручей Оровгуба</a:t>
            </a:r>
            <a:br>
              <a:rPr lang="ru-RU" sz="4000" b="1"/>
            </a:br>
            <a:r>
              <a:rPr lang="ru-RU" sz="4000" b="1"/>
              <a:t> Оровъярви</a:t>
            </a:r>
            <a:br>
              <a:rPr lang="ru-RU" sz="4000" b="1"/>
            </a:br>
            <a:r>
              <a:rPr lang="ru-RU" sz="4000" b="1"/>
              <a:t>Уравара</a:t>
            </a:r>
          </a:p>
        </p:txBody>
      </p:sp>
      <p:sp>
        <p:nvSpPr>
          <p:cNvPr id="65552" name="AutoShape 16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5553" name="WordArt 17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7" grpId="0"/>
      <p:bldP spid="655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медведь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341438"/>
            <a:ext cx="6335712" cy="4229100"/>
          </a:xfrm>
          <a:ln/>
        </p:spPr>
      </p:pic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323850" y="5516563"/>
            <a:ext cx="87122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ru-RU" sz="4400" b="1"/>
              <a:t>Кондиручей, Кондылампи</a:t>
            </a:r>
            <a:br>
              <a:rPr lang="ru-RU" sz="4400" b="1"/>
            </a:br>
            <a:r>
              <a:rPr lang="ru-RU" sz="4400" b="1"/>
              <a:t>Контийоки, Контиолахти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4800" b="1">
                <a:solidFill>
                  <a:srgbClr val="663300"/>
                </a:solidFill>
              </a:rPr>
              <a:t>контио, кондии, кондый (вепс.) </a:t>
            </a:r>
            <a:br>
              <a:rPr lang="ru-RU" sz="4800" b="1">
                <a:solidFill>
                  <a:srgbClr val="663300"/>
                </a:solidFill>
              </a:rPr>
            </a:br>
            <a:r>
              <a:rPr lang="ru-RU" sz="4800" b="1">
                <a:solidFill>
                  <a:srgbClr val="663300"/>
                </a:solidFill>
              </a:rPr>
              <a:t>конди (кар.)</a:t>
            </a:r>
            <a:r>
              <a:rPr lang="ru-RU" sz="4800" b="1"/>
              <a:t> </a:t>
            </a:r>
            <a:r>
              <a:rPr lang="ru-RU" sz="4800" b="1">
                <a:solidFill>
                  <a:srgbClr val="006600"/>
                </a:solidFill>
              </a:rPr>
              <a:t>- «медведь»</a:t>
            </a:r>
            <a:r>
              <a:rPr lang="ru-RU" sz="4000"/>
              <a:t> </a:t>
            </a:r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3739" name="WordArt 11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/>
      <p:bldP spid="737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062912" cy="792162"/>
          </a:xfrm>
        </p:spPr>
        <p:txBody>
          <a:bodyPr/>
          <a:lstStyle/>
          <a:p>
            <a:r>
              <a:rPr lang="ru-RU" sz="6600" b="1">
                <a:solidFill>
                  <a:srgbClr val="663300"/>
                </a:solidFill>
              </a:rPr>
              <a:t>репо, ребой</a:t>
            </a:r>
            <a:r>
              <a:rPr lang="ru-RU" sz="6600" b="1"/>
              <a:t> </a:t>
            </a:r>
            <a:r>
              <a:rPr lang="ru-RU" sz="6600" b="1">
                <a:solidFill>
                  <a:srgbClr val="006600"/>
                </a:solidFill>
              </a:rPr>
              <a:t>- «лиса»</a:t>
            </a:r>
          </a:p>
        </p:txBody>
      </p:sp>
      <p:pic>
        <p:nvPicPr>
          <p:cNvPr id="71686" name="Picture 6" descr="лиса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125538"/>
            <a:ext cx="6769100" cy="4757737"/>
          </a:xfrm>
          <a:ln/>
        </p:spPr>
      </p:pic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215900" y="6019800"/>
            <a:ext cx="86042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400" b="1"/>
              <a:t>о. Ребай, Репоярви, руч. Ребой</a:t>
            </a:r>
            <a:r>
              <a:rPr lang="ru-RU" sz="40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1688" name="AutoShape 8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89" name="WordArt 9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62" name="Picture 6" descr="водлозеро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96266" name="Picture 10" descr="48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84213" y="188913"/>
            <a:ext cx="7772400" cy="503237"/>
          </a:xfrm>
        </p:spPr>
        <p:txBody>
          <a:bodyPr/>
          <a:lstStyle/>
          <a:p>
            <a:r>
              <a:rPr lang="ru-RU" sz="5400" b="1">
                <a:solidFill>
                  <a:srgbClr val="663300"/>
                </a:solidFill>
              </a:rPr>
              <a:t>Ягоды карельского леса</a:t>
            </a:r>
          </a:p>
        </p:txBody>
      </p:sp>
      <p:pic>
        <p:nvPicPr>
          <p:cNvPr id="87049" name="Picture 9" descr="брусника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94488" y="3644900"/>
            <a:ext cx="2341562" cy="3097213"/>
          </a:xfrm>
          <a:noFill/>
          <a:ln/>
        </p:spPr>
      </p:pic>
      <p:pic>
        <p:nvPicPr>
          <p:cNvPr id="87051" name="Picture 11" descr="клюква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203575" y="836613"/>
            <a:ext cx="2671763" cy="2808287"/>
          </a:xfrm>
          <a:noFill/>
          <a:ln/>
        </p:spPr>
      </p:pic>
      <p:pic>
        <p:nvPicPr>
          <p:cNvPr id="87052" name="Picture 12" descr="малина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988050" y="836613"/>
            <a:ext cx="3048000" cy="2520950"/>
          </a:xfrm>
          <a:noFill/>
          <a:ln/>
        </p:spPr>
      </p:pic>
      <p:pic>
        <p:nvPicPr>
          <p:cNvPr id="87053" name="Picture 13" descr="морош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3357563"/>
            <a:ext cx="3479800" cy="3354387"/>
          </a:xfrm>
          <a:prstGeom prst="rect">
            <a:avLst/>
          </a:prstGeom>
          <a:noFill/>
        </p:spPr>
      </p:pic>
      <p:pic>
        <p:nvPicPr>
          <p:cNvPr id="87054" name="Picture 14" descr="черник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836613"/>
            <a:ext cx="3024188" cy="2403475"/>
          </a:xfrm>
          <a:prstGeom prst="rect">
            <a:avLst/>
          </a:prstGeom>
          <a:noFill/>
        </p:spPr>
      </p:pic>
      <p:pic>
        <p:nvPicPr>
          <p:cNvPr id="87056" name="Picture 16" descr="голубика"/>
          <p:cNvPicPr>
            <a:picLocks noChangeAspect="1" noChangeArrowheads="1"/>
          </p:cNvPicPr>
          <p:nvPr>
            <p:ph sz="quarter" idx="2"/>
          </p:nvPr>
        </p:nvPicPr>
        <p:blipFill>
          <a:blip r:embed="rId7"/>
          <a:srcRect/>
          <a:stretch>
            <a:fillRect/>
          </a:stretch>
        </p:blipFill>
        <p:spPr>
          <a:xfrm>
            <a:off x="3779838" y="3789363"/>
            <a:ext cx="2808287" cy="2952750"/>
          </a:xfrm>
          <a:noFill/>
          <a:ln/>
        </p:spPr>
      </p:pic>
      <p:sp>
        <p:nvSpPr>
          <p:cNvPr id="87057" name="AutoShape 17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7058" name="WordArt 18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8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8134350" cy="1492250"/>
          </a:xfrm>
        </p:spPr>
        <p:txBody>
          <a:bodyPr/>
          <a:lstStyle/>
          <a:p>
            <a:r>
              <a:rPr lang="ru-RU" sz="4000" b="1">
                <a:solidFill>
                  <a:srgbClr val="663300"/>
                </a:solidFill>
              </a:rPr>
              <a:t>О каких двух самых знаменитых карельских ягодах напоминают эти названия?</a:t>
            </a: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81200"/>
            <a:ext cx="4824412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b="1"/>
              <a:t>р. Гарбала</a:t>
            </a:r>
          </a:p>
          <a:p>
            <a:pPr algn="ctr">
              <a:buFontTx/>
              <a:buNone/>
            </a:pPr>
            <a:r>
              <a:rPr lang="ru-RU" sz="4400" b="1"/>
              <a:t>Горбокошки</a:t>
            </a:r>
          </a:p>
          <a:p>
            <a:pPr algn="ctr">
              <a:buFontTx/>
              <a:buNone/>
            </a:pPr>
            <a:r>
              <a:rPr lang="ru-RU" sz="4400" b="1"/>
              <a:t>Гарбалова Сельга</a:t>
            </a:r>
          </a:p>
          <a:p>
            <a:pPr algn="ctr">
              <a:buFontTx/>
              <a:buNone/>
            </a:pPr>
            <a:r>
              <a:rPr lang="ru-RU" sz="4400" b="1"/>
              <a:t>Гарбова Гора</a:t>
            </a:r>
          </a:p>
          <a:p>
            <a:pPr algn="ctr">
              <a:buFontTx/>
              <a:buNone/>
            </a:pPr>
            <a:r>
              <a:rPr lang="ru-RU" sz="4400" b="1"/>
              <a:t>о. Гарбищи</a:t>
            </a:r>
            <a:endParaRPr lang="ru-RU" sz="4000" b="1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083175" y="1981200"/>
            <a:ext cx="38100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b="1"/>
              <a:t>Мурамозеро</a:t>
            </a:r>
          </a:p>
          <a:p>
            <a:pPr algn="ctr">
              <a:buFontTx/>
              <a:buNone/>
            </a:pPr>
            <a:r>
              <a:rPr lang="ru-RU" sz="4400" b="1"/>
              <a:t>Мурмозеро</a:t>
            </a:r>
          </a:p>
          <a:p>
            <a:pPr algn="ctr">
              <a:buFontTx/>
              <a:buNone/>
            </a:pPr>
            <a:r>
              <a:rPr lang="ru-RU" sz="4400" b="1"/>
              <a:t>р. Муромля </a:t>
            </a:r>
          </a:p>
          <a:p>
            <a:pPr algn="ctr">
              <a:buFontTx/>
              <a:buNone/>
            </a:pPr>
            <a:r>
              <a:rPr lang="ru-RU" sz="4400" b="1"/>
              <a:t>р. Муром</a:t>
            </a:r>
          </a:p>
          <a:p>
            <a:pPr algn="ctr">
              <a:buFontTx/>
              <a:buNone/>
            </a:pPr>
            <a:r>
              <a:rPr lang="ru-RU" sz="4400" b="1"/>
              <a:t>Мурашкоски</a:t>
            </a: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5076825" y="2133600"/>
            <a:ext cx="0" cy="424815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9096" name="AutoShape 8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9097" name="WordArt 9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1000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1000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1000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1000"/>
                                        <p:tgtEl>
                                          <p:spTgt spid="89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1000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1000"/>
                                        <p:tgtEl>
                                          <p:spTgt spid="89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1000"/>
                                        <p:tgtEl>
                                          <p:spTgt spid="8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/>
      <p:bldP spid="89093" grpId="0" build="p"/>
      <p:bldP spid="89094" grpId="0" build="p"/>
      <p:bldP spid="8909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974725" y="115888"/>
            <a:ext cx="2949575" cy="587375"/>
          </a:xfrm>
        </p:spPr>
        <p:txBody>
          <a:bodyPr/>
          <a:lstStyle/>
          <a:p>
            <a:r>
              <a:rPr lang="ru-RU" sz="5400" b="1">
                <a:solidFill>
                  <a:srgbClr val="663300"/>
                </a:solidFill>
              </a:rPr>
              <a:t>клюква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79388" y="4510088"/>
            <a:ext cx="4176712" cy="1727200"/>
          </a:xfrm>
        </p:spPr>
        <p:txBody>
          <a:bodyPr/>
          <a:lstStyle/>
          <a:p>
            <a:pPr algn="ctr">
              <a:lnSpc>
                <a:spcPct val="75000"/>
              </a:lnSpc>
              <a:buFontTx/>
              <a:buNone/>
            </a:pPr>
            <a:r>
              <a:rPr lang="ru-RU" sz="4000" b="1"/>
              <a:t>гарбало </a:t>
            </a:r>
          </a:p>
          <a:p>
            <a:pPr algn="ctr">
              <a:lnSpc>
                <a:spcPct val="75000"/>
              </a:lnSpc>
              <a:buFontTx/>
              <a:buNone/>
            </a:pPr>
            <a:r>
              <a:rPr lang="ru-RU" sz="4000" b="1"/>
              <a:t>(кар.)</a:t>
            </a:r>
          </a:p>
          <a:p>
            <a:pPr algn="ctr">
              <a:lnSpc>
                <a:spcPct val="75000"/>
              </a:lnSpc>
              <a:buFontTx/>
              <a:buNone/>
            </a:pPr>
            <a:r>
              <a:rPr lang="ru-RU" sz="4000" b="1"/>
              <a:t>гарбол, гарбоу (вепс.)</a:t>
            </a:r>
            <a:r>
              <a:rPr lang="ru-RU" b="1"/>
              <a:t> </a:t>
            </a: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4572000" y="4294188"/>
            <a:ext cx="44640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4000" b="1"/>
              <a:t>муурама, муурой (кар.)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4000" b="1"/>
              <a:t>мурм, мурашк (вепс.) </a:t>
            </a: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4716463" y="115888"/>
            <a:ext cx="34559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5400" b="1">
                <a:solidFill>
                  <a:srgbClr val="663300"/>
                </a:solidFill>
              </a:rPr>
              <a:t>морошка</a:t>
            </a:r>
          </a:p>
        </p:txBody>
      </p:sp>
      <p:pic>
        <p:nvPicPr>
          <p:cNvPr id="86025" name="Picture 9" descr="морошка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836613"/>
            <a:ext cx="3671887" cy="3540125"/>
          </a:xfrm>
          <a:noFill/>
          <a:ln/>
        </p:spPr>
      </p:pic>
      <p:sp>
        <p:nvSpPr>
          <p:cNvPr id="86027" name="Line 11"/>
          <p:cNvSpPr>
            <a:spLocks noChangeShapeType="1"/>
          </p:cNvSpPr>
          <p:nvPr/>
        </p:nvSpPr>
        <p:spPr bwMode="auto">
          <a:xfrm>
            <a:off x="4500563" y="4221163"/>
            <a:ext cx="0" cy="242093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6028" name="AutoShape 12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6029" name="WordArt 13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  <p:pic>
        <p:nvPicPr>
          <p:cNvPr id="86031" name="Picture 15" descr="клюква"/>
          <p:cNvPicPr>
            <a:picLocks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4213" y="765175"/>
            <a:ext cx="3433762" cy="38163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  <p:bldP spid="860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karelia_map_max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0"/>
            <a:ext cx="7561263" cy="6858000"/>
          </a:xfrm>
          <a:noFill/>
          <a:ln/>
        </p:spPr>
      </p:pic>
      <p:sp>
        <p:nvSpPr>
          <p:cNvPr id="117769" name="AutoShape 9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7770" name="WordArt 10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karelia_map_max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0"/>
            <a:ext cx="7561263" cy="6858000"/>
          </a:xfrm>
          <a:noFill/>
          <a:ln/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1692275" y="5229225"/>
            <a:ext cx="18716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Длинный берег</a:t>
            </a: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4356100" y="5661025"/>
            <a:ext cx="11525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Вершина</a:t>
            </a: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3851275" y="3644900"/>
            <a:ext cx="1512888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Лось (олень)</a:t>
            </a: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5219700" y="4581525"/>
            <a:ext cx="1728788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Остров игрищ</a:t>
            </a: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6084888" y="1125538"/>
            <a:ext cx="1008062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Лебедь</a:t>
            </a: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6732588" y="5013325"/>
            <a:ext cx="14398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Рукав реки</a:t>
            </a:r>
          </a:p>
        </p:txBody>
      </p:sp>
      <p:sp>
        <p:nvSpPr>
          <p:cNvPr id="115730" name="AutoShape 18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5731" name="WordArt 19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/>
      <p:bldP spid="115717" grpId="0" animBg="1"/>
      <p:bldP spid="115719" grpId="0" animBg="1"/>
      <p:bldP spid="115720" grpId="0" animBg="1"/>
      <p:bldP spid="115721" grpId="0" animBg="1"/>
      <p:bldP spid="1157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karelia_map_max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0"/>
            <a:ext cx="7561263" cy="6858000"/>
          </a:xfrm>
          <a:noFill/>
          <a:ln/>
        </p:spPr>
      </p:pic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1692275" y="5229225"/>
            <a:ext cx="18716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Длинный берег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4356100" y="5661025"/>
            <a:ext cx="11525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Вершина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3851275" y="3644900"/>
            <a:ext cx="1512888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Лось (олень)</a:t>
            </a: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5219700" y="4581525"/>
            <a:ext cx="1728788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Остров игрищ</a:t>
            </a: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6084888" y="1125538"/>
            <a:ext cx="1008062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Лебедь</a:t>
            </a:r>
          </a:p>
        </p:txBody>
      </p:sp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1692275" y="5516563"/>
            <a:ext cx="1871663" cy="28892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Питкяранта</a:t>
            </a:r>
          </a:p>
        </p:txBody>
      </p:sp>
      <p:sp>
        <p:nvSpPr>
          <p:cNvPr id="116745" name="Rectangle 9"/>
          <p:cNvSpPr>
            <a:spLocks noChangeArrowheads="1"/>
          </p:cNvSpPr>
          <p:nvPr/>
        </p:nvSpPr>
        <p:spPr bwMode="auto">
          <a:xfrm>
            <a:off x="3851275" y="3933825"/>
            <a:ext cx="1512888" cy="287338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Гирвас</a:t>
            </a:r>
          </a:p>
        </p:txBody>
      </p:sp>
      <p:sp>
        <p:nvSpPr>
          <p:cNvPr id="116746" name="Rectangle 10"/>
          <p:cNvSpPr>
            <a:spLocks noChangeArrowheads="1"/>
          </p:cNvSpPr>
          <p:nvPr/>
        </p:nvSpPr>
        <p:spPr bwMode="auto">
          <a:xfrm>
            <a:off x="6732588" y="5300663"/>
            <a:ext cx="1439862" cy="28892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Пудож</a:t>
            </a:r>
          </a:p>
        </p:txBody>
      </p:sp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5219700" y="4868863"/>
            <a:ext cx="1728788" cy="28892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Кижи</a:t>
            </a:r>
          </a:p>
        </p:txBody>
      </p:sp>
      <p:sp>
        <p:nvSpPr>
          <p:cNvPr id="116748" name="Rectangle 12"/>
          <p:cNvSpPr>
            <a:spLocks noChangeArrowheads="1"/>
          </p:cNvSpPr>
          <p:nvPr/>
        </p:nvSpPr>
        <p:spPr bwMode="auto">
          <a:xfrm>
            <a:off x="4356100" y="5949950"/>
            <a:ext cx="1152525" cy="287338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Ладва</a:t>
            </a:r>
          </a:p>
        </p:txBody>
      </p:sp>
      <p:sp>
        <p:nvSpPr>
          <p:cNvPr id="116749" name="Rectangle 13"/>
          <p:cNvSpPr>
            <a:spLocks noChangeArrowheads="1"/>
          </p:cNvSpPr>
          <p:nvPr/>
        </p:nvSpPr>
        <p:spPr bwMode="auto">
          <a:xfrm>
            <a:off x="6084888" y="1411288"/>
            <a:ext cx="1008062" cy="28892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/>
              <a:t>Нюхча</a:t>
            </a:r>
          </a:p>
        </p:txBody>
      </p:sp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6732588" y="5013325"/>
            <a:ext cx="14398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Рукав реки</a:t>
            </a:r>
          </a:p>
        </p:txBody>
      </p:sp>
      <p:sp>
        <p:nvSpPr>
          <p:cNvPr id="116751" name="AutoShape 15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6752" name="WordArt 16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4" grpId="0" animBg="1"/>
      <p:bldP spid="116745" grpId="0" animBg="1"/>
      <p:bldP spid="116746" grpId="0" animBg="1"/>
      <p:bldP spid="116747" grpId="0" animBg="1"/>
      <p:bldP spid="116748" grpId="0" animBg="1"/>
      <p:bldP spid="11674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11" name="Rectangle 35"/>
          <p:cNvSpPr>
            <a:spLocks noGrp="1" noChangeArrowheads="1"/>
          </p:cNvSpPr>
          <p:nvPr>
            <p:ph type="title" sz="quarter"/>
          </p:nvPr>
        </p:nvSpPr>
        <p:spPr>
          <a:xfrm>
            <a:off x="2268538" y="260350"/>
            <a:ext cx="6623050" cy="865188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2000" b="1">
                <a:solidFill>
                  <a:srgbClr val="006600"/>
                </a:solidFill>
                <a:latin typeface="Comic Sans MS" pitchFamily="66" charset="0"/>
              </a:rPr>
              <a:t>Институт языка, </a:t>
            </a:r>
            <a:br>
              <a:rPr lang="ru-RU" sz="2000" b="1">
                <a:solidFill>
                  <a:srgbClr val="006600"/>
                </a:solidFill>
                <a:latin typeface="Comic Sans MS" pitchFamily="66" charset="0"/>
              </a:rPr>
            </a:br>
            <a:r>
              <a:rPr lang="ru-RU" sz="2000" b="1">
                <a:solidFill>
                  <a:srgbClr val="006600"/>
                </a:solidFill>
                <a:latin typeface="Comic Sans MS" pitchFamily="66" charset="0"/>
              </a:rPr>
              <a:t>литературы и истории </a:t>
            </a:r>
            <a:br>
              <a:rPr lang="ru-RU" sz="2000" b="1">
                <a:solidFill>
                  <a:srgbClr val="006600"/>
                </a:solidFill>
                <a:latin typeface="Comic Sans MS" pitchFamily="66" charset="0"/>
              </a:rPr>
            </a:br>
            <a:r>
              <a:rPr lang="ru-RU" sz="2000" b="1">
                <a:solidFill>
                  <a:srgbClr val="006600"/>
                </a:solidFill>
                <a:latin typeface="Comic Sans MS" pitchFamily="66" charset="0"/>
              </a:rPr>
              <a:t>Карельского научного центра </a:t>
            </a:r>
            <a:br>
              <a:rPr lang="ru-RU" sz="2000" b="1">
                <a:solidFill>
                  <a:srgbClr val="006600"/>
                </a:solidFill>
                <a:latin typeface="Comic Sans MS" pitchFamily="66" charset="0"/>
              </a:rPr>
            </a:br>
            <a:r>
              <a:rPr lang="ru-RU" sz="2000" b="1">
                <a:solidFill>
                  <a:srgbClr val="006600"/>
                </a:solidFill>
                <a:latin typeface="Comic Sans MS" pitchFamily="66" charset="0"/>
              </a:rPr>
              <a:t>Российской академии наук</a:t>
            </a:r>
          </a:p>
        </p:txBody>
      </p:sp>
      <p:pic>
        <p:nvPicPr>
          <p:cNvPr id="152585" name="Picture 9" descr="mamontova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05038"/>
            <a:ext cx="2847975" cy="3887787"/>
          </a:xfrm>
          <a:noFill/>
          <a:ln/>
        </p:spPr>
      </p:pic>
      <p:pic>
        <p:nvPicPr>
          <p:cNvPr id="152586" name="Picture 10" descr="kert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548438" y="2205038"/>
            <a:ext cx="2595562" cy="3887787"/>
          </a:xfrm>
          <a:noFill/>
          <a:ln/>
        </p:spPr>
      </p:pic>
      <p:pic>
        <p:nvPicPr>
          <p:cNvPr id="152610" name="Picture 34" descr="emblema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979613" cy="1909763"/>
          </a:xfrm>
          <a:noFill/>
          <a:ln/>
        </p:spPr>
      </p:pic>
      <p:sp>
        <p:nvSpPr>
          <p:cNvPr id="152615" name="Rectangle 39"/>
          <p:cNvSpPr>
            <a:spLocks noChangeArrowheads="1"/>
          </p:cNvSpPr>
          <p:nvPr/>
        </p:nvSpPr>
        <p:spPr bwMode="auto">
          <a:xfrm>
            <a:off x="1979613" y="1196975"/>
            <a:ext cx="56165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</a:pPr>
            <a:r>
              <a:rPr lang="ru-RU" sz="2800" b="1">
                <a:solidFill>
                  <a:srgbClr val="663300"/>
                </a:solidFill>
              </a:rPr>
              <a:t>    Нина Николаевна Мамонтова</a:t>
            </a:r>
          </a:p>
          <a:p>
            <a:pPr marL="342900" indent="-342900" algn="ctr">
              <a:lnSpc>
                <a:spcPct val="80000"/>
              </a:lnSpc>
            </a:pPr>
            <a:r>
              <a:rPr lang="ru-RU" sz="2800" b="1">
                <a:solidFill>
                  <a:srgbClr val="663300"/>
                </a:solidFill>
              </a:rPr>
              <a:t>    Георгий Мартынович Керт</a:t>
            </a:r>
          </a:p>
          <a:p>
            <a:pPr marL="342900" indent="-342900">
              <a:lnSpc>
                <a:spcPct val="80000"/>
              </a:lnSpc>
            </a:pPr>
            <a:endParaRPr lang="ru-RU" sz="4800" b="1">
              <a:solidFill>
                <a:srgbClr val="663300"/>
              </a:solidFill>
            </a:endParaRPr>
          </a:p>
          <a:p>
            <a:pPr marL="342900" indent="-342900" algn="ctr">
              <a:lnSpc>
                <a:spcPct val="80000"/>
              </a:lnSpc>
            </a:pPr>
            <a:r>
              <a:rPr lang="ru-RU" sz="4800" b="1">
                <a:solidFill>
                  <a:srgbClr val="663300"/>
                </a:solidFill>
              </a:rPr>
              <a:t>Загадки</a:t>
            </a:r>
          </a:p>
          <a:p>
            <a:pPr marL="342900" indent="-342900" algn="ctr">
              <a:lnSpc>
                <a:spcPct val="80000"/>
              </a:lnSpc>
            </a:pPr>
            <a:r>
              <a:rPr lang="ru-RU" sz="4800" b="1">
                <a:solidFill>
                  <a:srgbClr val="663300"/>
                </a:solidFill>
              </a:rPr>
              <a:t>карельской</a:t>
            </a:r>
          </a:p>
          <a:p>
            <a:pPr marL="342900" indent="-342900" algn="ctr">
              <a:lnSpc>
                <a:spcPct val="80000"/>
              </a:lnSpc>
            </a:pPr>
            <a:r>
              <a:rPr lang="ru-RU" sz="4800" b="1">
                <a:solidFill>
                  <a:srgbClr val="663300"/>
                </a:solidFill>
              </a:rPr>
              <a:t>топонимики</a:t>
            </a:r>
            <a:endParaRPr lang="ru-RU" sz="3600" b="1">
              <a:solidFill>
                <a:srgbClr val="663300"/>
              </a:solidFill>
            </a:endParaRPr>
          </a:p>
          <a:p>
            <a:pPr marL="342900" indent="-342900" algn="ctr">
              <a:lnSpc>
                <a:spcPct val="80000"/>
              </a:lnSpc>
            </a:pPr>
            <a:endParaRPr lang="ru-RU" sz="3600" b="1">
              <a:solidFill>
                <a:srgbClr val="663300"/>
              </a:solidFill>
            </a:endParaRPr>
          </a:p>
          <a:p>
            <a:pPr marL="342900" indent="-342900" algn="ctr">
              <a:lnSpc>
                <a:spcPct val="80000"/>
              </a:lnSpc>
            </a:pPr>
            <a:endParaRPr lang="ru-RU" sz="2800" b="1">
              <a:solidFill>
                <a:srgbClr val="663300"/>
              </a:solidFill>
            </a:endParaRPr>
          </a:p>
          <a:p>
            <a:pPr marL="342900" indent="-342900" algn="ctr">
              <a:lnSpc>
                <a:spcPct val="80000"/>
              </a:lnSpc>
            </a:pPr>
            <a:r>
              <a:rPr lang="ru-RU" sz="2800" b="1">
                <a:solidFill>
                  <a:srgbClr val="663300"/>
                </a:solidFill>
              </a:rPr>
              <a:t>Петрозаводск, 1976.</a:t>
            </a:r>
            <a:endParaRPr lang="ru-RU" sz="3600" b="1">
              <a:solidFill>
                <a:srgbClr val="663300"/>
              </a:solidFill>
            </a:endParaRPr>
          </a:p>
        </p:txBody>
      </p:sp>
      <p:sp>
        <p:nvSpPr>
          <p:cNvPr id="152617" name="AutoShape 41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2618" name="WordArt 42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кижи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5" name="Picture 3" descr="кижи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49156" name="Picture 4" descr="кижи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9" name="Picture 3" descr="кижи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0180" name="Picture 4" descr="варишпельда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885" name="Picture 5" descr="48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122886" name="Picture 6" descr="045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3" name="Picture 3" descr="варишпельда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1204" name="Picture 4" descr="варишпельда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7" name="Picture 3" descr="варишпельда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2228" name="Picture 4" descr="валаам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1" name="Picture 3" descr="валаам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3252" name="Picture 4" descr="06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5" name="Picture 3" descr="06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4276" name="Picture 4" descr="гирвас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9" name="Picture 3" descr="гирвас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5300" name="Picture 4" descr="04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3" name="Picture 3" descr="04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6324" name="Picture 4" descr="скала рускеаллио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7" name="Picture 3" descr="скала рускеаллио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7348" name="Picture 4" descr="паанаярви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1" name="Picture 3" descr="паанаярви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8372" name="Picture 4" descr="10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5" name="Picture 3" descr="1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9396" name="Picture 4" descr="1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9" name="Picture 3" descr="1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60420" name="Picture 4" descr="4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9029" name="Picture 5" descr="04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129030" name="Picture 6" descr="кижи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3" name="Picture 3" descr="4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61444" name="Picture 4" descr="4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7" name="Picture 3" descr="48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62468" name="Picture 4" descr="водлозеро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кижи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157701" name="Picture 5" descr="варишпельда2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57705" name="WordArt 9"/>
          <p:cNvSpPr>
            <a:spLocks noChangeArrowheads="1" noChangeShapeType="1" noTextEdit="1"/>
          </p:cNvSpPr>
          <p:nvPr/>
        </p:nvSpPr>
        <p:spPr bwMode="auto">
          <a:xfrm>
            <a:off x="2987675" y="5300663"/>
            <a:ext cx="5832475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402000"/>
                  </a:solidFill>
                  <a:round/>
                  <a:headEnd/>
                  <a:tailEnd/>
                </a:ln>
                <a:solidFill>
                  <a:srgbClr val="402000"/>
                </a:solidFill>
                <a:latin typeface="Times New Roman"/>
                <a:cs typeface="Times New Roman"/>
              </a:rPr>
              <a:t>В лингвистическую экспедицию по Карелии</a:t>
            </a:r>
          </a:p>
          <a:p>
            <a:pPr algn="ctr"/>
            <a:r>
              <a:rPr lang="ru-RU" sz="3600" b="1" kern="10">
                <a:ln w="9525">
                  <a:solidFill>
                    <a:srgbClr val="402000"/>
                  </a:solidFill>
                  <a:round/>
                  <a:headEnd/>
                  <a:tailEnd/>
                </a:ln>
                <a:solidFill>
                  <a:srgbClr val="402000"/>
                </a:solidFill>
                <a:latin typeface="Times New Roman"/>
                <a:cs typeface="Times New Roman"/>
              </a:rPr>
              <a:t>вас приглашает учитель СОШ № 46</a:t>
            </a:r>
          </a:p>
          <a:p>
            <a:pPr algn="ctr"/>
            <a:r>
              <a:rPr lang="ru-RU" sz="3600" b="1" kern="10">
                <a:ln w="9525">
                  <a:solidFill>
                    <a:srgbClr val="402000"/>
                  </a:solidFill>
                  <a:round/>
                  <a:headEnd/>
                  <a:tailEnd/>
                </a:ln>
                <a:solidFill>
                  <a:srgbClr val="402000"/>
                </a:solidFill>
                <a:latin typeface="Times New Roman"/>
                <a:cs typeface="Times New Roman"/>
              </a:rPr>
              <a:t>Сельцова Светлана Борисовна</a:t>
            </a:r>
          </a:p>
        </p:txBody>
      </p:sp>
      <p:sp>
        <p:nvSpPr>
          <p:cNvPr id="157707" name="AutoShape 11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7708" name="WordArt 12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6676" name="Picture 4" descr="варишпельда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56677" name="WordArt 5"/>
          <p:cNvSpPr>
            <a:spLocks noChangeArrowheads="1" noChangeShapeType="1" noTextEdit="1"/>
          </p:cNvSpPr>
          <p:nvPr/>
        </p:nvSpPr>
        <p:spPr bwMode="auto">
          <a:xfrm>
            <a:off x="250825" y="5300663"/>
            <a:ext cx="864235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6633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ЗАГАДКИ КАРЕЛЬСКОЙ ТОПОНИМИКИ</a:t>
            </a:r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6681" name="WordArt 9"/>
          <p:cNvSpPr>
            <a:spLocks noChangeArrowheads="1" noChangeShapeType="1" noTextEdit="1"/>
          </p:cNvSpPr>
          <p:nvPr/>
        </p:nvSpPr>
        <p:spPr bwMode="auto">
          <a:xfrm>
            <a:off x="0" y="6624638"/>
            <a:ext cx="1763713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33375"/>
            <a:ext cx="7488237" cy="792163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ru-RU" sz="4000" b="1">
                <a:solidFill>
                  <a:srgbClr val="663300"/>
                </a:solidFill>
              </a:rPr>
              <a:t>Памятка </a:t>
            </a:r>
            <a:br>
              <a:rPr lang="ru-RU" sz="4000" b="1">
                <a:solidFill>
                  <a:srgbClr val="663300"/>
                </a:solidFill>
              </a:rPr>
            </a:br>
            <a:r>
              <a:rPr lang="ru-RU" sz="4000" b="1">
                <a:solidFill>
                  <a:srgbClr val="663300"/>
                </a:solidFill>
              </a:rPr>
              <a:t>участнику экспедиции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8424862" cy="49688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3600" b="1" i="1"/>
              <a:t>Будьте внимательны при знакомстве с терминологией и новыми словами</a:t>
            </a:r>
          </a:p>
          <a:p>
            <a:pPr>
              <a:lnSpc>
                <a:spcPct val="90000"/>
              </a:lnSpc>
            </a:pPr>
            <a:r>
              <a:rPr lang="ru-RU" sz="3600" b="1" i="1"/>
              <a:t>Помните, что словарь – важный помощник исследователя</a:t>
            </a:r>
          </a:p>
          <a:p>
            <a:pPr>
              <a:lnSpc>
                <a:spcPct val="90000"/>
              </a:lnSpc>
            </a:pPr>
            <a:r>
              <a:rPr lang="ru-RU" sz="3600" b="1" i="1"/>
              <a:t>Внимательно работайте с дневником экспедиции - систематически и аккуратно ведите записи</a:t>
            </a:r>
          </a:p>
          <a:p>
            <a:pPr>
              <a:lnSpc>
                <a:spcPct val="90000"/>
              </a:lnSpc>
            </a:pPr>
            <a:r>
              <a:rPr lang="ru-RU" sz="3600" b="1" i="1"/>
              <a:t>Не забывайте, что ваше коллеги (участники вашей команды) всегда вам помогут</a:t>
            </a:r>
          </a:p>
        </p:txBody>
      </p:sp>
      <p:pic>
        <p:nvPicPr>
          <p:cNvPr id="78852" name="Picture 4" descr="logo2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0625" cy="1047750"/>
          </a:xfrm>
          <a:noFill/>
          <a:ln/>
        </p:spPr>
      </p:pic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8855" name="WordArt 7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9144000" cy="604837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3600" b="1">
                <a:solidFill>
                  <a:srgbClr val="663300"/>
                </a:solidFill>
              </a:rPr>
              <a:t>                      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3600" b="1">
                <a:solidFill>
                  <a:srgbClr val="663300"/>
                </a:solidFill>
              </a:rPr>
              <a:t>                              </a:t>
            </a:r>
            <a:r>
              <a:rPr lang="ru-RU" sz="3600"/>
              <a:t>– из греческого: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360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4000" b="1">
                <a:solidFill>
                  <a:srgbClr val="006600"/>
                </a:solidFill>
              </a:rPr>
              <a:t>TOPOS – </a:t>
            </a:r>
            <a:r>
              <a:rPr lang="ru-RU" sz="4000" b="1">
                <a:solidFill>
                  <a:srgbClr val="006600"/>
                </a:solidFill>
              </a:rPr>
              <a:t>«место»   +  </a:t>
            </a:r>
            <a:r>
              <a:rPr lang="en-US" sz="4000" b="1">
                <a:solidFill>
                  <a:srgbClr val="006600"/>
                </a:solidFill>
              </a:rPr>
              <a:t>ONOMA</a:t>
            </a:r>
            <a:r>
              <a:rPr lang="ru-RU" sz="4000" b="1">
                <a:solidFill>
                  <a:srgbClr val="006600"/>
                </a:solidFill>
              </a:rPr>
              <a:t> – «имя»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3600"/>
          </a:p>
          <a:p>
            <a:pPr algn="ctr">
              <a:lnSpc>
                <a:spcPct val="90000"/>
              </a:lnSpc>
              <a:buFontTx/>
              <a:buNone/>
            </a:pPr>
            <a:endParaRPr lang="ru-RU" sz="3600"/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3600"/>
              <a:t>                          -   </a:t>
            </a:r>
            <a:r>
              <a:rPr lang="ru-RU" sz="4000"/>
              <a:t>раздел науки о языке,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4000"/>
              <a:t>который изучает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4000"/>
          </a:p>
          <a:p>
            <a:pPr algn="ctr">
              <a:lnSpc>
                <a:spcPct val="90000"/>
              </a:lnSpc>
              <a:buFontTx/>
              <a:buNone/>
            </a:pPr>
            <a:endParaRPr lang="ru-RU" sz="4000"/>
          </a:p>
        </p:txBody>
      </p:sp>
      <p:sp>
        <p:nvSpPr>
          <p:cNvPr id="149512" name="WordArt 8"/>
          <p:cNvSpPr>
            <a:spLocks noChangeArrowheads="1" noChangeShapeType="1" noTextEdit="1"/>
          </p:cNvSpPr>
          <p:nvPr/>
        </p:nvSpPr>
        <p:spPr bwMode="auto">
          <a:xfrm>
            <a:off x="468313" y="765175"/>
            <a:ext cx="4032250" cy="1079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6633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ТОПОНИМИКА</a:t>
            </a:r>
          </a:p>
        </p:txBody>
      </p:sp>
      <p:sp>
        <p:nvSpPr>
          <p:cNvPr id="149513" name="WordArt 9"/>
          <p:cNvSpPr>
            <a:spLocks noChangeArrowheads="1" noChangeShapeType="1" noTextEdit="1"/>
          </p:cNvSpPr>
          <p:nvPr/>
        </p:nvSpPr>
        <p:spPr bwMode="auto">
          <a:xfrm>
            <a:off x="611188" y="4149725"/>
            <a:ext cx="264795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solidFill>
                  <a:srgbClr val="663300"/>
                </a:solidFill>
                <a:latin typeface="Times New Roman"/>
                <a:cs typeface="Times New Roman"/>
              </a:rPr>
              <a:t>Топонимика </a:t>
            </a:r>
          </a:p>
        </p:txBody>
      </p:sp>
      <p:sp>
        <p:nvSpPr>
          <p:cNvPr id="149515" name="WordArt 11"/>
          <p:cNvSpPr>
            <a:spLocks noChangeArrowheads="1" noChangeShapeType="1" noTextEdit="1"/>
          </p:cNvSpPr>
          <p:nvPr/>
        </p:nvSpPr>
        <p:spPr bwMode="auto">
          <a:xfrm>
            <a:off x="2195513" y="5516563"/>
            <a:ext cx="6408737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solidFill>
                  <a:srgbClr val="663300"/>
                </a:solidFill>
                <a:latin typeface="Times New Roman"/>
                <a:cs typeface="Times New Roman"/>
              </a:rPr>
              <a:t>географические названия</a:t>
            </a:r>
          </a:p>
        </p:txBody>
      </p:sp>
      <p:sp>
        <p:nvSpPr>
          <p:cNvPr id="149516" name="AutoShape 12"/>
          <p:cNvSpPr>
            <a:spLocks noChangeArrowheads="1"/>
          </p:cNvSpPr>
          <p:nvPr/>
        </p:nvSpPr>
        <p:spPr bwMode="auto">
          <a:xfrm>
            <a:off x="0" y="6597650"/>
            <a:ext cx="2195513" cy="260350"/>
          </a:xfrm>
          <a:prstGeom prst="homePlate">
            <a:avLst>
              <a:gd name="adj" fmla="val 210823"/>
            </a:avLst>
          </a:prstGeom>
          <a:solidFill>
            <a:srgbClr val="8EEE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9517" name="WordArt 13"/>
          <p:cNvSpPr>
            <a:spLocks noChangeArrowheads="1" noChangeShapeType="1" noTextEdit="1"/>
          </p:cNvSpPr>
          <p:nvPr/>
        </p:nvSpPr>
        <p:spPr bwMode="auto">
          <a:xfrm>
            <a:off x="71438" y="6624638"/>
            <a:ext cx="1763712" cy="188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Сельцова С.Б СОШ №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439</Words>
  <Application>Microsoft PowerPoint</Application>
  <PresentationFormat>Экран (4:3)</PresentationFormat>
  <Paragraphs>184</Paragraphs>
  <Slides>51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Times New Roman</vt:lpstr>
      <vt:lpstr>Comic Sans MS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Памятка  участнику экспедиции</vt:lpstr>
      <vt:lpstr>Слайд 9</vt:lpstr>
      <vt:lpstr>Найдите соответствия: с какими водоёмами связаны данные топонимы?</vt:lpstr>
      <vt:lpstr>Проверьте себя!</vt:lpstr>
      <vt:lpstr>ОЗЕРО</vt:lpstr>
      <vt:lpstr>ЛАМБА,ЛАМБУШКА </vt:lpstr>
      <vt:lpstr>РЕКА</vt:lpstr>
      <vt:lpstr>ЗАЛИВ</vt:lpstr>
      <vt:lpstr>ПОРОГ, ВОДОПАД </vt:lpstr>
      <vt:lpstr>ПРОЛИВ</vt:lpstr>
      <vt:lpstr>БОЛОТО</vt:lpstr>
      <vt:lpstr>Слайд 19</vt:lpstr>
      <vt:lpstr>Где ловить рыбу?</vt:lpstr>
      <vt:lpstr>Слайд 21</vt:lpstr>
      <vt:lpstr>РЕКА - joki, jogi (кар.) ёки, йоки </vt:lpstr>
      <vt:lpstr>РЕКА - joki, jogi (кар.) ёки, йоки </vt:lpstr>
      <vt:lpstr>Животный мир  Карелии </vt:lpstr>
      <vt:lpstr>янис, яниш, яниж, януо - «заяц»</vt:lpstr>
      <vt:lpstr>мегрю, мягря – «барсук»</vt:lpstr>
      <vt:lpstr>орава (кар.) урау (вепс.) оаррев (саам.) - «белка» </vt:lpstr>
      <vt:lpstr>контио, кондии, кондый (вепс.)  конди (кар.) - «медведь» </vt:lpstr>
      <vt:lpstr>репо, ребой - «лиса»</vt:lpstr>
      <vt:lpstr>Ягоды карельского леса</vt:lpstr>
      <vt:lpstr>О каких двух самых знаменитых карельских ягодах напоминают эти названия?</vt:lpstr>
      <vt:lpstr>клюква</vt:lpstr>
      <vt:lpstr>Слайд 33</vt:lpstr>
      <vt:lpstr>Слайд 34</vt:lpstr>
      <vt:lpstr>Слайд 35</vt:lpstr>
      <vt:lpstr>Институт языка,  литературы и истории  Карельского научного центра  Российской академии наук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svetochka</cp:lastModifiedBy>
  <cp:revision>190</cp:revision>
  <dcterms:created xsi:type="dcterms:W3CDTF">1601-01-01T00:00:00Z</dcterms:created>
  <dcterms:modified xsi:type="dcterms:W3CDTF">2007-03-22T19:33:17Z</dcterms:modified>
</cp:coreProperties>
</file>