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0" r:id="rId3"/>
    <p:sldId id="271" r:id="rId4"/>
    <p:sldId id="262" r:id="rId5"/>
    <p:sldId id="263" r:id="rId6"/>
    <p:sldId id="257" r:id="rId7"/>
    <p:sldId id="265" r:id="rId8"/>
    <p:sldId id="266" r:id="rId9"/>
    <p:sldId id="269" r:id="rId10"/>
    <p:sldId id="268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884" autoAdjust="0"/>
  </p:normalViewPr>
  <p:slideViewPr>
    <p:cSldViewPr>
      <p:cViewPr varScale="1">
        <p:scale>
          <a:sx n="71" d="100"/>
          <a:sy n="71" d="100"/>
        </p:scale>
        <p:origin x="3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3AAAA2-4507-4A6D-B7EE-88537782EA37}" type="doc">
      <dgm:prSet loTypeId="urn:microsoft.com/office/officeart/2005/8/layout/targe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415905-3CFE-48C4-89BB-7832664256E7}">
      <dgm:prSet phldrT="[Текст]" custT="1"/>
      <dgm:spPr/>
      <dgm:t>
        <a:bodyPr/>
        <a:lstStyle/>
        <a:p>
          <a:r>
            <a:rPr lang="ru-RU" sz="2400" b="1" dirty="0">
              <a:solidFill>
                <a:srgbClr val="7030A0"/>
              </a:solidFill>
            </a:rPr>
            <a:t>Геохимические</a:t>
          </a:r>
        </a:p>
      </dgm:t>
    </dgm:pt>
    <dgm:pt modelId="{CFAA2049-858E-4611-92CF-63377604C21D}" type="parTrans" cxnId="{074B3116-831C-465C-946D-B098A5CAF17A}">
      <dgm:prSet/>
      <dgm:spPr/>
      <dgm:t>
        <a:bodyPr/>
        <a:lstStyle/>
        <a:p>
          <a:endParaRPr lang="ru-RU"/>
        </a:p>
      </dgm:t>
    </dgm:pt>
    <dgm:pt modelId="{2018CEF7-C14D-46F4-A9AC-3D6BBBEFE656}" type="sibTrans" cxnId="{074B3116-831C-465C-946D-B098A5CAF17A}">
      <dgm:prSet/>
      <dgm:spPr/>
      <dgm:t>
        <a:bodyPr/>
        <a:lstStyle/>
        <a:p>
          <a:endParaRPr lang="ru-RU"/>
        </a:p>
      </dgm:t>
    </dgm:pt>
    <dgm:pt modelId="{CA80BD54-BB9A-4EAD-A6C7-F1AED714A9D4}">
      <dgm:prSet custT="1"/>
      <dgm:spPr/>
      <dgm:t>
        <a:bodyPr/>
        <a:lstStyle/>
        <a:p>
          <a:r>
            <a:rPr lang="ru-RU" sz="2400" b="1" dirty="0" err="1">
              <a:solidFill>
                <a:srgbClr val="7030A0"/>
              </a:solidFill>
            </a:rPr>
            <a:t>Климато-гидрологические</a:t>
          </a:r>
          <a:endParaRPr lang="ru-RU" sz="2400" b="1" dirty="0">
            <a:solidFill>
              <a:srgbClr val="7030A0"/>
            </a:solidFill>
          </a:endParaRPr>
        </a:p>
      </dgm:t>
    </dgm:pt>
    <dgm:pt modelId="{17A7F21E-F2D5-4E79-9F31-5F75BFB5F310}" type="parTrans" cxnId="{C4BA4880-D39A-49F2-BC71-45F53EFB776C}">
      <dgm:prSet/>
      <dgm:spPr/>
      <dgm:t>
        <a:bodyPr/>
        <a:lstStyle/>
        <a:p>
          <a:endParaRPr lang="ru-RU"/>
        </a:p>
      </dgm:t>
    </dgm:pt>
    <dgm:pt modelId="{CA66EE14-0350-4E23-B42F-D72C364E0904}" type="sibTrans" cxnId="{C4BA4880-D39A-49F2-BC71-45F53EFB776C}">
      <dgm:prSet/>
      <dgm:spPr/>
      <dgm:t>
        <a:bodyPr/>
        <a:lstStyle/>
        <a:p>
          <a:endParaRPr lang="ru-RU"/>
        </a:p>
      </dgm:t>
    </dgm:pt>
    <dgm:pt modelId="{DC4D8880-D52E-4F9B-A810-273E0D3F9354}">
      <dgm:prSet phldrT="[Текст]" custT="1"/>
      <dgm:spPr/>
      <dgm:t>
        <a:bodyPr/>
        <a:lstStyle/>
        <a:p>
          <a:r>
            <a:rPr lang="ru-RU" sz="2400" b="1" dirty="0">
              <a:solidFill>
                <a:srgbClr val="7030A0"/>
              </a:solidFill>
            </a:rPr>
            <a:t>Биологические</a:t>
          </a:r>
        </a:p>
      </dgm:t>
    </dgm:pt>
    <dgm:pt modelId="{13555F12-672C-4D82-B6B7-8B546A4BE7C2}" type="parTrans" cxnId="{DDB62D11-5258-4810-9E29-3BFCB7E272AB}">
      <dgm:prSet/>
      <dgm:spPr/>
      <dgm:t>
        <a:bodyPr/>
        <a:lstStyle/>
        <a:p>
          <a:endParaRPr lang="ru-RU"/>
        </a:p>
      </dgm:t>
    </dgm:pt>
    <dgm:pt modelId="{FFC8DB56-B9B4-4F1E-8B0A-A39BFCDA6AA8}" type="sibTrans" cxnId="{DDB62D11-5258-4810-9E29-3BFCB7E272AB}">
      <dgm:prSet/>
      <dgm:spPr/>
      <dgm:t>
        <a:bodyPr/>
        <a:lstStyle/>
        <a:p>
          <a:endParaRPr lang="ru-RU"/>
        </a:p>
      </dgm:t>
    </dgm:pt>
    <dgm:pt modelId="{1647202A-E46B-4AB8-9EC1-6EADDF543AE1}">
      <dgm:prSet phldrT="[Текст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2400" b="1" dirty="0">
              <a:solidFill>
                <a:srgbClr val="7030A0"/>
              </a:solidFill>
            </a:rPr>
            <a:t>Солнечно- космические</a:t>
          </a:r>
        </a:p>
      </dgm:t>
    </dgm:pt>
    <dgm:pt modelId="{954049E5-B3E7-48DC-A224-D6C0874CA26A}" type="sibTrans" cxnId="{56CE15EB-5B07-4838-BFDE-FDF0E1059848}">
      <dgm:prSet/>
      <dgm:spPr/>
      <dgm:t>
        <a:bodyPr/>
        <a:lstStyle/>
        <a:p>
          <a:endParaRPr lang="ru-RU"/>
        </a:p>
      </dgm:t>
    </dgm:pt>
    <dgm:pt modelId="{38606C2D-B3EE-4311-8C7F-8BB8FFE7C8DC}" type="parTrans" cxnId="{56CE15EB-5B07-4838-BFDE-FDF0E1059848}">
      <dgm:prSet/>
      <dgm:spPr/>
      <dgm:t>
        <a:bodyPr/>
        <a:lstStyle/>
        <a:p>
          <a:endParaRPr lang="ru-RU"/>
        </a:p>
      </dgm:t>
    </dgm:pt>
    <dgm:pt modelId="{FD0EB98C-F3A6-45C0-97B7-3B88EE05764E}">
      <dgm:prSet custT="1"/>
      <dgm:spPr/>
      <dgm:t>
        <a:bodyPr/>
        <a:lstStyle/>
        <a:p>
          <a:r>
            <a:rPr lang="ru-RU" sz="2400" b="1" dirty="0">
              <a:solidFill>
                <a:srgbClr val="7030A0"/>
              </a:solidFill>
            </a:rPr>
            <a:t>Геолого-геоморфологические</a:t>
          </a:r>
        </a:p>
      </dgm:t>
    </dgm:pt>
    <dgm:pt modelId="{8E7F3122-31EC-433D-9F78-249648EDC7D1}" type="sibTrans" cxnId="{F035BAA4-1DB5-4E98-96E0-089D1621C404}">
      <dgm:prSet/>
      <dgm:spPr/>
      <dgm:t>
        <a:bodyPr/>
        <a:lstStyle/>
        <a:p>
          <a:endParaRPr lang="ru-RU"/>
        </a:p>
      </dgm:t>
    </dgm:pt>
    <dgm:pt modelId="{DC5874F1-97A2-4EF0-B17B-639D01427D2B}" type="parTrans" cxnId="{F035BAA4-1DB5-4E98-96E0-089D1621C404}">
      <dgm:prSet/>
      <dgm:spPr/>
      <dgm:t>
        <a:bodyPr/>
        <a:lstStyle/>
        <a:p>
          <a:endParaRPr lang="ru-RU"/>
        </a:p>
      </dgm:t>
    </dgm:pt>
    <dgm:pt modelId="{2317B7FC-610A-4046-AE35-B06F5171211C}" type="pres">
      <dgm:prSet presAssocID="{F03AAAA2-4507-4A6D-B7EE-88537782EA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C441A995-D6CE-49B4-B327-D06E57347658}" type="pres">
      <dgm:prSet presAssocID="{1647202A-E46B-4AB8-9EC1-6EADDF543AE1}" presName="circle1" presStyleLbl="node1" presStyleIdx="0" presStyleCnt="5"/>
      <dgm:spPr/>
    </dgm:pt>
    <dgm:pt modelId="{AE181C9C-E9EE-47AB-BA9F-8D37D6688220}" type="pres">
      <dgm:prSet presAssocID="{1647202A-E46B-4AB8-9EC1-6EADDF543AE1}" presName="space" presStyleCnt="0"/>
      <dgm:spPr/>
    </dgm:pt>
    <dgm:pt modelId="{C563225A-D0B0-4CAE-BEF8-E03D1D883012}" type="pres">
      <dgm:prSet presAssocID="{1647202A-E46B-4AB8-9EC1-6EADDF543AE1}" presName="rect1" presStyleLbl="alignAcc1" presStyleIdx="0" presStyleCnt="5" custLinFactNeighborX="1163" custLinFactNeighborY="0"/>
      <dgm:spPr/>
    </dgm:pt>
    <dgm:pt modelId="{561618D7-E2CB-49D6-8511-2F404AFEDBC4}" type="pres">
      <dgm:prSet presAssocID="{FD0EB98C-F3A6-45C0-97B7-3B88EE05764E}" presName="vertSpace2" presStyleLbl="node1" presStyleIdx="0" presStyleCnt="5"/>
      <dgm:spPr/>
    </dgm:pt>
    <dgm:pt modelId="{611EC6C8-176B-4E60-8E06-E1630E480AB1}" type="pres">
      <dgm:prSet presAssocID="{FD0EB98C-F3A6-45C0-97B7-3B88EE05764E}" presName="circle2" presStyleLbl="node1" presStyleIdx="1" presStyleCnt="5"/>
      <dgm:spPr/>
    </dgm:pt>
    <dgm:pt modelId="{EE7852B2-88EE-4FEF-8B2A-5CED4436E9AE}" type="pres">
      <dgm:prSet presAssocID="{FD0EB98C-F3A6-45C0-97B7-3B88EE05764E}" presName="rect2" presStyleLbl="alignAcc1" presStyleIdx="1" presStyleCnt="5" custScaleY="99067" custLinFactNeighborX="2326" custLinFactNeighborY="-941"/>
      <dgm:spPr/>
    </dgm:pt>
    <dgm:pt modelId="{187AC330-7151-4485-AEA2-CAF9F6D72765}" type="pres">
      <dgm:prSet presAssocID="{CA80BD54-BB9A-4EAD-A6C7-F1AED714A9D4}" presName="vertSpace3" presStyleLbl="node1" presStyleIdx="1" presStyleCnt="5"/>
      <dgm:spPr/>
    </dgm:pt>
    <dgm:pt modelId="{11B5ED42-A19E-4DAA-B8A4-99C210F64694}" type="pres">
      <dgm:prSet presAssocID="{CA80BD54-BB9A-4EAD-A6C7-F1AED714A9D4}" presName="circle3" presStyleLbl="node1" presStyleIdx="2" presStyleCnt="5"/>
      <dgm:spPr/>
    </dgm:pt>
    <dgm:pt modelId="{B7DC8FAD-98AC-47F1-8D73-06A229B09381}" type="pres">
      <dgm:prSet presAssocID="{CA80BD54-BB9A-4EAD-A6C7-F1AED714A9D4}" presName="rect3" presStyleLbl="alignAcc1" presStyleIdx="2" presStyleCnt="5" custScaleY="95846" custLinFactNeighborX="1570" custLinFactNeighborY="-4227"/>
      <dgm:spPr/>
    </dgm:pt>
    <dgm:pt modelId="{5C7AA9A5-8901-408B-815C-E47A967EADC8}" type="pres">
      <dgm:prSet presAssocID="{A5415905-3CFE-48C4-89BB-7832664256E7}" presName="vertSpace4" presStyleLbl="node1" presStyleIdx="2" presStyleCnt="5"/>
      <dgm:spPr/>
    </dgm:pt>
    <dgm:pt modelId="{279352BB-3332-4D86-BAFC-69360CF30022}" type="pres">
      <dgm:prSet presAssocID="{A5415905-3CFE-48C4-89BB-7832664256E7}" presName="circle4" presStyleLbl="node1" presStyleIdx="3" presStyleCnt="5"/>
      <dgm:spPr/>
    </dgm:pt>
    <dgm:pt modelId="{4B997060-3D8D-4BC2-8D32-95DAEF956F19}" type="pres">
      <dgm:prSet presAssocID="{A5415905-3CFE-48C4-89BB-7832664256E7}" presName="rect4" presStyleLbl="alignAcc1" presStyleIdx="3" presStyleCnt="5" custScaleY="125287" custLinFactNeighborX="571" custLinFactNeighborY="16482"/>
      <dgm:spPr/>
    </dgm:pt>
    <dgm:pt modelId="{9E762544-579B-4ABA-BEC5-DCB4D056840C}" type="pres">
      <dgm:prSet presAssocID="{DC4D8880-D52E-4F9B-A810-273E0D3F9354}" presName="vertSpace5" presStyleLbl="node1" presStyleIdx="3" presStyleCnt="5"/>
      <dgm:spPr/>
    </dgm:pt>
    <dgm:pt modelId="{CE465730-6CAD-44A4-B4C2-D8F24F963887}" type="pres">
      <dgm:prSet presAssocID="{DC4D8880-D52E-4F9B-A810-273E0D3F9354}" presName="circle5" presStyleLbl="node1" presStyleIdx="4" presStyleCnt="5"/>
      <dgm:spPr/>
    </dgm:pt>
    <dgm:pt modelId="{0023321A-FE7E-4BD1-9D50-F98B09ADDD07}" type="pres">
      <dgm:prSet presAssocID="{DC4D8880-D52E-4F9B-A810-273E0D3F9354}" presName="rect5" presStyleLbl="alignAcc1" presStyleIdx="4" presStyleCnt="5"/>
      <dgm:spPr/>
    </dgm:pt>
    <dgm:pt modelId="{022D940B-3506-400E-89D3-95FCA0193D71}" type="pres">
      <dgm:prSet presAssocID="{1647202A-E46B-4AB8-9EC1-6EADDF543AE1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6F917839-3514-4097-8261-CBD5AD65A3DD}" type="pres">
      <dgm:prSet presAssocID="{FD0EB98C-F3A6-45C0-97B7-3B88EE05764E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76982C7-E3D7-4B59-9B98-95A20AF6463D}" type="pres">
      <dgm:prSet presAssocID="{CA80BD54-BB9A-4EAD-A6C7-F1AED714A9D4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DABF167E-475D-4B01-B5DA-D47960BF48E3}" type="pres">
      <dgm:prSet presAssocID="{A5415905-3CFE-48C4-89BB-7832664256E7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CFF9C1A2-74A4-4A39-AE07-6F0A88F399CF}" type="pres">
      <dgm:prSet presAssocID="{DC4D8880-D52E-4F9B-A810-273E0D3F9354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8A4C5708-B8A1-47CE-BEE1-35AED03CF489}" type="presOf" srcId="{FD0EB98C-F3A6-45C0-97B7-3B88EE05764E}" destId="{EE7852B2-88EE-4FEF-8B2A-5CED4436E9AE}" srcOrd="0" destOrd="0" presId="urn:microsoft.com/office/officeart/2005/8/layout/target3"/>
    <dgm:cxn modelId="{A22D9D0D-038A-41B4-BC1B-D6D1685ABC7C}" type="presOf" srcId="{CA80BD54-BB9A-4EAD-A6C7-F1AED714A9D4}" destId="{D76982C7-E3D7-4B59-9B98-95A20AF6463D}" srcOrd="1" destOrd="0" presId="urn:microsoft.com/office/officeart/2005/8/layout/target3"/>
    <dgm:cxn modelId="{DDB62D11-5258-4810-9E29-3BFCB7E272AB}" srcId="{F03AAAA2-4507-4A6D-B7EE-88537782EA37}" destId="{DC4D8880-D52E-4F9B-A810-273E0D3F9354}" srcOrd="4" destOrd="0" parTransId="{13555F12-672C-4D82-B6B7-8B546A4BE7C2}" sibTransId="{FFC8DB56-B9B4-4F1E-8B0A-A39BFCDA6AA8}"/>
    <dgm:cxn modelId="{074B3116-831C-465C-946D-B098A5CAF17A}" srcId="{F03AAAA2-4507-4A6D-B7EE-88537782EA37}" destId="{A5415905-3CFE-48C4-89BB-7832664256E7}" srcOrd="3" destOrd="0" parTransId="{CFAA2049-858E-4611-92CF-63377604C21D}" sibTransId="{2018CEF7-C14D-46F4-A9AC-3D6BBBEFE656}"/>
    <dgm:cxn modelId="{A6010C29-A6BC-4B3A-836C-E0C94BC1D58E}" type="presOf" srcId="{1647202A-E46B-4AB8-9EC1-6EADDF543AE1}" destId="{022D940B-3506-400E-89D3-95FCA0193D71}" srcOrd="1" destOrd="0" presId="urn:microsoft.com/office/officeart/2005/8/layout/target3"/>
    <dgm:cxn modelId="{DD215757-FF04-4CE4-8EE4-11302368CA30}" type="presOf" srcId="{1647202A-E46B-4AB8-9EC1-6EADDF543AE1}" destId="{C563225A-D0B0-4CAE-BEF8-E03D1D883012}" srcOrd="0" destOrd="0" presId="urn:microsoft.com/office/officeart/2005/8/layout/target3"/>
    <dgm:cxn modelId="{C4BA4880-D39A-49F2-BC71-45F53EFB776C}" srcId="{F03AAAA2-4507-4A6D-B7EE-88537782EA37}" destId="{CA80BD54-BB9A-4EAD-A6C7-F1AED714A9D4}" srcOrd="2" destOrd="0" parTransId="{17A7F21E-F2D5-4E79-9F31-5F75BFB5F310}" sibTransId="{CA66EE14-0350-4E23-B42F-D72C364E0904}"/>
    <dgm:cxn modelId="{DF4D3D9C-BC7C-4505-A974-492FE0FD1582}" type="presOf" srcId="{CA80BD54-BB9A-4EAD-A6C7-F1AED714A9D4}" destId="{B7DC8FAD-98AC-47F1-8D73-06A229B09381}" srcOrd="0" destOrd="0" presId="urn:microsoft.com/office/officeart/2005/8/layout/target3"/>
    <dgm:cxn modelId="{399551A2-D30B-455A-8C08-87E9545FBF70}" type="presOf" srcId="{A5415905-3CFE-48C4-89BB-7832664256E7}" destId="{DABF167E-475D-4B01-B5DA-D47960BF48E3}" srcOrd="1" destOrd="0" presId="urn:microsoft.com/office/officeart/2005/8/layout/target3"/>
    <dgm:cxn modelId="{F035BAA4-1DB5-4E98-96E0-089D1621C404}" srcId="{F03AAAA2-4507-4A6D-B7EE-88537782EA37}" destId="{FD0EB98C-F3A6-45C0-97B7-3B88EE05764E}" srcOrd="1" destOrd="0" parTransId="{DC5874F1-97A2-4EF0-B17B-639D01427D2B}" sibTransId="{8E7F3122-31EC-433D-9F78-249648EDC7D1}"/>
    <dgm:cxn modelId="{84298BA7-AB9F-4C98-8A85-BA3D645597B2}" type="presOf" srcId="{DC4D8880-D52E-4F9B-A810-273E0D3F9354}" destId="{0023321A-FE7E-4BD1-9D50-F98B09ADDD07}" srcOrd="0" destOrd="0" presId="urn:microsoft.com/office/officeart/2005/8/layout/target3"/>
    <dgm:cxn modelId="{4C78C1B0-366E-4D13-9C7D-950D017802AD}" type="presOf" srcId="{DC4D8880-D52E-4F9B-A810-273E0D3F9354}" destId="{CFF9C1A2-74A4-4A39-AE07-6F0A88F399CF}" srcOrd="1" destOrd="0" presId="urn:microsoft.com/office/officeart/2005/8/layout/target3"/>
    <dgm:cxn modelId="{95A836C9-DD31-4DA0-AABA-DE69E398191D}" type="presOf" srcId="{FD0EB98C-F3A6-45C0-97B7-3B88EE05764E}" destId="{6F917839-3514-4097-8261-CBD5AD65A3DD}" srcOrd="1" destOrd="0" presId="urn:microsoft.com/office/officeart/2005/8/layout/target3"/>
    <dgm:cxn modelId="{56CE15EB-5B07-4838-BFDE-FDF0E1059848}" srcId="{F03AAAA2-4507-4A6D-B7EE-88537782EA37}" destId="{1647202A-E46B-4AB8-9EC1-6EADDF543AE1}" srcOrd="0" destOrd="0" parTransId="{38606C2D-B3EE-4311-8C7F-8BB8FFE7C8DC}" sibTransId="{954049E5-B3E7-48DC-A224-D6C0874CA26A}"/>
    <dgm:cxn modelId="{AC166BF3-46D9-4A92-8311-2445BDE3979C}" type="presOf" srcId="{F03AAAA2-4507-4A6D-B7EE-88537782EA37}" destId="{2317B7FC-610A-4046-AE35-B06F5171211C}" srcOrd="0" destOrd="0" presId="urn:microsoft.com/office/officeart/2005/8/layout/target3"/>
    <dgm:cxn modelId="{8CE761FA-616B-45ED-A71E-FAB0DD120DEC}" type="presOf" srcId="{A5415905-3CFE-48C4-89BB-7832664256E7}" destId="{4B997060-3D8D-4BC2-8D32-95DAEF956F19}" srcOrd="0" destOrd="0" presId="urn:microsoft.com/office/officeart/2005/8/layout/target3"/>
    <dgm:cxn modelId="{5CDDCA9E-4F18-4CB5-831D-0815350331BB}" type="presParOf" srcId="{2317B7FC-610A-4046-AE35-B06F5171211C}" destId="{C441A995-D6CE-49B4-B327-D06E57347658}" srcOrd="0" destOrd="0" presId="urn:microsoft.com/office/officeart/2005/8/layout/target3"/>
    <dgm:cxn modelId="{BB3C971D-D324-4D85-8A93-2D57A91906E8}" type="presParOf" srcId="{2317B7FC-610A-4046-AE35-B06F5171211C}" destId="{AE181C9C-E9EE-47AB-BA9F-8D37D6688220}" srcOrd="1" destOrd="0" presId="urn:microsoft.com/office/officeart/2005/8/layout/target3"/>
    <dgm:cxn modelId="{87FF0296-AFDA-4965-845B-D1F5711D247D}" type="presParOf" srcId="{2317B7FC-610A-4046-AE35-B06F5171211C}" destId="{C563225A-D0B0-4CAE-BEF8-E03D1D883012}" srcOrd="2" destOrd="0" presId="urn:microsoft.com/office/officeart/2005/8/layout/target3"/>
    <dgm:cxn modelId="{246D38E9-3C5B-4AE1-AFBD-DFF5C5C020F7}" type="presParOf" srcId="{2317B7FC-610A-4046-AE35-B06F5171211C}" destId="{561618D7-E2CB-49D6-8511-2F404AFEDBC4}" srcOrd="3" destOrd="0" presId="urn:microsoft.com/office/officeart/2005/8/layout/target3"/>
    <dgm:cxn modelId="{E2220E56-3C05-4E0C-BC6A-D12C8646CBF5}" type="presParOf" srcId="{2317B7FC-610A-4046-AE35-B06F5171211C}" destId="{611EC6C8-176B-4E60-8E06-E1630E480AB1}" srcOrd="4" destOrd="0" presId="urn:microsoft.com/office/officeart/2005/8/layout/target3"/>
    <dgm:cxn modelId="{B6E20023-CE41-43BA-9A62-1E488B36AEB3}" type="presParOf" srcId="{2317B7FC-610A-4046-AE35-B06F5171211C}" destId="{EE7852B2-88EE-4FEF-8B2A-5CED4436E9AE}" srcOrd="5" destOrd="0" presId="urn:microsoft.com/office/officeart/2005/8/layout/target3"/>
    <dgm:cxn modelId="{96F7F7E3-F9FF-408E-8A6B-E5E5033EB005}" type="presParOf" srcId="{2317B7FC-610A-4046-AE35-B06F5171211C}" destId="{187AC330-7151-4485-AEA2-CAF9F6D72765}" srcOrd="6" destOrd="0" presId="urn:microsoft.com/office/officeart/2005/8/layout/target3"/>
    <dgm:cxn modelId="{95DDE5DE-6FFD-4EF1-A1A4-0E5C565A39C5}" type="presParOf" srcId="{2317B7FC-610A-4046-AE35-B06F5171211C}" destId="{11B5ED42-A19E-4DAA-B8A4-99C210F64694}" srcOrd="7" destOrd="0" presId="urn:microsoft.com/office/officeart/2005/8/layout/target3"/>
    <dgm:cxn modelId="{21000258-9CB8-448B-9410-7055D26E9721}" type="presParOf" srcId="{2317B7FC-610A-4046-AE35-B06F5171211C}" destId="{B7DC8FAD-98AC-47F1-8D73-06A229B09381}" srcOrd="8" destOrd="0" presId="urn:microsoft.com/office/officeart/2005/8/layout/target3"/>
    <dgm:cxn modelId="{72372143-090B-4B5F-907E-EF6F36D14EB4}" type="presParOf" srcId="{2317B7FC-610A-4046-AE35-B06F5171211C}" destId="{5C7AA9A5-8901-408B-815C-E47A967EADC8}" srcOrd="9" destOrd="0" presId="urn:microsoft.com/office/officeart/2005/8/layout/target3"/>
    <dgm:cxn modelId="{57EDC615-3896-4271-9B88-B2D22374994A}" type="presParOf" srcId="{2317B7FC-610A-4046-AE35-B06F5171211C}" destId="{279352BB-3332-4D86-BAFC-69360CF30022}" srcOrd="10" destOrd="0" presId="urn:microsoft.com/office/officeart/2005/8/layout/target3"/>
    <dgm:cxn modelId="{C3621570-042E-42ED-8BD4-DF7E8799254E}" type="presParOf" srcId="{2317B7FC-610A-4046-AE35-B06F5171211C}" destId="{4B997060-3D8D-4BC2-8D32-95DAEF956F19}" srcOrd="11" destOrd="0" presId="urn:microsoft.com/office/officeart/2005/8/layout/target3"/>
    <dgm:cxn modelId="{1CC9BD06-98EF-4677-AA9D-BC3D729D6A94}" type="presParOf" srcId="{2317B7FC-610A-4046-AE35-B06F5171211C}" destId="{9E762544-579B-4ABA-BEC5-DCB4D056840C}" srcOrd="12" destOrd="0" presId="urn:microsoft.com/office/officeart/2005/8/layout/target3"/>
    <dgm:cxn modelId="{C26D0395-E50D-4D29-8FB5-3179325A5131}" type="presParOf" srcId="{2317B7FC-610A-4046-AE35-B06F5171211C}" destId="{CE465730-6CAD-44A4-B4C2-D8F24F963887}" srcOrd="13" destOrd="0" presId="urn:microsoft.com/office/officeart/2005/8/layout/target3"/>
    <dgm:cxn modelId="{7144E78A-30F9-4C8D-8EB3-835262E7860A}" type="presParOf" srcId="{2317B7FC-610A-4046-AE35-B06F5171211C}" destId="{0023321A-FE7E-4BD1-9D50-F98B09ADDD07}" srcOrd="14" destOrd="0" presId="urn:microsoft.com/office/officeart/2005/8/layout/target3"/>
    <dgm:cxn modelId="{DA593402-9110-49E6-9B64-2E7BB5DCBA82}" type="presParOf" srcId="{2317B7FC-610A-4046-AE35-B06F5171211C}" destId="{022D940B-3506-400E-89D3-95FCA0193D71}" srcOrd="15" destOrd="0" presId="urn:microsoft.com/office/officeart/2005/8/layout/target3"/>
    <dgm:cxn modelId="{614C7A75-EC20-4A43-936B-98998CE2A95C}" type="presParOf" srcId="{2317B7FC-610A-4046-AE35-B06F5171211C}" destId="{6F917839-3514-4097-8261-CBD5AD65A3DD}" srcOrd="16" destOrd="0" presId="urn:microsoft.com/office/officeart/2005/8/layout/target3"/>
    <dgm:cxn modelId="{83DA5FA0-82D9-4502-A40D-E89902A48A14}" type="presParOf" srcId="{2317B7FC-610A-4046-AE35-B06F5171211C}" destId="{D76982C7-E3D7-4B59-9B98-95A20AF6463D}" srcOrd="17" destOrd="0" presId="urn:microsoft.com/office/officeart/2005/8/layout/target3"/>
    <dgm:cxn modelId="{0A5DA135-57C6-4A4F-BA37-29583EA35A08}" type="presParOf" srcId="{2317B7FC-610A-4046-AE35-B06F5171211C}" destId="{DABF167E-475D-4B01-B5DA-D47960BF48E3}" srcOrd="18" destOrd="0" presId="urn:microsoft.com/office/officeart/2005/8/layout/target3"/>
    <dgm:cxn modelId="{7B2468C2-05E5-4ABA-88CE-15E6D88A1DF9}" type="presParOf" srcId="{2317B7FC-610A-4046-AE35-B06F5171211C}" destId="{CFF9C1A2-74A4-4A39-AE07-6F0A88F399CF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1A995-D6CE-49B4-B327-D06E57347658}">
      <dsp:nvSpPr>
        <dsp:cNvPr id="0" name=""/>
        <dsp:cNvSpPr/>
      </dsp:nvSpPr>
      <dsp:spPr>
        <a:xfrm>
          <a:off x="0" y="0"/>
          <a:ext cx="4357717" cy="435771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63225A-D0B0-4CAE-BEF8-E03D1D883012}">
      <dsp:nvSpPr>
        <dsp:cNvPr id="0" name=""/>
        <dsp:cNvSpPr/>
      </dsp:nvSpPr>
      <dsp:spPr>
        <a:xfrm>
          <a:off x="2178858" y="0"/>
          <a:ext cx="6250825" cy="4357717"/>
        </a:xfrm>
        <a:prstGeom prst="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7030A0"/>
              </a:solidFill>
            </a:rPr>
            <a:t>Солнечно- космические</a:t>
          </a:r>
        </a:p>
      </dsp:txBody>
      <dsp:txXfrm>
        <a:off x="2178858" y="0"/>
        <a:ext cx="6250825" cy="697234"/>
      </dsp:txXfrm>
    </dsp:sp>
    <dsp:sp modelId="{611EC6C8-176B-4E60-8E06-E1630E480AB1}">
      <dsp:nvSpPr>
        <dsp:cNvPr id="0" name=""/>
        <dsp:cNvSpPr/>
      </dsp:nvSpPr>
      <dsp:spPr>
        <a:xfrm>
          <a:off x="457560" y="697234"/>
          <a:ext cx="3442597" cy="34425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7852B2-88EE-4FEF-8B2A-5CED4436E9AE}">
      <dsp:nvSpPr>
        <dsp:cNvPr id="0" name=""/>
        <dsp:cNvSpPr/>
      </dsp:nvSpPr>
      <dsp:spPr>
        <a:xfrm>
          <a:off x="2178858" y="680899"/>
          <a:ext cx="6250825" cy="34104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7030A0"/>
              </a:solidFill>
            </a:rPr>
            <a:t>Геолого-геоморфологические</a:t>
          </a:r>
        </a:p>
      </dsp:txBody>
      <dsp:txXfrm>
        <a:off x="2178858" y="680899"/>
        <a:ext cx="6250825" cy="690729"/>
      </dsp:txXfrm>
    </dsp:sp>
    <dsp:sp modelId="{11B5ED42-A19E-4DAA-B8A4-99C210F64694}">
      <dsp:nvSpPr>
        <dsp:cNvPr id="0" name=""/>
        <dsp:cNvSpPr/>
      </dsp:nvSpPr>
      <dsp:spPr>
        <a:xfrm>
          <a:off x="915120" y="1394469"/>
          <a:ext cx="2527476" cy="252747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DC8FAD-98AC-47F1-8D73-06A229B09381}">
      <dsp:nvSpPr>
        <dsp:cNvPr id="0" name=""/>
        <dsp:cNvSpPr/>
      </dsp:nvSpPr>
      <dsp:spPr>
        <a:xfrm>
          <a:off x="2178858" y="1340129"/>
          <a:ext cx="6250825" cy="24224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rgbClr val="7030A0"/>
              </a:solidFill>
            </a:rPr>
            <a:t>Климато-гидрологические</a:t>
          </a:r>
          <a:endParaRPr lang="ru-RU" sz="2400" b="1" kern="1200" dirty="0">
            <a:solidFill>
              <a:srgbClr val="7030A0"/>
            </a:solidFill>
          </a:endParaRPr>
        </a:p>
      </dsp:txBody>
      <dsp:txXfrm>
        <a:off x="2178858" y="1340129"/>
        <a:ext cx="6250825" cy="668271"/>
      </dsp:txXfrm>
    </dsp:sp>
    <dsp:sp modelId="{279352BB-3332-4D86-BAFC-69360CF30022}">
      <dsp:nvSpPr>
        <dsp:cNvPr id="0" name=""/>
        <dsp:cNvSpPr/>
      </dsp:nvSpPr>
      <dsp:spPr>
        <a:xfrm>
          <a:off x="1372681" y="2091704"/>
          <a:ext cx="1612355" cy="161235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B997060-3D8D-4BC2-8D32-95DAEF956F19}">
      <dsp:nvSpPr>
        <dsp:cNvPr id="0" name=""/>
        <dsp:cNvSpPr/>
      </dsp:nvSpPr>
      <dsp:spPr>
        <a:xfrm>
          <a:off x="2178858" y="2153594"/>
          <a:ext cx="6250825" cy="20200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7030A0"/>
              </a:solidFill>
            </a:rPr>
            <a:t>Геохимические</a:t>
          </a:r>
        </a:p>
      </dsp:txBody>
      <dsp:txXfrm>
        <a:off x="2178858" y="2153594"/>
        <a:ext cx="6250825" cy="873544"/>
      </dsp:txXfrm>
    </dsp:sp>
    <dsp:sp modelId="{CE465730-6CAD-44A4-B4C2-D8F24F963887}">
      <dsp:nvSpPr>
        <dsp:cNvPr id="0" name=""/>
        <dsp:cNvSpPr/>
      </dsp:nvSpPr>
      <dsp:spPr>
        <a:xfrm>
          <a:off x="1830241" y="2788939"/>
          <a:ext cx="697234" cy="69723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"/>
                <a:satMod val="25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12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15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23321A-FE7E-4BD1-9D50-F98B09ADDD07}">
      <dsp:nvSpPr>
        <dsp:cNvPr id="0" name=""/>
        <dsp:cNvSpPr/>
      </dsp:nvSpPr>
      <dsp:spPr>
        <a:xfrm>
          <a:off x="2178858" y="2788939"/>
          <a:ext cx="6250825" cy="6972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7030A0"/>
              </a:solidFill>
            </a:rPr>
            <a:t>Биологические</a:t>
          </a:r>
        </a:p>
      </dsp:txBody>
      <dsp:txXfrm>
        <a:off x="2178858" y="2788939"/>
        <a:ext cx="6250825" cy="697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356A0-4529-4EA9-89AC-DC678883296B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Федотова Н.Ю.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9C226-5F4C-4054-8F92-873AE32561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6FACB-C1D9-4FC2-BA85-9FC952A114C4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/>
              <a:t>Федотова Н.Ю.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BC5B5-6168-4177-BEDA-BE9888ED91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BC5B5-6168-4177-BEDA-BE9888ED9189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Федотова Н.Ю.</a:t>
            </a:r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BC5B5-6168-4177-BEDA-BE9888ED9189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Федотова Н.Ю.</a:t>
            </a:r>
          </a:p>
        </p:txBody>
      </p:sp>
      <p:sp>
        <p:nvSpPr>
          <p:cNvPr id="7" name="Верхний колонтитул 6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D81E2EA-8EF7-4AA3-BD19-E067C7137C83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F0FCA63-401D-45E2-B26B-DDC5F82F9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E2EA-8EF7-4AA3-BD19-E067C7137C83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CA63-401D-45E2-B26B-DDC5F82F9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E2EA-8EF7-4AA3-BD19-E067C7137C83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CA63-401D-45E2-B26B-DDC5F82F9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E2EA-8EF7-4AA3-BD19-E067C7137C83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CA63-401D-45E2-B26B-DDC5F82F9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E2EA-8EF7-4AA3-BD19-E067C7137C83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CA63-401D-45E2-B26B-DDC5F82F9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E2EA-8EF7-4AA3-BD19-E067C7137C83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CA63-401D-45E2-B26B-DDC5F82F9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D81E2EA-8EF7-4AA3-BD19-E067C7137C83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F0FCA63-401D-45E2-B26B-DDC5F82F9E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D81E2EA-8EF7-4AA3-BD19-E067C7137C83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F0FCA63-401D-45E2-B26B-DDC5F82F9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E2EA-8EF7-4AA3-BD19-E067C7137C83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CA63-401D-45E2-B26B-DDC5F82F9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E2EA-8EF7-4AA3-BD19-E067C7137C83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CA63-401D-45E2-B26B-DDC5F82F9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E2EA-8EF7-4AA3-BD19-E067C7137C83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FCA63-401D-45E2-B26B-DDC5F82F9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D81E2EA-8EF7-4AA3-BD19-E067C7137C83}" type="datetimeFigureOut">
              <a:rPr lang="ru-RU" smtClean="0"/>
              <a:pPr/>
              <a:t>чт 19.10.23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F0FCA63-401D-45E2-B26B-DDC5F82F9E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">
              <a:schemeClr val="accent1">
                <a:tint val="66000"/>
                <a:satMod val="160000"/>
                <a:alpha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500175"/>
            <a:ext cx="7686700" cy="2071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+mn-lt"/>
              </a:rPr>
              <a:t>Опасные и неблагоприятные природные процессы и явления на территории Карелии</a:t>
            </a:r>
            <a:endParaRPr lang="ru-RU" sz="36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86256"/>
            <a:ext cx="8258204" cy="19288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Моя Карелия    7 класс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Федотова Н.Ю. учитель географии</a:t>
            </a:r>
          </a:p>
          <a:p>
            <a:pPr algn="ctr"/>
            <a:r>
              <a:rPr lang="ru-RU" sz="1700" b="1" dirty="0">
                <a:solidFill>
                  <a:schemeClr val="accent2">
                    <a:lumMod val="75000"/>
                  </a:schemeClr>
                </a:solidFill>
              </a:rPr>
              <a:t>МОУ «СОШ №2  им. А.С.Пушкина» г. Костомукша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858839" y="142852"/>
            <a:ext cx="2285161" cy="190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85794"/>
            <a:ext cx="5786478" cy="50006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8080"/>
                </a:solidFill>
                <a:latin typeface="+mn-lt"/>
              </a:rPr>
              <a:t>Биологические</a:t>
            </a:r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5072066" y="1428736"/>
            <a:ext cx="3476902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571472" y="1500174"/>
            <a:ext cx="4181476" cy="2696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4357695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-эпидемическая вспышка опасных инфекционных заболеваний</a:t>
            </a:r>
          </a:p>
          <a:p>
            <a:pPr>
              <a:buFontTx/>
              <a:buChar char="-"/>
            </a:pPr>
            <a:r>
              <a:rPr lang="ru-RU" dirty="0"/>
              <a:t>эпизоотии</a:t>
            </a:r>
          </a:p>
          <a:p>
            <a:pPr>
              <a:buFontTx/>
              <a:buChar char="-"/>
            </a:pPr>
            <a:r>
              <a:rPr lang="ru-RU" dirty="0"/>
              <a:t>инфекционные заболевания растений и животных</a:t>
            </a:r>
          </a:p>
          <a:p>
            <a:pPr>
              <a:buFontTx/>
              <a:buChar char="-"/>
            </a:pPr>
            <a:r>
              <a:rPr lang="ru-RU" dirty="0"/>
              <a:t>-пожары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00035" y="1714488"/>
          <a:ext cx="7858180" cy="3143272"/>
        </p:xfrm>
        <a:graphic>
          <a:graphicData uri="http://schemas.openxmlformats.org/drawingml/2006/table">
            <a:tbl>
              <a:tblPr/>
              <a:tblGrid>
                <a:gridCol w="2428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64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59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неблагоприятные природные явления и процессы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группа ОНППЯ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район </a:t>
                      </a: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 Карелии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7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засуха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Климато-гидрологические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1843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latin typeface="Times New Roman"/>
                          <a:ea typeface="Calibri"/>
                          <a:cs typeface="Times New Roman"/>
                        </a:rPr>
                        <a:t>Повенецкий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Times New Roman"/>
                        </a:rPr>
                        <a:t> уезд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Неблагоприятные природные явления и процессы на территории Карелии</a:t>
            </a:r>
            <a:endParaRPr kumimoji="0" 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Я\Desktop\s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3141780" y="670261"/>
            <a:ext cx="4119502" cy="9743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1678"/>
            <a:ext cx="8229600" cy="15716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just"/>
            <a:r>
              <a:rPr lang="ru-RU" sz="2800" b="1" dirty="0"/>
              <a:t>Извержение вулкана, смерч, снегопад, наводнение, лавина, засуха, землетрясение, сель, заморозки, оползень, ливни, ураган, цунами, обвалы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1143008"/>
          </a:xfrm>
        </p:spPr>
        <p:txBody>
          <a:bodyPr/>
          <a:lstStyle/>
          <a:p>
            <a:pPr lvl="0"/>
            <a:r>
              <a:rPr lang="ru-RU" b="1" dirty="0">
                <a:solidFill>
                  <a:srgbClr val="0070C0"/>
                </a:solidFill>
              </a:rPr>
              <a:t>Распределите эти явления по географическим оболочкам 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524000" y="3929068"/>
          <a:ext cx="6096000" cy="257176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353">
                <a:tc>
                  <a:txBody>
                    <a:bodyPr/>
                    <a:lstStyle/>
                    <a:p>
                      <a:r>
                        <a:rPr lang="ru-RU" dirty="0"/>
                        <a:t>Литосфера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Атмосфера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Гидросфера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6" name="Picture 2" descr="C:\Users\Я\Desktop\Cloud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356391"/>
            <a:ext cx="1357322" cy="167241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4"/>
          <a:ext cx="7972452" cy="530921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657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74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466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Литосфера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Атмосфера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Гидросфера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none" dirty="0">
                          <a:latin typeface="Times New Roman"/>
                          <a:ea typeface="Calibri"/>
                          <a:cs typeface="Times New Roman"/>
                        </a:rPr>
                        <a:t>извержение вулкана</a:t>
                      </a:r>
                      <a:endParaRPr lang="ru-RU" sz="24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none" dirty="0">
                          <a:latin typeface="Times New Roman"/>
                          <a:ea typeface="Calibri"/>
                          <a:cs typeface="Times New Roman"/>
                        </a:rPr>
                        <a:t>заморозки</a:t>
                      </a:r>
                      <a:endParaRPr lang="ru-RU" sz="24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цунами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none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оползни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none" dirty="0">
                          <a:latin typeface="Times New Roman"/>
                          <a:ea typeface="Calibri"/>
                          <a:cs typeface="Times New Roman"/>
                        </a:rPr>
                        <a:t>смерч</a:t>
                      </a:r>
                      <a:endParaRPr lang="ru-RU" sz="24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imes New Roman" pitchFamily="18" charset="0"/>
                          <a:cs typeface="Times New Roman" pitchFamily="18" charset="0"/>
                        </a:rPr>
                        <a:t>наводнения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none" dirty="0">
                          <a:latin typeface="Times New Roman"/>
                          <a:ea typeface="Calibri"/>
                          <a:cs typeface="Times New Roman"/>
                        </a:rPr>
                        <a:t>землетрясение</a:t>
                      </a:r>
                      <a:endParaRPr lang="ru-RU" sz="24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none" dirty="0">
                          <a:latin typeface="Times New Roman"/>
                          <a:ea typeface="Calibri"/>
                          <a:cs typeface="Times New Roman"/>
                        </a:rPr>
                        <a:t>снегопад</a:t>
                      </a:r>
                      <a:endParaRPr lang="ru-RU" sz="24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none" dirty="0">
                          <a:latin typeface="Times New Roman"/>
                          <a:ea typeface="Calibri"/>
                          <a:cs typeface="Times New Roman"/>
                        </a:rPr>
                        <a:t>лавина</a:t>
                      </a:r>
                      <a:endParaRPr lang="ru-RU" sz="24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none" dirty="0">
                          <a:latin typeface="Times New Roman"/>
                          <a:ea typeface="Calibri"/>
                          <a:cs typeface="Times New Roman"/>
                        </a:rPr>
                        <a:t>засуха</a:t>
                      </a:r>
                      <a:endParaRPr lang="ru-RU" sz="24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none" dirty="0">
                          <a:latin typeface="Times New Roman"/>
                          <a:ea typeface="Calibri"/>
                          <a:cs typeface="Times New Roman"/>
                        </a:rPr>
                        <a:t>сель</a:t>
                      </a:r>
                      <a:endParaRPr lang="ru-RU" sz="24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none" dirty="0">
                          <a:latin typeface="Times New Roman"/>
                          <a:ea typeface="Calibri"/>
                          <a:cs typeface="Times New Roman"/>
                        </a:rPr>
                        <a:t>заморозки</a:t>
                      </a:r>
                      <a:endParaRPr lang="ru-RU" sz="24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none" dirty="0">
                          <a:latin typeface="Times New Roman"/>
                          <a:ea typeface="Calibri"/>
                          <a:cs typeface="Times New Roman"/>
                        </a:rPr>
                        <a:t>обвалы</a:t>
                      </a:r>
                      <a:endParaRPr lang="ru-RU" sz="24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u="none" dirty="0">
                          <a:latin typeface="Times New Roman"/>
                          <a:ea typeface="Calibri"/>
                          <a:cs typeface="Times New Roman"/>
                        </a:rPr>
                        <a:t>ураган</a:t>
                      </a:r>
                      <a:endParaRPr lang="ru-RU" sz="2400" b="1" u="none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3143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Опасное природное явление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/>
              <a:t>– стихийное событие природного происхождения, которое по своей интенсивности, масштабу распространения и продолжительности может вызвать отрицательные последствия для жизнедеятельности людей, экономики и природной среды.</a:t>
            </a:r>
          </a:p>
        </p:txBody>
      </p:sp>
      <p:pic>
        <p:nvPicPr>
          <p:cNvPr id="4" name="Picture 2" descr="C:\Users\Я\Desktop\writingonbook.gif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5" y="294658"/>
            <a:ext cx="1285884" cy="120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572560" cy="142876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8080"/>
                </a:solidFill>
                <a:latin typeface="+mn-lt"/>
              </a:rPr>
              <a:t>Классификация неблагоприятных и опасных природных процессов и явлений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2285992"/>
          <a:ext cx="842968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28670"/>
            <a:ext cx="7686700" cy="4286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algn="ctr"/>
            <a:r>
              <a:rPr lang="ru-RU" sz="3200" b="1" dirty="0" err="1">
                <a:solidFill>
                  <a:srgbClr val="008080"/>
                </a:solidFill>
                <a:latin typeface="+mn-lt"/>
              </a:rPr>
              <a:t>Климато-гидрологические</a:t>
            </a:r>
            <a:endParaRPr lang="ru-RU" sz="3200" b="1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28596" y="1571612"/>
            <a:ext cx="4381531" cy="308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714348" y="4929198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Градобития, молнии, кратковременные засухи, экстремальные температуры и осадки, сезонные колебания речного стока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4429132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080"/>
                </a:solidFill>
              </a:rPr>
              <a:t>Гидрологические опасные явления </a:t>
            </a:r>
          </a:p>
          <a:p>
            <a:r>
              <a:rPr lang="ru-RU" dirty="0"/>
              <a:t>- высокие уровни воды, наводнения - район </a:t>
            </a:r>
            <a:r>
              <a:rPr lang="ru-RU" dirty="0" err="1"/>
              <a:t>Кемских</a:t>
            </a:r>
            <a:r>
              <a:rPr lang="ru-RU" dirty="0"/>
              <a:t> ГЭС, </a:t>
            </a:r>
            <a:r>
              <a:rPr lang="ru-RU" dirty="0" err="1"/>
              <a:t>Выгских</a:t>
            </a:r>
            <a:r>
              <a:rPr lang="ru-RU" dirty="0"/>
              <a:t> ГЭС, Беломорск, Пудож, Олонец</a:t>
            </a:r>
          </a:p>
          <a:p>
            <a:r>
              <a:rPr lang="ru-RU" dirty="0"/>
              <a:t>- повышение уровня грунтовых вод, подтопление.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643050"/>
            <a:ext cx="3857652" cy="2781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428596" y="1000108"/>
            <a:ext cx="4150795" cy="466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857752" y="1214422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00100" y="5715016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8080"/>
                </a:solidFill>
              </a:rPr>
              <a:t>Обледенение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429132"/>
            <a:ext cx="3857652" cy="2215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285720" y="428604"/>
            <a:ext cx="4000528" cy="3377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5214942" y="714355"/>
            <a:ext cx="3571900" cy="293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3714752"/>
            <a:ext cx="314327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8080"/>
                </a:solidFill>
              </a:rPr>
              <a:t>Градобитие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14942" y="3643314"/>
            <a:ext cx="3643338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8080"/>
                </a:solidFill>
              </a:rPr>
              <a:t>Снегопады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09508"/>
            <a:ext cx="4110038" cy="274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072066" y="4143380"/>
            <a:ext cx="3895724" cy="2583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286512" y="571480"/>
            <a:ext cx="171451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8080"/>
                </a:solidFill>
              </a:rPr>
              <a:t>Смерчи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85725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br>
              <a:rPr lang="ru-RU" dirty="0">
                <a:latin typeface="+mn-lt"/>
              </a:rPr>
            </a:br>
            <a:r>
              <a:rPr lang="ru-RU" sz="3100" b="1" dirty="0">
                <a:solidFill>
                  <a:srgbClr val="008080"/>
                </a:solidFill>
                <a:latin typeface="+mn-lt"/>
              </a:rPr>
              <a:t>Геолого-геоморфологические явления</a:t>
            </a:r>
            <a:br>
              <a:rPr lang="ru-RU" sz="3100" b="1" dirty="0">
                <a:solidFill>
                  <a:srgbClr val="008080"/>
                </a:solidFill>
                <a:latin typeface="+mn-lt"/>
              </a:rPr>
            </a:br>
            <a:endParaRPr lang="ru-RU" sz="3100" b="1" dirty="0">
              <a:solidFill>
                <a:srgbClr val="008080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b="12623"/>
          <a:stretch>
            <a:fillRect/>
          </a:stretch>
        </p:blipFill>
        <p:spPr bwMode="auto">
          <a:xfrm>
            <a:off x="285720" y="2214554"/>
            <a:ext cx="4038600" cy="264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21495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8080"/>
                </a:solidFill>
              </a:rPr>
              <a:t>Речная эрозия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857364"/>
            <a:ext cx="3527236" cy="4417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143504" y="6286520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8080"/>
                </a:solidFill>
              </a:rPr>
              <a:t>Образование оврагов</a:t>
            </a:r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164</TotalTime>
  <Words>247</Words>
  <Application>Microsoft Office PowerPoint</Application>
  <PresentationFormat>Экран (4:3)</PresentationFormat>
  <Paragraphs>64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Georgia</vt:lpstr>
      <vt:lpstr>Times New Roman</vt:lpstr>
      <vt:lpstr>Trebuchet MS</vt:lpstr>
      <vt:lpstr>Wingdings 2</vt:lpstr>
      <vt:lpstr>Городская</vt:lpstr>
      <vt:lpstr>Опасные и неблагоприятные природные процессы и явления на территории Карелии</vt:lpstr>
      <vt:lpstr>Извержение вулкана, смерч, снегопад, наводнение, лавина, засуха, землетрясение, сель, заморозки, оползень, ливни, ураган, цунами, обвалы</vt:lpstr>
      <vt:lpstr>Презентация PowerPoint</vt:lpstr>
      <vt:lpstr>Презентация PowerPoint</vt:lpstr>
      <vt:lpstr>Классификация неблагоприятных и опасных природных процессов и явлений</vt:lpstr>
      <vt:lpstr>Климато-гидрологические</vt:lpstr>
      <vt:lpstr>Презентация PowerPoint</vt:lpstr>
      <vt:lpstr>Презентация PowerPoint</vt:lpstr>
      <vt:lpstr> Геолого-геоморфологические явления </vt:lpstr>
      <vt:lpstr>Биологические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</dc:creator>
  <cp:lastModifiedBy>Наталья Юрьевна</cp:lastModifiedBy>
  <cp:revision>19</cp:revision>
  <dcterms:created xsi:type="dcterms:W3CDTF">2011-10-24T17:48:18Z</dcterms:created>
  <dcterms:modified xsi:type="dcterms:W3CDTF">2023-10-19T11:32:46Z</dcterms:modified>
</cp:coreProperties>
</file>