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81" r:id="rId4"/>
    <p:sldId id="258" r:id="rId5"/>
    <p:sldId id="282" r:id="rId6"/>
    <p:sldId id="283" r:id="rId7"/>
    <p:sldId id="280" r:id="rId8"/>
    <p:sldId id="284" r:id="rId9"/>
    <p:sldId id="259" r:id="rId10"/>
    <p:sldId id="260" r:id="rId11"/>
    <p:sldId id="286" r:id="rId12"/>
    <p:sldId id="287" r:id="rId13"/>
    <p:sldId id="288" r:id="rId14"/>
    <p:sldId id="289" r:id="rId15"/>
    <p:sldId id="290" r:id="rId16"/>
    <p:sldId id="261" r:id="rId17"/>
    <p:sldId id="262" r:id="rId18"/>
    <p:sldId id="269" r:id="rId19"/>
    <p:sldId id="276" r:id="rId20"/>
    <p:sldId id="291" r:id="rId21"/>
    <p:sldId id="28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0080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514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080476-5371-4644-B18B-39D19857142C}" type="doc">
      <dgm:prSet loTypeId="urn:microsoft.com/office/officeart/2005/8/layout/cycle6" loCatId="relationship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D7E89FCF-B276-4352-9093-A0334451BB43}">
      <dgm:prSet phldrT="[Текст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леса</a:t>
          </a:r>
          <a:endParaRPr lang="ru-RU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7D05AA0-F312-4BD1-889F-E749976875F3}" type="parTrans" cxnId="{8E32A2C6-F68E-4FFE-AFC3-8B6F57553FFB}">
      <dgm:prSet/>
      <dgm:spPr/>
      <dgm:t>
        <a:bodyPr/>
        <a:lstStyle/>
        <a:p>
          <a:endParaRPr lang="ru-RU"/>
        </a:p>
      </dgm:t>
    </dgm:pt>
    <dgm:pt modelId="{65A4CBBC-F373-4480-90E1-F650864517BB}" type="sibTrans" cxnId="{8E32A2C6-F68E-4FFE-AFC3-8B6F57553FFB}">
      <dgm:prSet/>
      <dgm:spPr/>
      <dgm:t>
        <a:bodyPr/>
        <a:lstStyle/>
        <a:p>
          <a:endParaRPr lang="ru-RU"/>
        </a:p>
      </dgm:t>
    </dgm:pt>
    <dgm:pt modelId="{A189803B-19C4-4B93-8A04-D2A4584A3DD4}">
      <dgm:prSet phldrT="[Текст]"/>
      <dgm:spPr>
        <a:solidFill>
          <a:schemeClr val="accent2">
            <a:lumMod val="20000"/>
            <a:lumOff val="80000"/>
            <a:alpha val="8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луга</a:t>
          </a:r>
          <a:endParaRPr lang="ru-RU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E068D87-B9FD-4322-8244-19953C2D5062}" type="parTrans" cxnId="{D593CB82-3D63-4705-853B-43996B9A2B0A}">
      <dgm:prSet/>
      <dgm:spPr/>
      <dgm:t>
        <a:bodyPr/>
        <a:lstStyle/>
        <a:p>
          <a:endParaRPr lang="ru-RU"/>
        </a:p>
      </dgm:t>
    </dgm:pt>
    <dgm:pt modelId="{0F518699-DD82-4B51-AC13-0C21FA826721}" type="sibTrans" cxnId="{D593CB82-3D63-4705-853B-43996B9A2B0A}">
      <dgm:prSet/>
      <dgm:spPr/>
      <dgm:t>
        <a:bodyPr/>
        <a:lstStyle/>
        <a:p>
          <a:endParaRPr lang="ru-RU"/>
        </a:p>
      </dgm:t>
    </dgm:pt>
    <dgm:pt modelId="{05383FF0-F840-4496-997F-E581C5640A41}">
      <dgm:prSet phldrT="[Текст]" custT="1"/>
      <dgm:spPr>
        <a:solidFill>
          <a:schemeClr val="accent2">
            <a:lumMod val="20000"/>
            <a:lumOff val="80000"/>
            <a:alpha val="70000"/>
          </a:schemeClr>
        </a:solidFill>
      </dgm:spPr>
      <dgm:t>
        <a:bodyPr/>
        <a:lstStyle/>
        <a:p>
          <a:r>
            <a:rPr lang="ru-RU" sz="4000" b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болота</a:t>
          </a:r>
          <a:endParaRPr lang="ru-RU" sz="40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7D09D11-FDA2-4786-A56D-54081F50B60A}" type="parTrans" cxnId="{4BA8A8D5-DD11-4C1E-AF34-2A4C2A070F62}">
      <dgm:prSet/>
      <dgm:spPr/>
      <dgm:t>
        <a:bodyPr/>
        <a:lstStyle/>
        <a:p>
          <a:endParaRPr lang="ru-RU"/>
        </a:p>
      </dgm:t>
    </dgm:pt>
    <dgm:pt modelId="{09C92FB1-4F57-4F55-9CA8-239F941FC51D}" type="sibTrans" cxnId="{4BA8A8D5-DD11-4C1E-AF34-2A4C2A070F62}">
      <dgm:prSet/>
      <dgm:spPr/>
      <dgm:t>
        <a:bodyPr/>
        <a:lstStyle/>
        <a:p>
          <a:endParaRPr lang="ru-RU"/>
        </a:p>
      </dgm:t>
    </dgm:pt>
    <dgm:pt modelId="{BC29E5D6-B471-4E56-A026-E7B3B4EBBCB7}">
      <dgm:prSet phldrT="[Текст]" custT="1"/>
      <dgm:spPr>
        <a:solidFill>
          <a:schemeClr val="accent2">
            <a:lumMod val="20000"/>
            <a:lumOff val="80000"/>
            <a:alpha val="60000"/>
          </a:schemeClr>
        </a:solidFill>
      </dgm:spPr>
      <dgm:t>
        <a:bodyPr/>
        <a:lstStyle/>
        <a:p>
          <a:r>
            <a: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прибрежно-водные</a:t>
          </a:r>
          <a:endParaRPr lang="ru-RU" sz="32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90300F5-0CB4-4FA6-B3AC-A82CDAF32FB9}" type="parTrans" cxnId="{01CA2D4B-7B07-4CE8-8A31-4599A4A05925}">
      <dgm:prSet/>
      <dgm:spPr/>
      <dgm:t>
        <a:bodyPr/>
        <a:lstStyle/>
        <a:p>
          <a:endParaRPr lang="ru-RU"/>
        </a:p>
      </dgm:t>
    </dgm:pt>
    <dgm:pt modelId="{C2BED56A-C30A-4D96-9FA1-257A3D278E37}" type="sibTrans" cxnId="{01CA2D4B-7B07-4CE8-8A31-4599A4A05925}">
      <dgm:prSet/>
      <dgm:spPr/>
      <dgm:t>
        <a:bodyPr/>
        <a:lstStyle/>
        <a:p>
          <a:endParaRPr lang="ru-RU"/>
        </a:p>
      </dgm:t>
    </dgm:pt>
    <dgm:pt modelId="{351F084B-9166-4656-87B4-DAEAF9D3D729}">
      <dgm:prSet phldrT="[Текст]" custT="1"/>
      <dgm:spPr>
        <a:solidFill>
          <a:schemeClr val="accent2">
            <a:lumMod val="20000"/>
            <a:lumOff val="80000"/>
            <a:alpha val="50000"/>
          </a:schemeClr>
        </a:solidFill>
      </dgm:spPr>
      <dgm:t>
        <a:bodyPr/>
        <a:lstStyle/>
        <a:p>
          <a:r>
            <a:rPr lang="ru-RU" sz="3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горно-тундровые</a:t>
          </a:r>
          <a:r>
            <a: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28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4EEE211-A05C-434D-813F-AED67F825E95}" type="parTrans" cxnId="{5AF0281A-2805-4208-B8B0-2E8404FEF163}">
      <dgm:prSet/>
      <dgm:spPr/>
      <dgm:t>
        <a:bodyPr/>
        <a:lstStyle/>
        <a:p>
          <a:endParaRPr lang="ru-RU"/>
        </a:p>
      </dgm:t>
    </dgm:pt>
    <dgm:pt modelId="{115828F6-F9EF-4BD8-A9A1-52E8F7CC1072}" type="sibTrans" cxnId="{5AF0281A-2805-4208-B8B0-2E8404FEF163}">
      <dgm:prSet/>
      <dgm:spPr/>
      <dgm:t>
        <a:bodyPr/>
        <a:lstStyle/>
        <a:p>
          <a:endParaRPr lang="ru-RU"/>
        </a:p>
      </dgm:t>
    </dgm:pt>
    <dgm:pt modelId="{E0BC784D-ADCE-4CEE-9473-F2C2E8FC8E00}" type="pres">
      <dgm:prSet presAssocID="{F3080476-5371-4644-B18B-39D19857142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134B9A-6DC5-4F8A-BA19-B0A3DE216177}" type="pres">
      <dgm:prSet presAssocID="{D7E89FCF-B276-4352-9093-A0334451BB43}" presName="node" presStyleLbl="node1" presStyleIdx="0" presStyleCnt="5" custScaleX="1426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65F46E-B4EC-43AC-BBF7-0F79927FF256}" type="pres">
      <dgm:prSet presAssocID="{D7E89FCF-B276-4352-9093-A0334451BB43}" presName="spNode" presStyleCnt="0"/>
      <dgm:spPr/>
    </dgm:pt>
    <dgm:pt modelId="{31F96FF3-C3FC-40FD-8AF8-CE1454A498BF}" type="pres">
      <dgm:prSet presAssocID="{65A4CBBC-F373-4480-90E1-F650864517BB}" presName="sibTrans" presStyleLbl="sibTrans1D1" presStyleIdx="0" presStyleCnt="5"/>
      <dgm:spPr/>
      <dgm:t>
        <a:bodyPr/>
        <a:lstStyle/>
        <a:p>
          <a:endParaRPr lang="ru-RU"/>
        </a:p>
      </dgm:t>
    </dgm:pt>
    <dgm:pt modelId="{BA15583D-F6FD-4136-BAB2-76983A10E29B}" type="pres">
      <dgm:prSet presAssocID="{A189803B-19C4-4B93-8A04-D2A4584A3DD4}" presName="node" presStyleLbl="node1" presStyleIdx="1" presStyleCnt="5" custScaleX="1491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9682F8-3EEA-4F53-9415-2896EF8AD33B}" type="pres">
      <dgm:prSet presAssocID="{A189803B-19C4-4B93-8A04-D2A4584A3DD4}" presName="spNode" presStyleCnt="0"/>
      <dgm:spPr/>
    </dgm:pt>
    <dgm:pt modelId="{6DADF4EA-45C9-4CAB-87AE-9A1249DDCDBF}" type="pres">
      <dgm:prSet presAssocID="{0F518699-DD82-4B51-AC13-0C21FA826721}" presName="sibTrans" presStyleLbl="sibTrans1D1" presStyleIdx="1" presStyleCnt="5"/>
      <dgm:spPr/>
      <dgm:t>
        <a:bodyPr/>
        <a:lstStyle/>
        <a:p>
          <a:endParaRPr lang="ru-RU"/>
        </a:p>
      </dgm:t>
    </dgm:pt>
    <dgm:pt modelId="{F6CEF25C-F6E3-413C-BEE4-502470B4E5BB}" type="pres">
      <dgm:prSet presAssocID="{05383FF0-F840-4496-997F-E581C5640A41}" presName="node" presStyleLbl="node1" presStyleIdx="2" presStyleCnt="5" custScaleX="1367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73293B-66EF-4D97-AAA8-E44DF4777F30}" type="pres">
      <dgm:prSet presAssocID="{05383FF0-F840-4496-997F-E581C5640A41}" presName="spNode" presStyleCnt="0"/>
      <dgm:spPr/>
    </dgm:pt>
    <dgm:pt modelId="{4FC9D548-0472-495E-A0E3-11639EC87AC2}" type="pres">
      <dgm:prSet presAssocID="{09C92FB1-4F57-4F55-9CA8-239F941FC51D}" presName="sibTrans" presStyleLbl="sibTrans1D1" presStyleIdx="2" presStyleCnt="5"/>
      <dgm:spPr/>
      <dgm:t>
        <a:bodyPr/>
        <a:lstStyle/>
        <a:p>
          <a:endParaRPr lang="ru-RU"/>
        </a:p>
      </dgm:t>
    </dgm:pt>
    <dgm:pt modelId="{684A2510-427E-4965-A4A0-F86B2D5E5AE2}" type="pres">
      <dgm:prSet presAssocID="{BC29E5D6-B471-4E56-A026-E7B3B4EBBCB7}" presName="node" presStyleLbl="node1" presStyleIdx="3" presStyleCnt="5" custScaleX="1516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41964F-0360-41F1-AF79-A6EFCEEB6D70}" type="pres">
      <dgm:prSet presAssocID="{BC29E5D6-B471-4E56-A026-E7B3B4EBBCB7}" presName="spNode" presStyleCnt="0"/>
      <dgm:spPr/>
    </dgm:pt>
    <dgm:pt modelId="{D24AB28A-A8F6-4DAD-937B-10118DFB6410}" type="pres">
      <dgm:prSet presAssocID="{C2BED56A-C30A-4D96-9FA1-257A3D278E37}" presName="sibTrans" presStyleLbl="sibTrans1D1" presStyleIdx="3" presStyleCnt="5"/>
      <dgm:spPr/>
      <dgm:t>
        <a:bodyPr/>
        <a:lstStyle/>
        <a:p>
          <a:endParaRPr lang="ru-RU"/>
        </a:p>
      </dgm:t>
    </dgm:pt>
    <dgm:pt modelId="{794EE370-5F69-4C65-A62D-8A5F04A39A2B}" type="pres">
      <dgm:prSet presAssocID="{351F084B-9166-4656-87B4-DAEAF9D3D729}" presName="node" presStyleLbl="node1" presStyleIdx="4" presStyleCnt="5" custScaleX="1861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3C6E73-B5BA-4D5A-B3DA-4D4CC8FC485C}" type="pres">
      <dgm:prSet presAssocID="{351F084B-9166-4656-87B4-DAEAF9D3D729}" presName="spNode" presStyleCnt="0"/>
      <dgm:spPr/>
    </dgm:pt>
    <dgm:pt modelId="{9DF82A9F-440D-4C4F-9784-921893DC09FE}" type="pres">
      <dgm:prSet presAssocID="{115828F6-F9EF-4BD8-A9A1-52E8F7CC1072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C5E2F83D-1AED-4CE5-A199-18DB4EA97581}" type="presOf" srcId="{A189803B-19C4-4B93-8A04-D2A4584A3DD4}" destId="{BA15583D-F6FD-4136-BAB2-76983A10E29B}" srcOrd="0" destOrd="0" presId="urn:microsoft.com/office/officeart/2005/8/layout/cycle6"/>
    <dgm:cxn modelId="{81186CF3-8951-4681-AF03-B2CE0434EB3F}" type="presOf" srcId="{BC29E5D6-B471-4E56-A026-E7B3B4EBBCB7}" destId="{684A2510-427E-4965-A4A0-F86B2D5E5AE2}" srcOrd="0" destOrd="0" presId="urn:microsoft.com/office/officeart/2005/8/layout/cycle6"/>
    <dgm:cxn modelId="{4BA8A8D5-DD11-4C1E-AF34-2A4C2A070F62}" srcId="{F3080476-5371-4644-B18B-39D19857142C}" destId="{05383FF0-F840-4496-997F-E581C5640A41}" srcOrd="2" destOrd="0" parTransId="{17D09D11-FDA2-4786-A56D-54081F50B60A}" sibTransId="{09C92FB1-4F57-4F55-9CA8-239F941FC51D}"/>
    <dgm:cxn modelId="{D593CB82-3D63-4705-853B-43996B9A2B0A}" srcId="{F3080476-5371-4644-B18B-39D19857142C}" destId="{A189803B-19C4-4B93-8A04-D2A4584A3DD4}" srcOrd="1" destOrd="0" parTransId="{2E068D87-B9FD-4322-8244-19953C2D5062}" sibTransId="{0F518699-DD82-4B51-AC13-0C21FA826721}"/>
    <dgm:cxn modelId="{7DD9C86D-718B-48BF-9C56-D024C74FCB7E}" type="presOf" srcId="{C2BED56A-C30A-4D96-9FA1-257A3D278E37}" destId="{D24AB28A-A8F6-4DAD-937B-10118DFB6410}" srcOrd="0" destOrd="0" presId="urn:microsoft.com/office/officeart/2005/8/layout/cycle6"/>
    <dgm:cxn modelId="{8FB04289-B98C-40F9-A333-02F6592A61CF}" type="presOf" srcId="{0F518699-DD82-4B51-AC13-0C21FA826721}" destId="{6DADF4EA-45C9-4CAB-87AE-9A1249DDCDBF}" srcOrd="0" destOrd="0" presId="urn:microsoft.com/office/officeart/2005/8/layout/cycle6"/>
    <dgm:cxn modelId="{87578E2A-9CE9-426D-A235-21BAB6E7F194}" type="presOf" srcId="{351F084B-9166-4656-87B4-DAEAF9D3D729}" destId="{794EE370-5F69-4C65-A62D-8A5F04A39A2B}" srcOrd="0" destOrd="0" presId="urn:microsoft.com/office/officeart/2005/8/layout/cycle6"/>
    <dgm:cxn modelId="{9E24725E-C536-489E-8CFF-3E96513B26D6}" type="presOf" srcId="{F3080476-5371-4644-B18B-39D19857142C}" destId="{E0BC784D-ADCE-4CEE-9473-F2C2E8FC8E00}" srcOrd="0" destOrd="0" presId="urn:microsoft.com/office/officeart/2005/8/layout/cycle6"/>
    <dgm:cxn modelId="{8FD9E87B-0A69-42B6-9002-EAC4FBA3C74B}" type="presOf" srcId="{05383FF0-F840-4496-997F-E581C5640A41}" destId="{F6CEF25C-F6E3-413C-BEE4-502470B4E5BB}" srcOrd="0" destOrd="0" presId="urn:microsoft.com/office/officeart/2005/8/layout/cycle6"/>
    <dgm:cxn modelId="{A415110C-81E1-4D6D-8345-57439ECF59A6}" type="presOf" srcId="{115828F6-F9EF-4BD8-A9A1-52E8F7CC1072}" destId="{9DF82A9F-440D-4C4F-9784-921893DC09FE}" srcOrd="0" destOrd="0" presId="urn:microsoft.com/office/officeart/2005/8/layout/cycle6"/>
    <dgm:cxn modelId="{8E32A2C6-F68E-4FFE-AFC3-8B6F57553FFB}" srcId="{F3080476-5371-4644-B18B-39D19857142C}" destId="{D7E89FCF-B276-4352-9093-A0334451BB43}" srcOrd="0" destOrd="0" parTransId="{27D05AA0-F312-4BD1-889F-E749976875F3}" sibTransId="{65A4CBBC-F373-4480-90E1-F650864517BB}"/>
    <dgm:cxn modelId="{6DC822AD-5266-4EF2-AE4D-E4C3513AE30F}" type="presOf" srcId="{D7E89FCF-B276-4352-9093-A0334451BB43}" destId="{F1134B9A-6DC5-4F8A-BA19-B0A3DE216177}" srcOrd="0" destOrd="0" presId="urn:microsoft.com/office/officeart/2005/8/layout/cycle6"/>
    <dgm:cxn modelId="{01CA2D4B-7B07-4CE8-8A31-4599A4A05925}" srcId="{F3080476-5371-4644-B18B-39D19857142C}" destId="{BC29E5D6-B471-4E56-A026-E7B3B4EBBCB7}" srcOrd="3" destOrd="0" parTransId="{390300F5-0CB4-4FA6-B3AC-A82CDAF32FB9}" sibTransId="{C2BED56A-C30A-4D96-9FA1-257A3D278E37}"/>
    <dgm:cxn modelId="{5AF0281A-2805-4208-B8B0-2E8404FEF163}" srcId="{F3080476-5371-4644-B18B-39D19857142C}" destId="{351F084B-9166-4656-87B4-DAEAF9D3D729}" srcOrd="4" destOrd="0" parTransId="{04EEE211-A05C-434D-813F-AED67F825E95}" sibTransId="{115828F6-F9EF-4BD8-A9A1-52E8F7CC1072}"/>
    <dgm:cxn modelId="{8D2A1655-9DFF-40AD-845E-8B166A244004}" type="presOf" srcId="{65A4CBBC-F373-4480-90E1-F650864517BB}" destId="{31F96FF3-C3FC-40FD-8AF8-CE1454A498BF}" srcOrd="0" destOrd="0" presId="urn:microsoft.com/office/officeart/2005/8/layout/cycle6"/>
    <dgm:cxn modelId="{0DD40BAA-6A0C-4A7C-B430-93353D654C0B}" type="presOf" srcId="{09C92FB1-4F57-4F55-9CA8-239F941FC51D}" destId="{4FC9D548-0472-495E-A0E3-11639EC87AC2}" srcOrd="0" destOrd="0" presId="urn:microsoft.com/office/officeart/2005/8/layout/cycle6"/>
    <dgm:cxn modelId="{F96477CF-BCBE-496B-9122-E72DC31CFA11}" type="presParOf" srcId="{E0BC784D-ADCE-4CEE-9473-F2C2E8FC8E00}" destId="{F1134B9A-6DC5-4F8A-BA19-B0A3DE216177}" srcOrd="0" destOrd="0" presId="urn:microsoft.com/office/officeart/2005/8/layout/cycle6"/>
    <dgm:cxn modelId="{D59B43F2-1912-4E97-818B-1357A90338C6}" type="presParOf" srcId="{E0BC784D-ADCE-4CEE-9473-F2C2E8FC8E00}" destId="{BC65F46E-B4EC-43AC-BBF7-0F79927FF256}" srcOrd="1" destOrd="0" presId="urn:microsoft.com/office/officeart/2005/8/layout/cycle6"/>
    <dgm:cxn modelId="{0F7E505F-29D5-460A-B546-D81079ADF228}" type="presParOf" srcId="{E0BC784D-ADCE-4CEE-9473-F2C2E8FC8E00}" destId="{31F96FF3-C3FC-40FD-8AF8-CE1454A498BF}" srcOrd="2" destOrd="0" presId="urn:microsoft.com/office/officeart/2005/8/layout/cycle6"/>
    <dgm:cxn modelId="{8BF26C3C-C863-476E-90C1-91887B7C8D55}" type="presParOf" srcId="{E0BC784D-ADCE-4CEE-9473-F2C2E8FC8E00}" destId="{BA15583D-F6FD-4136-BAB2-76983A10E29B}" srcOrd="3" destOrd="0" presId="urn:microsoft.com/office/officeart/2005/8/layout/cycle6"/>
    <dgm:cxn modelId="{AE3DACB8-6E28-4771-8E1E-0B9A8308C779}" type="presParOf" srcId="{E0BC784D-ADCE-4CEE-9473-F2C2E8FC8E00}" destId="{7C9682F8-3EEA-4F53-9415-2896EF8AD33B}" srcOrd="4" destOrd="0" presId="urn:microsoft.com/office/officeart/2005/8/layout/cycle6"/>
    <dgm:cxn modelId="{B3A341DB-20E7-4415-BC9F-3A398CCCCE5D}" type="presParOf" srcId="{E0BC784D-ADCE-4CEE-9473-F2C2E8FC8E00}" destId="{6DADF4EA-45C9-4CAB-87AE-9A1249DDCDBF}" srcOrd="5" destOrd="0" presId="urn:microsoft.com/office/officeart/2005/8/layout/cycle6"/>
    <dgm:cxn modelId="{913946AA-31EA-4B0C-B252-CA3D3A87D2FC}" type="presParOf" srcId="{E0BC784D-ADCE-4CEE-9473-F2C2E8FC8E00}" destId="{F6CEF25C-F6E3-413C-BEE4-502470B4E5BB}" srcOrd="6" destOrd="0" presId="urn:microsoft.com/office/officeart/2005/8/layout/cycle6"/>
    <dgm:cxn modelId="{5D6642CC-3943-40FE-A77C-3DB2006CB2D2}" type="presParOf" srcId="{E0BC784D-ADCE-4CEE-9473-F2C2E8FC8E00}" destId="{6473293B-66EF-4D97-AAA8-E44DF4777F30}" srcOrd="7" destOrd="0" presId="urn:microsoft.com/office/officeart/2005/8/layout/cycle6"/>
    <dgm:cxn modelId="{18D882FE-64DB-451B-AF31-92CECBFF6909}" type="presParOf" srcId="{E0BC784D-ADCE-4CEE-9473-F2C2E8FC8E00}" destId="{4FC9D548-0472-495E-A0E3-11639EC87AC2}" srcOrd="8" destOrd="0" presId="urn:microsoft.com/office/officeart/2005/8/layout/cycle6"/>
    <dgm:cxn modelId="{EA20E1C9-BAB9-4F47-A476-6C63EB1637B2}" type="presParOf" srcId="{E0BC784D-ADCE-4CEE-9473-F2C2E8FC8E00}" destId="{684A2510-427E-4965-A4A0-F86B2D5E5AE2}" srcOrd="9" destOrd="0" presId="urn:microsoft.com/office/officeart/2005/8/layout/cycle6"/>
    <dgm:cxn modelId="{523D109D-5704-4C0D-A761-BBED5C7A5A55}" type="presParOf" srcId="{E0BC784D-ADCE-4CEE-9473-F2C2E8FC8E00}" destId="{6141964F-0360-41F1-AF79-A6EFCEEB6D70}" srcOrd="10" destOrd="0" presId="urn:microsoft.com/office/officeart/2005/8/layout/cycle6"/>
    <dgm:cxn modelId="{7D7AA1D0-E0DA-4272-B963-134F6A6C635E}" type="presParOf" srcId="{E0BC784D-ADCE-4CEE-9473-F2C2E8FC8E00}" destId="{D24AB28A-A8F6-4DAD-937B-10118DFB6410}" srcOrd="11" destOrd="0" presId="urn:microsoft.com/office/officeart/2005/8/layout/cycle6"/>
    <dgm:cxn modelId="{57066136-368B-4DD1-95C3-70AE8E9AD1CA}" type="presParOf" srcId="{E0BC784D-ADCE-4CEE-9473-F2C2E8FC8E00}" destId="{794EE370-5F69-4C65-A62D-8A5F04A39A2B}" srcOrd="12" destOrd="0" presId="urn:microsoft.com/office/officeart/2005/8/layout/cycle6"/>
    <dgm:cxn modelId="{E4963D39-85FA-4BF5-9BB3-EA7928B079B9}" type="presParOf" srcId="{E0BC784D-ADCE-4CEE-9473-F2C2E8FC8E00}" destId="{553C6E73-B5BA-4D5A-B3DA-4D4CC8FC485C}" srcOrd="13" destOrd="0" presId="urn:microsoft.com/office/officeart/2005/8/layout/cycle6"/>
    <dgm:cxn modelId="{F83706ED-5661-4DA8-B260-B9A2522EE77B}" type="presParOf" srcId="{E0BC784D-ADCE-4CEE-9473-F2C2E8FC8E00}" destId="{9DF82A9F-440D-4C4F-9784-921893DC09FE}" srcOrd="14" destOrd="0" presId="urn:microsoft.com/office/officeart/2005/8/layout/cycle6"/>
  </dgm:cxnLst>
  <dgm:bg>
    <a:gradFill flip="none" rotWithShape="1"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13500000" scaled="1"/>
      <a:tileRect/>
    </a:gradFill>
  </dgm:bg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8FDE4E-9CFB-4C46-A56D-EB5235E977A3}" type="datetimeFigureOut">
              <a:rPr lang="ru-RU" smtClean="0"/>
              <a:pPr/>
              <a:t>01.08.2017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02101-44E1-49E5-A3AD-922E25BB4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02101-44E1-49E5-A3AD-922E25BB4611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AB7C19A6-65C9-44F5-86F9-4B30948A243B}" type="datetime1">
              <a:rPr lang="ru-RU" smtClean="0"/>
              <a:pPr/>
              <a:t>01.08.2017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ru-RU" smtClean="0"/>
              <a:t>Федотова Н.Ю. ПК Карелии.</a:t>
            </a: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322AA61E-2D36-419E-8554-84944FFBFB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80ABC-604D-471B-8DE3-BC847FD1F6C7}" type="datetime1">
              <a:rPr lang="ru-RU" smtClean="0"/>
              <a:pPr/>
              <a:t>01.08.2017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Федотова Н.Ю. ПК Карелии.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A61E-2D36-419E-8554-84944FFBFB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76E5-1E8E-4AB7-8C18-3A2DAD4CFAC2}" type="datetime1">
              <a:rPr lang="ru-RU" smtClean="0"/>
              <a:pPr/>
              <a:t>01.08.2017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Федотова Н.Ю. ПК Карелии.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A61E-2D36-419E-8554-84944FFBFB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D156A-333F-4A17-961C-D48277FAA356}" type="datetime1">
              <a:rPr lang="ru-RU" smtClean="0"/>
              <a:pPr/>
              <a:t>01.08.2017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Федотова Н.Ю. ПК Карелии.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A61E-2D36-419E-8554-84944FFBFB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3A5DA8B9-BBD5-4C65-AB8C-D568568BDAB9}" type="datetime1">
              <a:rPr lang="ru-RU" smtClean="0"/>
              <a:pPr/>
              <a:t>01.08.2017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ru-RU" smtClean="0"/>
              <a:t>Федотова Н.Ю. ПК Карелии.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322AA61E-2D36-419E-8554-84944FFBFB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44FF-A6E8-47A3-81A7-90BB99138EBF}" type="datetime1">
              <a:rPr lang="ru-RU" smtClean="0"/>
              <a:pPr/>
              <a:t>01.08.2017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Федотова Н.Ю. ПК Карелии.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A61E-2D36-419E-8554-84944FFBFB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DCAAC-F94F-4388-9CA2-BB6422D6515D}" type="datetime1">
              <a:rPr lang="ru-RU" smtClean="0"/>
              <a:pPr/>
              <a:t>01.08.2017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Федотова Н.Ю. ПК Карелии.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A61E-2D36-419E-8554-84944FFBFB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D2931-AD98-43C6-A1B7-2C9535EB97C6}" type="datetime1">
              <a:rPr lang="ru-RU" smtClean="0"/>
              <a:pPr/>
              <a:t>01.08.2017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Федотова Н.Ю. ПК Карелии.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A61E-2D36-419E-8554-84944FFBFB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E5DBF-AC83-4682-BC14-A7FFB5BDD8F3}" type="datetime1">
              <a:rPr lang="ru-RU" smtClean="0"/>
              <a:pPr/>
              <a:t>01.08.2017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Федотова Н.Ю. ПК Карелии.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A61E-2D36-419E-8554-84944FFBFB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E93CA-917B-40FD-880B-6C2741675060}" type="datetime1">
              <a:rPr lang="ru-RU" smtClean="0"/>
              <a:pPr/>
              <a:t>01.08.2017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Федотова Н.Ю. ПК Карелии.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A61E-2D36-419E-8554-84944FFBFB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445DB-01D0-4373-BEEB-682315011BBB}" type="datetime1">
              <a:rPr lang="ru-RU" smtClean="0"/>
              <a:pPr/>
              <a:t>01.08.2017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Федотова Н.Ю. ПК Карелии.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A61E-2D36-419E-8554-84944FFBFB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75343F9-08D2-4AEA-9516-CE4CF9EAAC7C}" type="datetime1">
              <a:rPr lang="ru-RU" smtClean="0"/>
              <a:pPr/>
              <a:t>01.08.2017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Федотова Н.Ю. ПК Карелии.</a:t>
            </a: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22AA61E-2D36-419E-8554-84944FFBFB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gif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okrugsveta.ru/vs/article/445/" TargetMode="External"/><Relationship Id="rId2" Type="http://schemas.openxmlformats.org/officeDocument/2006/relationships/hyperlink" Target="http://images.yandex.ru/yandsearch-&#1092;&#1086;&#1090;&#1086;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ru.wikipedia.org/wiki/" TargetMode="External"/><Relationship Id="rId5" Type="http://schemas.openxmlformats.org/officeDocument/2006/relationships/hyperlink" Target="http://geograf-portal.ru/publ/1-1-0-99" TargetMode="External"/><Relationship Id="rId4" Type="http://schemas.openxmlformats.org/officeDocument/2006/relationships/hyperlink" Target="http://www.kost-zap.ru/-&#1092;&#1086;&#1090;&#1086;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500042"/>
            <a:ext cx="7291414" cy="285752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Природные комплексы  Карелии.</a:t>
            </a:r>
            <a:br>
              <a:rPr lang="ru-RU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Описание природного комплекса своей местности</a:t>
            </a:r>
            <a:endParaRPr lang="ru-RU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9200" y="5072074"/>
            <a:ext cx="7210452" cy="107157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b="1" dirty="0" smtClean="0">
                <a:solidFill>
                  <a:srgbClr val="008080"/>
                </a:solidFill>
              </a:rPr>
              <a:t>Моя Карелия 7 класс.</a:t>
            </a:r>
          </a:p>
          <a:p>
            <a:pPr algn="ctr"/>
            <a:r>
              <a:rPr lang="ru-RU" b="1" dirty="0" smtClean="0">
                <a:solidFill>
                  <a:srgbClr val="008080"/>
                </a:solidFill>
              </a:rPr>
              <a:t>Федотова Наталья Юрьевна</a:t>
            </a:r>
          </a:p>
          <a:p>
            <a:pPr algn="ctr"/>
            <a:r>
              <a:rPr lang="ru-RU" b="1" dirty="0" smtClean="0">
                <a:solidFill>
                  <a:srgbClr val="008080"/>
                </a:solidFill>
              </a:rPr>
              <a:t>МБОУ КГО </a:t>
            </a:r>
            <a:r>
              <a:rPr lang="ru-RU" b="1" dirty="0" smtClean="0">
                <a:solidFill>
                  <a:srgbClr val="008080"/>
                </a:solidFill>
              </a:rPr>
              <a:t>«СОШ </a:t>
            </a:r>
            <a:r>
              <a:rPr lang="ru-RU" b="1" dirty="0" smtClean="0">
                <a:solidFill>
                  <a:srgbClr val="008080"/>
                </a:solidFill>
              </a:rPr>
              <a:t>№</a:t>
            </a:r>
            <a:r>
              <a:rPr lang="ru-RU" b="1" dirty="0" smtClean="0">
                <a:solidFill>
                  <a:srgbClr val="008080"/>
                </a:solidFill>
              </a:rPr>
              <a:t>1 </a:t>
            </a:r>
            <a:r>
              <a:rPr lang="ru-RU" b="1" dirty="0" err="1" smtClean="0">
                <a:solidFill>
                  <a:srgbClr val="008080"/>
                </a:solidFill>
              </a:rPr>
              <a:t>им.Я.В.Ругоева</a:t>
            </a:r>
            <a:r>
              <a:rPr lang="ru-RU" b="1" dirty="0" smtClean="0">
                <a:solidFill>
                  <a:srgbClr val="008080"/>
                </a:solidFill>
              </a:rPr>
              <a:t>». </a:t>
            </a:r>
            <a:r>
              <a:rPr lang="ru-RU" b="1" dirty="0" smtClean="0">
                <a:solidFill>
                  <a:srgbClr val="008080"/>
                </a:solidFill>
              </a:rPr>
              <a:t>г. Костомукша</a:t>
            </a:r>
            <a:endParaRPr lang="ru-RU" b="1" dirty="0">
              <a:solidFill>
                <a:srgbClr val="00808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285984" y="2071678"/>
            <a:ext cx="447675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Федотова Н.Ю. ПК Карелии.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Растительность болот</a:t>
            </a:r>
            <a:endParaRPr lang="ru-RU" b="1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571472" y="1142984"/>
            <a:ext cx="3857652" cy="2732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00034" y="3929066"/>
            <a:ext cx="4041775" cy="2636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072066" y="1285860"/>
            <a:ext cx="3267075" cy="4976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C:\Users\Я\Desktop\Rept36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2" y="5786454"/>
            <a:ext cx="2071702" cy="981367"/>
          </a:xfrm>
          <a:prstGeom prst="rect">
            <a:avLst/>
          </a:prstGeom>
          <a:noFill/>
        </p:spPr>
      </p:pic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Федотова Н.Ю. ПК Карелии.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4929190" y="3786190"/>
            <a:ext cx="3660773" cy="2745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 bwMode="auto">
          <a:xfrm>
            <a:off x="2071670" y="142852"/>
            <a:ext cx="4802590" cy="3607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714348" y="3857628"/>
            <a:ext cx="3714776" cy="278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1" name="Picture 5" descr="C:\Users\Я\Desktop\Frog_15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2428868"/>
            <a:ext cx="1581150" cy="1666875"/>
          </a:xfrm>
          <a:prstGeom prst="rect">
            <a:avLst/>
          </a:prstGeom>
          <a:noFill/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Федотова Н.Ю. ПК Карелии.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7150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Природные  комплексы луга</a:t>
            </a:r>
            <a:endParaRPr lang="ru-RU" b="1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1219200"/>
            <a:ext cx="4284566" cy="513875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Карелии луга занимают незначительные площади — менее 1 % территории республики. </a:t>
            </a:r>
          </a:p>
          <a:p>
            <a:pPr>
              <a:lnSpc>
                <a:spcPct val="120000"/>
              </a:lnSpc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 естественным лугам относятся пойменные, встречающиеся небольшими участками в долине р.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Водлы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и приморские, занимающие узкие полосы побережья Белого моря. </a:t>
            </a:r>
          </a:p>
          <a:p>
            <a:pPr>
              <a:lnSpc>
                <a:spcPct val="120000"/>
              </a:lnSpc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 остальные луга имеют вторичное (антропогенное) происхождение, т.е. были созданы в результате традиционной сельскохозяйственной деятельности.</a:t>
            </a:r>
          </a:p>
          <a:p>
            <a:pPr>
              <a:lnSpc>
                <a:spcPct val="120000"/>
              </a:lnSpc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Они возникли на местах подсечно-огневых участков и пашни. </a:t>
            </a:r>
          </a:p>
          <a:p>
            <a:pPr>
              <a:lnSpc>
                <a:spcPct val="120000"/>
              </a:lnSpc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условиям увлажнения и происхождению луга подразделяются на несколько групп: суходольные, пустошные, влажные и сырые, приморские.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4643438" y="928670"/>
            <a:ext cx="4041775" cy="3031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714876" y="4000504"/>
            <a:ext cx="3857652" cy="268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Федотова Н.Ю. ПК Карелии.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214283" y="285728"/>
            <a:ext cx="4357718" cy="5429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 bwMode="auto">
          <a:xfrm>
            <a:off x="4929190" y="285728"/>
            <a:ext cx="4071941" cy="55007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85786" y="5929330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Иван-да</a:t>
            </a:r>
            <a:r>
              <a:rPr lang="ru-RU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- Марья</a:t>
            </a:r>
            <a:endParaRPr lang="ru-RU" b="1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0694" y="5929330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Тимофеевка луговая</a:t>
            </a:r>
            <a:endParaRPr lang="ru-RU" b="1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Федотова Н.Ю. ПК Карелии.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Горно-тундровые комплексы</a:t>
            </a:r>
            <a:endParaRPr lang="ru-RU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1219200"/>
            <a:ext cx="4143404" cy="493776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северо-западе республики, на отрогах хребта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Маанселькя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(возвышенности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Нуорунен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Мянтутунтури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Кивакка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и др.), встречаются участки горной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кустарничково-лишайниково-моховой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тундры.</a:t>
            </a: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На них представлен особый набор северных видов северных видов растений.</a:t>
            </a: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Эта горно-тундровая территория находится в пределах национального парка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Паанаярви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4572000" y="1357298"/>
            <a:ext cx="4357718" cy="39290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5214942" y="5500702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Гора </a:t>
            </a:r>
            <a:r>
              <a:rPr lang="ru-RU" b="1" dirty="0" err="1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Кивакка</a:t>
            </a:r>
            <a:endParaRPr lang="ru-RU" b="1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Федотова Н.Ю. ПК Карелии.</a:t>
            </a:r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195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Гора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Нуорунен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642910" y="928670"/>
            <a:ext cx="7786741" cy="5191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Федотова Н.Ю. ПК Карелии.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Прибрежно-водные комплексы</a:t>
            </a:r>
            <a:endParaRPr lang="ru-RU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4714876" y="1214422"/>
            <a:ext cx="4041775" cy="3031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 bwMode="auto">
          <a:xfrm>
            <a:off x="428596" y="1214422"/>
            <a:ext cx="4041775" cy="3031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071802" y="3571852"/>
            <a:ext cx="3286148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Федотова Н.Ю. ПК Карелии.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Прибрежно-водные комплексы</a:t>
            </a:r>
            <a:endParaRPr lang="ru-RU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4801790" y="1216025"/>
            <a:ext cx="3702844" cy="49371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 bwMode="auto">
          <a:xfrm>
            <a:off x="626665" y="1219200"/>
            <a:ext cx="3702844" cy="49371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Федотова Н.Ю. ПК Карелии.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285720" y="285728"/>
            <a:ext cx="3857652" cy="61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 bwMode="auto">
          <a:xfrm>
            <a:off x="4643438" y="285728"/>
            <a:ext cx="4041775" cy="3036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714876" y="3571876"/>
            <a:ext cx="4041775" cy="3031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Федотова Н.Ю. ПК Карелии.</a:t>
            </a:r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357158" y="285728"/>
            <a:ext cx="4016577" cy="59293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 bwMode="auto">
          <a:xfrm>
            <a:off x="4643438" y="285728"/>
            <a:ext cx="4041775" cy="27079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4643438" y="3714752"/>
            <a:ext cx="4041775" cy="27539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Федотова Н.Ю. ПК Карелии.</a:t>
            </a:r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Давайте вспомним, что называется природным комплексом?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Users\Я\Desktop\125.gif"/>
          <p:cNvPicPr>
            <a:picLocks noChangeAspect="1" noChangeArrowheads="1" noCrop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715272" y="857232"/>
            <a:ext cx="1200158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2500306"/>
            <a:ext cx="8229600" cy="365665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i="1" u="sng" dirty="0" smtClean="0"/>
              <a:t> </a:t>
            </a:r>
            <a:r>
              <a:rPr lang="ru-RU" b="1" i="1" u="sng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Природный комплекс</a:t>
            </a:r>
            <a:r>
              <a:rPr lang="ru-RU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- территория, однородная по происхождению, истории геологического развития и современному составу специфических природных компонентов. Он имеет единый геологический фундамент, однотипный характер и количество поверхностных и подземных вод, однородный почвенно-растительный покров и единый биоценоз (сочетание микроорганизмов и характерных животных).</a:t>
            </a:r>
            <a:endParaRPr lang="ru-RU" b="1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C:\Users\Я\Desktop\125.gif"/>
          <p:cNvPicPr>
            <a:picLocks noChangeAspect="1" noChangeArrowheads="1" noCrop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67672" y="1009632"/>
            <a:ext cx="1200158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Федотова Н.Ю. ПК Карелии.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6699"/>
                </a:solidFill>
              </a:rPr>
              <a:t>Описание природного комплекса своей местности</a:t>
            </a:r>
            <a:endParaRPr lang="ru-RU" dirty="0">
              <a:solidFill>
                <a:srgbClr val="006699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Федотова Н.Ю. ПК Карелии.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115328" cy="493776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1.     Место описания по отношению к школе и другим объектам,  направление, азимут, расстояние.</a:t>
            </a:r>
          </a:p>
          <a:p>
            <a:pPr marL="514350" indent="-514350">
              <a:buAutoNum type="arabicPeriod" startAt="2"/>
            </a:pPr>
            <a:r>
              <a:rPr lang="ru-RU" dirty="0" smtClean="0"/>
              <a:t>Погода на месте описания: </a:t>
            </a:r>
            <a:r>
              <a:rPr lang="ru-RU" dirty="0" err="1" smtClean="0"/>
              <a:t>t°</a:t>
            </a:r>
            <a:r>
              <a:rPr lang="ru-RU" dirty="0" smtClean="0"/>
              <a:t> воздуха, ветер, осадки, облачность.</a:t>
            </a:r>
          </a:p>
          <a:p>
            <a:pPr marL="514350" indent="-514350">
              <a:buAutoNum type="arabicPeriod" startAt="2"/>
            </a:pPr>
            <a:r>
              <a:rPr lang="ru-RU" dirty="0" smtClean="0"/>
              <a:t> Особенности рельефа места: а) формы, б) горные породы.</a:t>
            </a:r>
          </a:p>
          <a:p>
            <a:pPr marL="514350" indent="-514350">
              <a:buAutoNum type="arabicPeriod" startAt="2"/>
            </a:pPr>
            <a:r>
              <a:rPr lang="ru-RU" dirty="0" smtClean="0"/>
              <a:t>  Особенности почвы: описать слои на 0-70 см глубине - а) цвет, б) состав пород, в) толщина слоя.</a:t>
            </a:r>
          </a:p>
          <a:p>
            <a:pPr>
              <a:buNone/>
            </a:pPr>
            <a:r>
              <a:rPr lang="ru-RU" dirty="0" smtClean="0"/>
              <a:t>5.   Преобладающие растения;</a:t>
            </a:r>
          </a:p>
          <a:p>
            <a:pPr>
              <a:buNone/>
            </a:pPr>
            <a:r>
              <a:rPr lang="ru-RU" dirty="0" smtClean="0"/>
              <a:t> 6.    Наблюдаемые представители животного мира;</a:t>
            </a:r>
          </a:p>
          <a:p>
            <a:pPr>
              <a:buNone/>
            </a:pPr>
            <a:r>
              <a:rPr lang="ru-RU" dirty="0" smtClean="0"/>
              <a:t>  7.  Воздействие человека на ПК - положительное и отрицательное;</a:t>
            </a:r>
          </a:p>
          <a:p>
            <a:pPr>
              <a:buNone/>
            </a:pPr>
            <a:r>
              <a:rPr lang="ru-RU" dirty="0" smtClean="0"/>
              <a:t>8.    Ваши предложения по сохранению ПК.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Ресурсы:</a:t>
            </a:r>
            <a:endParaRPr lang="ru-RU" b="1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58204" cy="4937760"/>
          </a:xfrm>
        </p:spPr>
        <p:txBody>
          <a:bodyPr>
            <a:normAutofit/>
          </a:bodyPr>
          <a:lstStyle/>
          <a:p>
            <a:r>
              <a:rPr lang="en-US" sz="2800" dirty="0" smtClean="0">
                <a:hlinkClick r:id="rId2"/>
              </a:rPr>
              <a:t>http://images.yandex.ru/yandsearch</a:t>
            </a:r>
            <a:r>
              <a:rPr lang="ru-RU" sz="2800" dirty="0" smtClean="0">
                <a:hlinkClick r:id="rId2"/>
              </a:rPr>
              <a:t>-фото</a:t>
            </a:r>
            <a:r>
              <a:rPr lang="ru-RU" sz="2800" dirty="0" smtClean="0"/>
              <a:t> растений луга</a:t>
            </a:r>
          </a:p>
          <a:p>
            <a:r>
              <a:rPr lang="en-US" sz="2800" dirty="0" smtClean="0">
                <a:hlinkClick r:id="rId2"/>
              </a:rPr>
              <a:t>http://images.yandex.ru/yandsearch</a:t>
            </a:r>
            <a:r>
              <a:rPr lang="ru-RU" sz="2800" dirty="0" smtClean="0">
                <a:hlinkClick r:id="rId2"/>
              </a:rPr>
              <a:t>-фото</a:t>
            </a:r>
            <a:r>
              <a:rPr lang="ru-RU" sz="2800" dirty="0" smtClean="0"/>
              <a:t> растений болот</a:t>
            </a:r>
          </a:p>
          <a:p>
            <a:r>
              <a:rPr lang="en-US" sz="2800" dirty="0" smtClean="0">
                <a:hlinkClick r:id="rId3"/>
              </a:rPr>
              <a:t>http://www.vokrugsveta.ru/vs/article/445/</a:t>
            </a:r>
            <a:r>
              <a:rPr lang="ru-RU" sz="2800" dirty="0" smtClean="0"/>
              <a:t> </a:t>
            </a:r>
            <a:r>
              <a:rPr lang="ru-RU" sz="2800" dirty="0" err="1" smtClean="0"/>
              <a:t>кивакка</a:t>
            </a:r>
            <a:endParaRPr lang="ru-RU" sz="2800" dirty="0" smtClean="0"/>
          </a:p>
          <a:p>
            <a:r>
              <a:rPr lang="en-US" sz="2800" dirty="0" smtClean="0">
                <a:hlinkClick r:id="rId4"/>
              </a:rPr>
              <a:t>http://www.kost-zap.ru/</a:t>
            </a:r>
            <a:r>
              <a:rPr lang="ru-RU" sz="2800" dirty="0" smtClean="0">
                <a:hlinkClick r:id="rId4"/>
              </a:rPr>
              <a:t>-фото</a:t>
            </a:r>
            <a:r>
              <a:rPr lang="ru-RU" sz="2800" dirty="0" smtClean="0"/>
              <a:t> заповедника «</a:t>
            </a:r>
            <a:r>
              <a:rPr lang="ru-RU" sz="2800" dirty="0" err="1" smtClean="0"/>
              <a:t>Костомукшский</a:t>
            </a:r>
            <a:r>
              <a:rPr lang="ru-RU" sz="2800" dirty="0" smtClean="0"/>
              <a:t>»</a:t>
            </a:r>
            <a:endParaRPr lang="en-US" sz="2800" dirty="0" smtClean="0"/>
          </a:p>
          <a:p>
            <a:r>
              <a:rPr lang="ru-RU" sz="2800" u="sng" dirty="0" smtClean="0">
                <a:hlinkClick r:id="rId5"/>
              </a:rPr>
              <a:t>http://geograf-portal.ru/publ/1-1-0-99</a:t>
            </a:r>
            <a:endParaRPr lang="en-US" sz="2800" u="sng" dirty="0" smtClean="0"/>
          </a:p>
          <a:p>
            <a:r>
              <a:rPr lang="en-US" sz="2800" u="sng" dirty="0" smtClean="0">
                <a:hlinkClick r:id="rId6"/>
              </a:rPr>
              <a:t>http://ru.wikipedia.org/wiki/</a:t>
            </a:r>
            <a:endParaRPr lang="ru-RU" sz="2800" smtClean="0"/>
          </a:p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Федотова Н.Ю. ПК Карелии.</a:t>
            </a:r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357158" y="214290"/>
            <a:ext cx="8562571" cy="64187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Федотова Н.Ю. ПК Карелии.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929190" y="1285860"/>
            <a:ext cx="3357586" cy="477680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 Какие природные комплексы можно встретить в нашей местности?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  Можете ли вы перечислить растения, которые чаще всего встречаются в сосновых, еловых и мелколиственных лесах?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  Можете ли вы перечислить растения болот?</a:t>
            </a:r>
            <a:endParaRPr lang="ru-RU" sz="2000" b="1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500034" y="357166"/>
            <a:ext cx="4068932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C:\Users\Я\Desktop\125.gif"/>
          <p:cNvPicPr>
            <a:picLocks noChangeAspect="1" noChangeArrowheads="1" noCrop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00958" y="214290"/>
            <a:ext cx="1200158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Федотова Н.Ю. ПК Карелии.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339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Природные комплексы Карелии</a:t>
            </a:r>
            <a:endParaRPr lang="ru-RU" b="1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000108"/>
          <a:ext cx="8401080" cy="5156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screen"/>
          <a:stretch>
            <a:fillRect/>
          </a:stretch>
        </p:blipFill>
        <p:spPr bwMode="auto">
          <a:xfrm>
            <a:off x="0" y="4000503"/>
            <a:ext cx="2270678" cy="1705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 cstate="screen"/>
          <a:stretch>
            <a:fillRect/>
          </a:stretch>
        </p:blipFill>
        <p:spPr bwMode="auto">
          <a:xfrm>
            <a:off x="7429520" y="3714752"/>
            <a:ext cx="1428760" cy="1905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Федотова Н.Ю. ПК Карелии.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Лесные природные комплексы</a:t>
            </a:r>
            <a:endParaRPr lang="ru-RU" b="1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1428736"/>
            <a:ext cx="4213128" cy="472822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Леса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Карелии относятся к таежному типу и представлены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сосновыми  и еловыми  древостоями. На севере сосняки занимают большие площади, на юге преобладают ельники. На юго-востоке республики произрастает лиственница сибирская. Зона лесов на территории Карелии делится на две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подзоны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Северо-Карельскую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подзону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северной тайги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Южнно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Карельскую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подзону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средней тайги.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4643438" y="1285860"/>
            <a:ext cx="4041775" cy="3031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4857752" y="4857760"/>
            <a:ext cx="37147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Старовозрастные</a:t>
            </a:r>
            <a:r>
              <a:rPr lang="ru-RU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леса заповедника «</a:t>
            </a:r>
            <a:r>
              <a:rPr lang="ru-RU" b="1" dirty="0" err="1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Костомукшский</a:t>
            </a:r>
            <a:r>
              <a:rPr lang="ru-RU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Федотова Н.Ю. ПК Карелии.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Лесные природные комплексы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928662" y="1285860"/>
            <a:ext cx="3571900" cy="267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86380" y="1214422"/>
            <a:ext cx="3619499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928662" y="4143380"/>
            <a:ext cx="3643338" cy="2278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Федотова Н.Ю. ПК Карелии.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428596" y="213877"/>
            <a:ext cx="4286280" cy="30303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 bwMode="auto">
          <a:xfrm>
            <a:off x="4857752" y="214290"/>
            <a:ext cx="3929090" cy="30003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28596" y="3357562"/>
            <a:ext cx="4257260" cy="29289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screen"/>
          <a:stretch>
            <a:fillRect/>
          </a:stretch>
        </p:blipFill>
        <p:spPr bwMode="auto">
          <a:xfrm>
            <a:off x="4857752" y="3357562"/>
            <a:ext cx="4041775" cy="30313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Федотова Н.Ю. ПК Карелии.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Природные комплексы болот</a:t>
            </a:r>
            <a:endParaRPr lang="ru-RU" b="1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4429132"/>
            <a:ext cx="8286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В Карелии болота и заболоченные земли занимают более 30 % всей площади. </a:t>
            </a:r>
            <a:endParaRPr lang="ru-RU" sz="2000" b="1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5072074"/>
            <a:ext cx="80724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По типу питания болота подразделяются на </a:t>
            </a:r>
            <a:r>
              <a:rPr lang="ru-RU" sz="2000" b="1" dirty="0" err="1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олиготрофные</a:t>
            </a:r>
            <a:r>
              <a:rPr lang="ru-RU" sz="2000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(верховые), </a:t>
            </a:r>
            <a:r>
              <a:rPr lang="ru-RU" sz="2000" b="1" dirty="0" err="1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мезотрофные</a:t>
            </a:r>
            <a:r>
              <a:rPr lang="ru-RU" sz="2000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(переходные) и </a:t>
            </a:r>
            <a:r>
              <a:rPr lang="ru-RU" sz="2000" b="1" dirty="0" err="1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эвтрофные</a:t>
            </a:r>
            <a:r>
              <a:rPr lang="ru-RU" sz="2000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(низинные). Верховые болота получают влагу за счет атмосферных осадков, низинные — грунтовых вод.</a:t>
            </a:r>
            <a:endParaRPr lang="ru-RU" sz="2000" b="1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screen"/>
          <a:stretch>
            <a:fillRect/>
          </a:stretch>
        </p:blipFill>
        <p:spPr bwMode="auto">
          <a:xfrm>
            <a:off x="214282" y="1357298"/>
            <a:ext cx="3064930" cy="20172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screen"/>
          <a:stretch>
            <a:fillRect/>
          </a:stretch>
        </p:blipFill>
        <p:spPr bwMode="auto">
          <a:xfrm>
            <a:off x="3428992" y="1357298"/>
            <a:ext cx="2743036" cy="20562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286512" y="1357298"/>
            <a:ext cx="2652186" cy="2000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357158" y="3571876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Верховое болото</a:t>
            </a:r>
            <a:endParaRPr lang="ru-RU" b="1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71868" y="3571876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Переходное болото</a:t>
            </a:r>
            <a:endParaRPr lang="ru-RU" b="1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00826" y="3500438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Низинное болото</a:t>
            </a:r>
            <a:endParaRPr lang="ru-RU" b="1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Федотова Н.Ю. ПК Карелии.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195</TotalTime>
  <Words>564</Words>
  <Application>Microsoft Office PowerPoint</Application>
  <PresentationFormat>Экран (4:3)</PresentationFormat>
  <Paragraphs>80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Начальная</vt:lpstr>
      <vt:lpstr>Природные комплексы  Карелии. Описание природного комплекса своей местности</vt:lpstr>
      <vt:lpstr>Давайте вспомним, что называется природным комплексом?</vt:lpstr>
      <vt:lpstr>Слайд 3</vt:lpstr>
      <vt:lpstr>Слайд 4</vt:lpstr>
      <vt:lpstr>Природные комплексы Карелии</vt:lpstr>
      <vt:lpstr>Лесные природные комплексы</vt:lpstr>
      <vt:lpstr>Лесные природные комплексы</vt:lpstr>
      <vt:lpstr>Слайд 8</vt:lpstr>
      <vt:lpstr>Природные комплексы болот</vt:lpstr>
      <vt:lpstr>Растительность болот</vt:lpstr>
      <vt:lpstr>Слайд 11</vt:lpstr>
      <vt:lpstr>Природные  комплексы луга</vt:lpstr>
      <vt:lpstr>Слайд 13</vt:lpstr>
      <vt:lpstr>Горно-тундровые комплексы</vt:lpstr>
      <vt:lpstr>Гора Нуорунен</vt:lpstr>
      <vt:lpstr>Прибрежно-водные комплексы</vt:lpstr>
      <vt:lpstr>Прибрежно-водные комплексы</vt:lpstr>
      <vt:lpstr>Слайд 18</vt:lpstr>
      <vt:lpstr>Слайд 19</vt:lpstr>
      <vt:lpstr>Описание природного комплекса своей местности</vt:lpstr>
      <vt:lpstr>Ресурсы: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Я</dc:creator>
  <cp:lastModifiedBy>Наташа</cp:lastModifiedBy>
  <cp:revision>23</cp:revision>
  <dcterms:created xsi:type="dcterms:W3CDTF">2011-12-04T08:05:39Z</dcterms:created>
  <dcterms:modified xsi:type="dcterms:W3CDTF">2017-08-01T17:20:40Z</dcterms:modified>
</cp:coreProperties>
</file>