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6" r:id="rId9"/>
    <p:sldId id="268" r:id="rId10"/>
    <p:sldId id="262" r:id="rId11"/>
    <p:sldId id="269" r:id="rId12"/>
    <p:sldId id="270" r:id="rId13"/>
    <p:sldId id="274" r:id="rId14"/>
    <p:sldId id="271" r:id="rId15"/>
    <p:sldId id="272" r:id="rId16"/>
    <p:sldId id="275" r:id="rId17"/>
    <p:sldId id="276" r:id="rId18"/>
    <p:sldId id="277" r:id="rId19"/>
    <p:sldId id="278" r:id="rId20"/>
    <p:sldId id="282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F8FE94-4563-4935-BE0B-634A716FA34F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89182C-24B8-46A6-8D7A-859ADB2CC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7D8F-7373-4118-BEA8-A02E0C72F88C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2A01-AF14-4EC4-AB26-DA43ABA9F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9A19-2E29-4B19-8A09-3423D4D74E4F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594-D2BF-4ED2-BE3F-B22F6B71D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9F8E-2B18-4FD5-9C06-921AB4509A76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81AC-9BF8-44E4-AFEB-C9D171CBD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1B2399-604B-4ACB-A084-331B3748E460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8A36EB-DC2C-4DE9-85C8-C04113842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D825-6B6A-4793-BA1C-0D67769ECE0E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1722-F6FE-44F7-9FCC-EA9362458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77CD-5E2F-4D63-B12B-3BA8E9DB89BB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7053-94B3-403E-9DF5-742327EC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33C0-3A54-4516-A984-3964B4702DD9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5C56-01E8-4393-B916-9208B9228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0E011-C381-4524-BADC-550B664F954B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3EA9E3-107D-4BED-AF95-9C1113D7C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74D9-8779-4017-9BB7-4BC74E3D1946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DE8E-C3F8-4C91-A7C0-639287704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BA6912-0D1A-4033-9197-69AFE58D9BE4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2A394E-E592-4CE5-BB49-A65C4C842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271B01C-EE42-4F8D-8288-F3D2DF0FA972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BC2CB1-6DAC-4920-BA6B-3808431B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7" r:id="rId7"/>
    <p:sldLayoutId id="2147483692" r:id="rId8"/>
    <p:sldLayoutId id="214748369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ov.karelia.ru/gov/Power/Committee/Forest/Docum/gd2010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2/22/Neck_Turner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karelia.ru/gov/Power/Committee/Forest/Docum/gd2010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человека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факторы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 болезни в условиях Карелии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31616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Карелия  8 класс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Федотова Наталья Юрьевна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МБОУ «СОШ №2 им. А.С.Пушкина»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 Костомукша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3" descr="C:\Users\Наташа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786188"/>
            <a:ext cx="33575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Наташа\Desktop\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17700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Республики Карелия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Республики Карелия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643063"/>
            <a:ext cx="4324350" cy="34385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" name="Содержимое 12"/>
          <p:cNvPicPr>
            <a:picLocks noGrp="1"/>
          </p:cNvPicPr>
          <p:nvPr>
            <p:ph sz="quarter" idx="4"/>
          </p:nvPr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>
          <a:xfrm>
            <a:off x="4714875" y="1643063"/>
            <a:ext cx="4133850" cy="3429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1785938" y="5643563"/>
            <a:ext cx="6286500" cy="830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Государственный доклад о состоянии окружающей среды Республики Карелия в 2011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http://www.gov.karelia.ru/gov/Power/Committee/Forest/Docum/gd2010.pdf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42938" y="188913"/>
            <a:ext cx="7715250" cy="954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врожденной и наследственной патологии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71500" y="1428750"/>
            <a:ext cx="7715250" cy="483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По данным ВОЗ: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ежегодно 5-10% новорожденных с врожденными и наследственными дефектами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1% 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моногенные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заболевания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0,6% - хромосомные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1-2% - грубые пороки развития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6-7% - аномалии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Почти 40% ранней детской смертности частично или полностью обусловлено наследственной патологией.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0"/>
            <a:ext cx="8820150" cy="946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врожденной и наследственной патологии в Карелии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569325" cy="5345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1998 - 2004 гг.: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родилось с хромосомной патологией –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278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моногенными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заболеваниями –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хромосомные патологии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Болезнь Дауна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синдром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Шерешевского-Тернера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синдром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Кляйнфельтера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другие синдромы (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моногенные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 заболевания: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Аутосомно-рецессивные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муковисцидоз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гипотиреоз,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фенилкетонурия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др.) –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159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Аутосомно-доминантные (синдром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Марфана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болезнь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Реклингхаузена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Сцепленные с полом (фосфат-диабет, витамин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-D-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резистентный рахит, гемофилия А и В) –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Синдром Дауна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Наташа\Desktop\downcocuk2-270720111657174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500042"/>
            <a:ext cx="3930650" cy="262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Users\Наташа\Desktop\20101216_down-sendromu-nedir-down-sendromu-belirtileri-nelerdir_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357563"/>
            <a:ext cx="406717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Наташа\Desktop\412837-5542-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385765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Управляющая кнопка: назад 11">
            <a:hlinkClick r:id="rId5" action="ppaction://hlinksldjump" highlightClick="1"/>
          </p:cNvPr>
          <p:cNvSpPr/>
          <p:nvPr/>
        </p:nvSpPr>
        <p:spPr>
          <a:xfrm>
            <a:off x="8215313" y="6286500"/>
            <a:ext cx="5429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500063"/>
            <a:ext cx="6143625" cy="928687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Синдром Тернера- Шерешевского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483" name="Picture 2" descr="Файл:Neck Turner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698625"/>
            <a:ext cx="3071813" cy="4516438"/>
          </a:xfrm>
          <a:ln>
            <a:solidFill>
              <a:schemeClr val="bg1"/>
            </a:solidFill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214438" y="3786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До операции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1214438" y="63579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После операции</a:t>
            </a:r>
          </a:p>
        </p:txBody>
      </p:sp>
      <p:pic>
        <p:nvPicPr>
          <p:cNvPr id="20486" name="Picture 2" descr="C:\Users\Наташа\Desktop\girl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214813" y="2000250"/>
            <a:ext cx="2128837" cy="2214563"/>
          </a:xfrm>
          <a:noFill/>
        </p:spPr>
      </p:pic>
      <p:pic>
        <p:nvPicPr>
          <p:cNvPr id="20487" name="Picture 3" descr="C:\Users\Наташа\Desktop\6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1500188"/>
            <a:ext cx="2214562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назад 12">
            <a:hlinkClick r:id="rId6" action="ppaction://hlinksldjump" highlightClick="1"/>
          </p:cNvPr>
          <p:cNvSpPr/>
          <p:nvPr/>
        </p:nvSpPr>
        <p:spPr>
          <a:xfrm>
            <a:off x="7929563" y="6072188"/>
            <a:ext cx="757237" cy="3286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25" y="500063"/>
            <a:ext cx="6786563" cy="714375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Марфана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Наташа\Desktop\norma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428736"/>
            <a:ext cx="2256131" cy="5051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Наташа\Desktop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736"/>
            <a:ext cx="250033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C:\Users\Наташа\Desktop\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000760" y="1357298"/>
            <a:ext cx="2421469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0"/>
            <a:ext cx="8820150" cy="946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врожденной и наследственной патологии в Карелии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1285875"/>
            <a:ext cx="7561263" cy="483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2004 гг.: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медико-генетической консультации ГУЗ «Республиканская больница им. В.А. Баранова» выявлено 35 хромосомных заболеваний (7,5% от общего числа обследованных).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 charset="0"/>
              <a:buChar char="!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7 детей с болезнью Дауна;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 charset="0"/>
              <a:buChar char="!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6 детей с синдромом Шерешевского-Тернера;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 charset="0"/>
              <a:buChar char="!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1 ребёнок с синдромом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Кляйнфельтера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1 ребёнок с синдромом Эдвардса и др.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820150" cy="519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Врожденные пороки развития (ВПР) в Карелии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650" y="1052513"/>
            <a:ext cx="7561263" cy="3957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причины заболеваемости новорожденных РК: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болезни перинатального периода – 88,7%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врожденные аномалии развития – 5,7%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Показатель врожденных аномалий развития в 2005 году увеличился на 30% по сравнению с 2003 годом.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5" y="1285875"/>
          <a:ext cx="8429625" cy="5380038"/>
        </p:xfrm>
        <a:graphic>
          <a:graphicData uri="http://schemas.openxmlformats.org/presentationml/2006/ole">
            <p:oleObj spid="_x0000_s1026" name="Диаграмма" r:id="rId3" imgW="5343538" imgH="3410031" progId="Excel.Chart.8">
              <p:embed/>
            </p:oleObj>
          </a:graphicData>
        </a:graphic>
      </p:graphicFrame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00063" y="357188"/>
            <a:ext cx="8143875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Частота врожденных пороков развития органов и систем (%) среди родившихся детей в РК в 2004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000375" y="428625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00188"/>
            <a:ext cx="7072313" cy="1477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1.П.1. параграфа «Здоровье человека и факторы риска болезни в условиях Карелии».( ответы на вопросы)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Разработай памятку или сделай плакат на тему «Правила здорового образа жизни». Подготовь защиту своего плаката на следующий урок.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Наташ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3248"/>
            <a:ext cx="3714776" cy="27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29000" y="500063"/>
            <a:ext cx="4857750" cy="157162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Попробуйте описать здорового человека. Опишите больного человека. Что такое здоровье и болезнь? Как вы считаете, от чего (от каких факторов) зависит здоровье людей?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yy07hom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2500313"/>
            <a:ext cx="2500313" cy="3657600"/>
          </a:xfr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6" name="Picture 2" descr="C:\Users\Наташа\Desktop\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71500"/>
            <a:ext cx="24844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Наташа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500313"/>
            <a:ext cx="4667250" cy="3714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таша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8688"/>
            <a:ext cx="7143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214438" y="428625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плакатов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88" y="857250"/>
            <a:ext cx="4286250" cy="58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 :</a:t>
            </a:r>
          </a:p>
        </p:txBody>
      </p:sp>
      <p:pic>
        <p:nvPicPr>
          <p:cNvPr id="26627" name="Picture 2" descr="C:\Users\Наташа\Desktop\x_7a75c8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28625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25" y="1714500"/>
            <a:ext cx="764381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здоровье?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А</a:t>
            </a:r>
            <a:r>
              <a:rPr lang="ru-RU" dirty="0">
                <a:latin typeface="+mn-lt"/>
                <a:cs typeface="+mn-cs"/>
              </a:rPr>
              <a:t>.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состояние полного физического, душевного, социального и духовного благополучия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совокупность индивидуальных уровней здоровья, которая характеризует жизнеспособность общества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2.Составляющее здоровье –это: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3500438"/>
            <a:ext cx="8072438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А.физическое здоровье;  Б. психическое здоровье ; В.репродуктивное здоровье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социальное и духовное благополучие;  Д. все перечисленное.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857250" y="4357688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3.Здоровый образ жизни –это: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928688" y="4786313"/>
            <a:ext cx="7929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4. От чего зависит здоровье человека: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А. образа жизни; Б. денег; В.медицинского обслуживания; Г. внешней среды.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5643563"/>
            <a:ext cx="7358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Перечисли факторы окружающей среды, неблагоприятно воздействующие на здоровье человека…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714375" y="857250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785813" y="1571625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1.Фотографии презентации из: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http://images.yandex.ru/yandsearch?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" y="2714625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Использованы материалы Дементьевой Е.В.,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к.б.н., отдел естественно-математического образования ГАОУ РК «ИПКРО»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28688" y="3714750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  <a:hlinkClick r:id="rId2"/>
              </a:rPr>
              <a:t>3. Государственный доклад о состоянии окружающей среды Республики Карелия в 2011 году</a:t>
            </a:r>
          </a:p>
          <a:p>
            <a:endParaRPr lang="ru-RU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u="sng">
                <a:latin typeface="Times New Roman" pitchFamily="18" charset="0"/>
                <a:cs typeface="Times New Roman" pitchFamily="18" charset="0"/>
                <a:hlinkClick r:id="rId2"/>
              </a:rPr>
              <a:t>http://www.gov.karelia.ru/gov/Power/Committee/Forest/Docum/gd2010.pdf</a:t>
            </a:r>
            <a:endParaRPr lang="ru-RU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55650" y="571500"/>
            <a:ext cx="7848600" cy="1446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состояние полного физического, душевного, социального и духовного благополучия (ВОЗ)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9750" y="2214563"/>
            <a:ext cx="4103688" cy="3540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Составляющие здоровья: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Физическое здоровье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Психическое здоровье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Репродуктивное здоровье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Социальное и духовное благополучие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787900" y="2214563"/>
            <a:ext cx="4032250" cy="2738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Аспекты здоровья: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Интеллектуальный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Эмоциональный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Социальный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Личностный</a:t>
            </a:r>
          </a:p>
        </p:txBody>
      </p:sp>
      <p:pic>
        <p:nvPicPr>
          <p:cNvPr id="9221" name="Picture 2" descr="C:\Users\Наташа\Desktop\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4929188"/>
            <a:ext cx="203676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971550" y="428625"/>
            <a:ext cx="6870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БОЛЕЗНИ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7058025" cy="588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16-17 век: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Чума, оспа, холера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85750" y="1857375"/>
            <a:ext cx="3887788" cy="224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20-21 век: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онкологические (раковые), легочные, психические и другие.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87900" y="1700213"/>
            <a:ext cx="4032250" cy="3540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*загрязнение среды,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*нервные перегрузки из-за чрезмерно высокого темпа жизни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недостаточностью физических нагрузок (гиподинамией). </a:t>
            </a: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3995738" y="2708275"/>
            <a:ext cx="792162" cy="503238"/>
          </a:xfrm>
          <a:prstGeom prst="leftArrow">
            <a:avLst>
              <a:gd name="adj1" fmla="val 50000"/>
              <a:gd name="adj2" fmla="val 39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0247" name="Picture 2" descr="C:\Users\Наташа\Desktop\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4286250"/>
            <a:ext cx="24288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0063" y="1071563"/>
            <a:ext cx="8215312" cy="5354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систематические занятия физической культурой,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полноценное питание,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соблюдение правил гигиены,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упорядоченный режим дня,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рациональное чередование труда и отдыха, умственной и физической работы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высокая культура поведения человека,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бережное отношение к природе, окружающим людям (в семье и в обществе),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творческая активность,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умение своевременно заботиться о собственном здоровье и здоровье общества,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избегание рискованных и исключение болезненных форм поведения. </a:t>
            </a:r>
          </a:p>
        </p:txBody>
      </p:sp>
      <p:pic>
        <p:nvPicPr>
          <p:cNvPr id="11267" name="Picture 2" descr="C:\Users\Наташа\Desktop\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1214438"/>
            <a:ext cx="203676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143000" y="428625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Здоровый образ жизни-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ш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286750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7848600" cy="2924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Болезнетворные факторы: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живые возбудители (вирусы, бактерии, простейшие, гельминты, членистоногие);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конкретные элементы недостаточности питания (недостаточность витаминов),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различные физические и химические агенты.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1500" y="4149725"/>
            <a:ext cx="8104188" cy="2000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Факторы риска-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переменные, которые повышают риск формирования заболеваемости</a:t>
            </a:r>
            <a:endParaRPr lang="ru-RU" sz="2400" b="1" u="sng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элементы социальной и природной среды,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образа жизни людей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индивидуальные особенности организма.</a:t>
            </a:r>
          </a:p>
        </p:txBody>
      </p:sp>
      <p:pic>
        <p:nvPicPr>
          <p:cNvPr id="13316" name="Picture 2" descr="C:\Users\Наташа\Desktop\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5143500"/>
            <a:ext cx="1714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928688" y="500063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Индивидуальное здоровье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946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окружающей среды, неблагоприятно воздействующие на здоровье</a:t>
            </a:r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179388" y="1412875"/>
            <a:ext cx="2963862" cy="1477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Психологические факторы: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Стресс, снижение уровня жизни, взаимоотношения между людьми </a:t>
            </a:r>
          </a:p>
        </p:txBody>
      </p:sp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250825" y="3573463"/>
            <a:ext cx="2808288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Биологические факторы: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Бактерии, вирусы, др. паразиты </a:t>
            </a: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539750" y="5084763"/>
            <a:ext cx="4103688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Химические факторы: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Химические вещества, пыль, лекарства, табак, кожные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ирританты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пищевые добавки, консерванты </a:t>
            </a:r>
          </a:p>
        </p:txBody>
      </p:sp>
      <p:sp>
        <p:nvSpPr>
          <p:cNvPr id="8272" name="Text Box 80"/>
          <p:cNvSpPr txBox="1">
            <a:spLocks noChangeArrowheads="1"/>
          </p:cNvSpPr>
          <p:nvPr/>
        </p:nvSpPr>
        <p:spPr bwMode="auto">
          <a:xfrm>
            <a:off x="6011863" y="1412875"/>
            <a:ext cx="2808287" cy="20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катастрофического физического воздействия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Опасные ситуации, влияние алкоголя, наркотики </a:t>
            </a:r>
          </a:p>
        </p:txBody>
      </p:sp>
      <p:sp>
        <p:nvSpPr>
          <p:cNvPr id="8273" name="Text Box 81"/>
          <p:cNvSpPr txBox="1">
            <a:spLocks noChangeArrowheads="1"/>
          </p:cNvSpPr>
          <p:nvPr/>
        </p:nvSpPr>
        <p:spPr bwMode="auto">
          <a:xfrm>
            <a:off x="5003800" y="4292600"/>
            <a:ext cx="3816350" cy="1477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факторы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Шум, климат, свет, радиация, «озоновые дыры», «парниковый эффект», рабочая нагрузка, эргономика </a:t>
            </a:r>
          </a:p>
        </p:txBody>
      </p:sp>
      <p:sp>
        <p:nvSpPr>
          <p:cNvPr id="14344" name="Line 82"/>
          <p:cNvSpPr>
            <a:spLocks noChangeShapeType="1"/>
          </p:cNvSpPr>
          <p:nvPr/>
        </p:nvSpPr>
        <p:spPr bwMode="auto">
          <a:xfrm>
            <a:off x="2987675" y="2420938"/>
            <a:ext cx="576263" cy="287337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83"/>
          <p:cNvSpPr>
            <a:spLocks noChangeShapeType="1"/>
          </p:cNvSpPr>
          <p:nvPr/>
        </p:nvSpPr>
        <p:spPr bwMode="auto">
          <a:xfrm flipV="1">
            <a:off x="3059113" y="3860800"/>
            <a:ext cx="576262" cy="3603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84"/>
          <p:cNvSpPr>
            <a:spLocks noChangeShapeType="1"/>
          </p:cNvSpPr>
          <p:nvPr/>
        </p:nvSpPr>
        <p:spPr bwMode="auto">
          <a:xfrm flipV="1">
            <a:off x="3635375" y="3860800"/>
            <a:ext cx="576263" cy="12239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85"/>
          <p:cNvSpPr>
            <a:spLocks noChangeShapeType="1"/>
          </p:cNvSpPr>
          <p:nvPr/>
        </p:nvSpPr>
        <p:spPr bwMode="auto">
          <a:xfrm flipH="1" flipV="1">
            <a:off x="5148263" y="3860800"/>
            <a:ext cx="863600" cy="4318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86"/>
          <p:cNvSpPr>
            <a:spLocks noChangeShapeType="1"/>
          </p:cNvSpPr>
          <p:nvPr/>
        </p:nvSpPr>
        <p:spPr bwMode="auto">
          <a:xfrm flipH="1">
            <a:off x="5148263" y="2276475"/>
            <a:ext cx="863600" cy="288925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49" name="Picture 2" descr="C:\Users\Наташа\Desktop\x_7a3702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571625"/>
            <a:ext cx="2286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 rot="1208890">
            <a:off x="4017963" y="3660775"/>
            <a:ext cx="352425" cy="1406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609056">
            <a:off x="3294857" y="3093244"/>
            <a:ext cx="285750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3397250" y="2103438"/>
            <a:ext cx="285750" cy="793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394743">
            <a:off x="5526882" y="3250406"/>
            <a:ext cx="285750" cy="1096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429250" y="2214563"/>
            <a:ext cx="357187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7088" y="428625"/>
            <a:ext cx="6745287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здоровья детей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1214438"/>
            <a:ext cx="6389688" cy="2000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службы охраны матери и ребенка;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-качество дошкольного обучения и воспитания;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-организация медицинского обслуживания;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-условия проживания (экологические,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микросоциальные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факторы и пр.);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учебно-воспитательного процесса.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71500" y="4000500"/>
            <a:ext cx="4960938" cy="2000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наследственно обусловленные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-обусловленные влиянием среды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-зависящие от собственного отношения к здоровью и от поведения человека, что связано с образованностью и уровнем культуры индивидуума.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928938" y="3286125"/>
            <a:ext cx="357187" cy="7143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9218" name="Picture 2" descr="C:\Users\Наташа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429000"/>
            <a:ext cx="2928958" cy="2413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933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Verdana</vt:lpstr>
      <vt:lpstr>Arial</vt:lpstr>
      <vt:lpstr>Wingdings 2</vt:lpstr>
      <vt:lpstr>Calibri</vt:lpstr>
      <vt:lpstr>Times New Roman</vt:lpstr>
      <vt:lpstr>Wingdings</vt:lpstr>
      <vt:lpstr>Аспект</vt:lpstr>
      <vt:lpstr>1_Аспект</vt:lpstr>
      <vt:lpstr>2_Аспект</vt:lpstr>
      <vt:lpstr>3_Аспект</vt:lpstr>
      <vt:lpstr>4_Аспект</vt:lpstr>
      <vt:lpstr>Диаграмма Microsoft Office Excel</vt:lpstr>
      <vt:lpstr>Здоровье человека  и факторы риска болезни в условиях Карелии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человека  и факторы риска болезни в условиях Карелии</dc:title>
  <dc:creator>Наташа</dc:creator>
  <cp:lastModifiedBy>Наташа</cp:lastModifiedBy>
  <cp:revision>16</cp:revision>
  <dcterms:created xsi:type="dcterms:W3CDTF">2012-12-16T12:34:54Z</dcterms:created>
  <dcterms:modified xsi:type="dcterms:W3CDTF">2012-12-16T14:52:09Z</dcterms:modified>
</cp:coreProperties>
</file>