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0" r:id="rId7"/>
    <p:sldId id="259" r:id="rId8"/>
    <p:sldId id="263" r:id="rId9"/>
    <p:sldId id="269" r:id="rId10"/>
    <p:sldId id="271" r:id="rId11"/>
    <p:sldId id="264" r:id="rId12"/>
    <p:sldId id="273" r:id="rId13"/>
    <p:sldId id="272" r:id="rId14"/>
    <p:sldId id="274" r:id="rId15"/>
    <p:sldId id="275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F4B"/>
    <a:srgbClr val="960000"/>
    <a:srgbClr val="8313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3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BF48-8AD9-4305-A3D4-8EA8ED7FAF00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975A-D578-425D-BE89-AE8D6229C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83CB-B22C-4481-B82A-7A4AA179F2DB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E045-A4FF-4681-8FC9-2FE75E7AD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ADE0-B28A-4873-A9B4-3491EDB02DE8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A9C9-4F45-4DEE-917D-80DD83A2F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6754-9DBE-4159-A452-5D80D56BD0B5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FFEE-BC7E-420A-A2AA-479C31930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C6CC-6A93-45FC-8167-B3FE5B327EB5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EC16-50BF-4BA9-A483-5074D663B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DA14-6CB4-4322-8E76-ADA797EFB074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B66F-CA81-44F7-9AA9-41D7311A8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3A90-90F1-48CD-8FD2-56261ABC6322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1C94-17B9-4911-944F-D31FDCE79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CAAD-A5AF-4BA7-8AFD-7E9AEC3FA925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8BFE-048E-45EF-944F-6DE96500D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96AD-8225-4F86-A319-0CCA070D0604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A9AF-F521-4F06-82D3-A435B8DF7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581D-8D98-4C29-8320-00FF8D7C37F3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AF1B-5BAF-4B87-977A-CBBD912F0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0269-AB16-402C-A6E4-90A46CE81801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5114-E813-4D71-A804-F1F619C8B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2188C9-F2DE-4F11-9AEB-522D577CED30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B770F-5DBE-47AB-957D-928AD4E11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s://www.booksite.ru/fulltext/karelepic/index.htm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0" y="76517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831336"/>
                </a:solidFill>
                <a:latin typeface="Monotype Corsiva" pitchFamily="66" charset="0"/>
              </a:rPr>
              <a:t>«Художественные образы эпических  песен южных  карел. </a:t>
            </a:r>
          </a:p>
          <a:p>
            <a:pPr algn="ctr"/>
            <a:r>
              <a:rPr lang="ru-RU" sz="3600" b="1">
                <a:solidFill>
                  <a:srgbClr val="831336"/>
                </a:solidFill>
                <a:latin typeface="Monotype Corsiva" pitchFamily="66" charset="0"/>
              </a:rPr>
              <a:t>Сватовство в Хийтоле»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9875" y="4437063"/>
            <a:ext cx="63341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Калинина Ольга Викторовна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художественного отделения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МКУ ДО «НШИ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Пряжинского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071563"/>
            <a:ext cx="36703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000125"/>
            <a:ext cx="392906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143250"/>
            <a:ext cx="37147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3286125"/>
            <a:ext cx="2143125" cy="112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870F4B"/>
              </a:solidFill>
              <a:latin typeface="Franklin Gothic Medium Con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70F4B"/>
                </a:solidFill>
                <a:latin typeface="Franklin Gothic Medium Cond" pitchFamily="34" charset="0"/>
              </a:rPr>
              <a:t>Георгий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870F4B"/>
                </a:solidFill>
                <a:latin typeface="Franklin Gothic Medium Cond" pitchFamily="34" charset="0"/>
              </a:rPr>
              <a:t>Стронк</a:t>
            </a:r>
            <a:endParaRPr lang="ru-RU" sz="28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75" y="3143250"/>
            <a:ext cx="220027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870F4B"/>
              </a:solidFill>
              <a:latin typeface="Franklin Gothic Medium Con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70F4B"/>
                </a:solidFill>
                <a:latin typeface="Franklin Gothic Medium Cond" pitchFamily="34" charset="0"/>
              </a:rPr>
              <a:t>Николай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70F4B"/>
                </a:solidFill>
                <a:latin typeface="Franklin Gothic Medium Cond" pitchFamily="34" charset="0"/>
              </a:rPr>
              <a:t> Брюханов</a:t>
            </a:r>
            <a:endParaRPr lang="ru-RU" sz="28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13" y="5000625"/>
            <a:ext cx="41433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atin typeface="Franklin Gothic Medium Cond" pitchFamily="34" charset="0"/>
              </a:rPr>
              <a:t>Мюд</a:t>
            </a:r>
            <a:r>
              <a:rPr lang="ru-RU" sz="3600" dirty="0">
                <a:latin typeface="Franklin Gothic Medium Cond" pitchFamily="34" charset="0"/>
              </a:rPr>
              <a:t>  </a:t>
            </a:r>
            <a:r>
              <a:rPr lang="ru-RU" sz="3600" dirty="0" err="1">
                <a:latin typeface="Franklin Gothic Medium Cond" pitchFamily="34" charset="0"/>
              </a:rPr>
              <a:t>Мечев</a:t>
            </a:r>
            <a:endParaRPr lang="ru-RU" sz="3600" dirty="0">
              <a:latin typeface="Franklin Gothic Medium Con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428625"/>
            <a:ext cx="85725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870F4B"/>
                </a:solidFill>
                <a:latin typeface="Franklin Gothic Medium Cond" pitchFamily="34" charset="0"/>
              </a:rPr>
              <a:t>Так известные художники изображали «Калевалу»</a:t>
            </a:r>
            <a:endParaRPr lang="ru-RU" sz="32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3" y="500063"/>
            <a:ext cx="4071937" cy="528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>
                <a:solidFill>
                  <a:srgbClr val="FFFFFF"/>
                </a:solidFill>
                <a:cs typeface="Arial" charset="0"/>
              </a:rPr>
              <a:t>	</a:t>
            </a:r>
            <a:r>
              <a:rPr lang="ru-RU" sz="2000" b="1" u="sng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Художественный образ </a:t>
            </a:r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- это любое явление творчески созданное автором, и представляет собой результат осмысления художником какого-либо процесса. Художественный образ определяется не только тем, что осмысливает действительность, но и тем, что он создает новый, вымышленный мир. Художник стремится отобрать такие явления и так изобразить их, чтобы выразить свое представление и понимание.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000108"/>
            <a:ext cx="459105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500" y="4214813"/>
            <a:ext cx="3786188" cy="134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Franklin Gothic Medium Cond" pitchFamily="34" charset="0"/>
              </a:rPr>
              <a:t>Тамара Юфа</a:t>
            </a:r>
            <a:endParaRPr lang="ru-RU" sz="28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24581" name="AutoShape 2" descr="https://sun9-1.userapi.com/ZxMjt4aXqdIlL4J_65VLKCDwU1ZvMTpRnMr68Q/eGGfCerJPl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00108"/>
            <a:ext cx="4643470" cy="34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00042"/>
            <a:ext cx="3641719" cy="48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643314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38" y="428625"/>
            <a:ext cx="4357687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70F4B"/>
                </a:solidFill>
                <a:latin typeface="Franklin Gothic Medium Cond" pitchFamily="34" charset="0"/>
              </a:rPr>
              <a:t>Мы творим</a:t>
            </a:r>
            <a:endParaRPr lang="ru-RU" sz="36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0335" y="1285860"/>
            <a:ext cx="6547813" cy="462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57188"/>
            <a:ext cx="9144000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70F4B"/>
                </a:solidFill>
                <a:latin typeface="Franklin Gothic Medium Cond" pitchFamily="34" charset="0"/>
              </a:rPr>
              <a:t>       После завершения работы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70F4B"/>
                </a:solidFill>
                <a:latin typeface="Franklin Gothic Medium Cond" pitchFamily="34" charset="0"/>
              </a:rPr>
              <a:t>                                   мы оформили выставку</a:t>
            </a:r>
            <a:endParaRPr lang="ru-RU" sz="36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pic>
        <p:nvPicPr>
          <p:cNvPr id="7" name="Рисунок 6" descr="C:\Users\USER\Documents\IMG_6066.JPG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29256" y="714356"/>
            <a:ext cx="3429024" cy="47149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20" y="571480"/>
            <a:ext cx="4328886" cy="2886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C:\Users\USER\Documents\IMG_6064.JPG"/>
          <p:cNvPicPr/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71604" y="3000372"/>
            <a:ext cx="4357688" cy="2905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pic>
        <p:nvPicPr>
          <p:cNvPr id="7" name="Рисунок 6" descr="C:\Users\USER\Documents\IMG_6060.JPG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6248" y="2928934"/>
            <a:ext cx="4429156" cy="30003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C:\Users\USER\Documents\IMG_6056.JPG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785794"/>
            <a:ext cx="3643338" cy="50006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Рисунок 8" descr="C:\Users\USER\Documents\IMG_6065.JPG"/>
          <p:cNvPicPr/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9058" y="642918"/>
            <a:ext cx="4143404" cy="25717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71500"/>
            <a:ext cx="3214687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pic>
        <p:nvPicPr>
          <p:cNvPr id="8" name="Рисунок 7" descr="C:\Users\USER\Documents\IMG_6055.JPG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472" y="714356"/>
            <a:ext cx="3061463" cy="38957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 descr="C:\Users\USER\Documents\IMG_6062.JPG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72132" y="642918"/>
            <a:ext cx="3286148" cy="4429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C:\Users\USER\Documents\IMG_6067.JPG"/>
          <p:cNvPicPr/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00298" y="3143248"/>
            <a:ext cx="3714776" cy="25717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71500"/>
            <a:ext cx="3214687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857250"/>
            <a:ext cx="8501062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Литература и источники: 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1.Карельские эпические песни. Предисловие, подготовка текстов и комментарий В.Я.Евсеева, Издательство Академии Наук СССР Москва 1950. 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2. Дети рисуют «Калевалу». Петрозаводск, 1966.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3. Калевала. Карело-финский народный эпос. Вступительная статья Э. Карху. Художник П. А. Стронк. Петрозаводск. 1985. 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4. Калевала. Карельские руны, собранные    Э.    Лённротом. Перевод с финского языка А. П.   Бельского под редакцией В. Казина. Вступительная статья О. В. Куусинена. Художник  В. И. Курдов.  М. 1956. 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5. Калевала. Избранные   руны. Художник  Т. Юфа. Петрозаводск. 1967.	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6. Калевала. Карело-финский эпос. Пересказала для детей А. Любарская. Художник Н. Кочергин. Петрозаводск. 1985.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7. Карельские эпические песни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 </a:t>
            </a:r>
            <a:r>
              <a:rPr lang="en-US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https://www.booksite.ru/fulltext/karelepic/index.htm</a:t>
            </a:r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.</a:t>
            </a:r>
          </a:p>
          <a:p>
            <a:pPr algn="just"/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8. Калевала в Живописи  </a:t>
            </a:r>
            <a:r>
              <a:rPr lang="en-US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http://www.tverlib.ru/excib/kalevala/k_02.html</a:t>
            </a:r>
            <a:r>
              <a:rPr lang="ru-RU" sz="20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.</a:t>
            </a:r>
          </a:p>
          <a:p>
            <a:pPr algn="ctr"/>
            <a:endParaRPr lang="ru-RU" sz="2000">
              <a:solidFill>
                <a:srgbClr val="FFFFFF"/>
              </a:solidFill>
              <a:cs typeface="Arial" charset="0"/>
            </a:endParaRPr>
          </a:p>
          <a:p>
            <a:pPr>
              <a:buFontTx/>
              <a:buAutoNum type="arabicPeriod"/>
            </a:pPr>
            <a:endParaRPr lang="ru-RU" sz="20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571500"/>
            <a:ext cx="4286250" cy="407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«Давайте детям больше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содержания общего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человеческого, мирового,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 но преимущественно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 старайтесь знакомить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их с этим через родные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и национальные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 понятия»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70F4B"/>
                </a:solidFill>
                <a:latin typeface="Times New Roman" pitchFamily="18" charset="0"/>
                <a:cs typeface="Times New Roman" pitchFamily="18" charset="0"/>
              </a:rPr>
              <a:t>( В.Г.Белинский)</a:t>
            </a:r>
            <a:endParaRPr lang="ru-RU" sz="2800" b="1" i="1" dirty="0">
              <a:solidFill>
                <a:srgbClr val="870F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06052">
            <a:off x="565015" y="770256"/>
            <a:ext cx="3073065" cy="412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68927">
            <a:off x="2552147" y="2780553"/>
            <a:ext cx="2226453" cy="301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14313" y="85725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00063"/>
            <a:ext cx="8429625" cy="528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В условиях современного развития нашего общества всё более актуальным становится вопрос о сохранении и укреплении культурно - исторических традиций. Предметом изучения моей темы является эпическая  песня  южного района Карелии.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Тема представляется актуальной, так как знакомит учащихся с историей и культурой своей малой родины. Познание истории родного края, района, посёлка даёт возможность понять, кто мы есть, кто наши предки, что они нам завещали, лучше оценить прошлое, понять настоящее, заглянуть в будущее и помочь духовному возрождению. Без изучения своего прошлого нельзя воспитать гражданина и патриота своей Родины. </a:t>
            </a:r>
            <a:endParaRPr lang="ru-RU" sz="2700" dirty="0">
              <a:solidFill>
                <a:srgbClr val="870F4B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928688"/>
            <a:ext cx="8429625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>
              <a:solidFill>
                <a:srgbClr val="831336"/>
              </a:solidFill>
              <a:latin typeface="Franklin Gothic Medium Cond" pitchFamily="34" charset="0"/>
              <a:cs typeface="Times New Roman" pitchFamily="18" charset="0"/>
            </a:endParaRPr>
          </a:p>
          <a:p>
            <a:r>
              <a:rPr lang="ru-RU" sz="2400" i="1" u="sng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Цель :  </a:t>
            </a:r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- воспитание уважения и формирование интереса к истории, культуре, традициям  родного  края.</a:t>
            </a:r>
          </a:p>
          <a:p>
            <a:r>
              <a:rPr lang="ru-RU" sz="2400" i="1" u="sng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Задачи:  </a:t>
            </a:r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-  формирование активного познавательного интереса к культурно-историческим ценностям прошлого;</a:t>
            </a:r>
          </a:p>
          <a:p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 - расширение и обогащение нравственного опыта учащихся;</a:t>
            </a:r>
          </a:p>
          <a:p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 - </a:t>
            </a:r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воспитание любви и уважения к культуре народов, населяющих республику Карелия;</a:t>
            </a:r>
            <a:endParaRPr lang="ru-RU" sz="2400">
              <a:solidFill>
                <a:srgbClr val="870F4B"/>
              </a:solidFill>
              <a:latin typeface="Franklin Gothic Medium Cond" pitchFamily="34" charset="0"/>
              <a:cs typeface="Times New Roman" pitchFamily="18" charset="0"/>
            </a:endParaRPr>
          </a:p>
          <a:p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 - развитие познавательной способности, эстетического вкуса, активной творческой деятельности каждого ученика; </a:t>
            </a:r>
          </a:p>
          <a:p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 - познакомиться с руной «Сватовство в Хийтоле»;</a:t>
            </a:r>
          </a:p>
          <a:p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 - передать впечатления от прочитанного с помощью рисунка.</a:t>
            </a:r>
          </a:p>
          <a:p>
            <a:pPr algn="just"/>
            <a:r>
              <a:rPr lang="ru-RU" sz="2800">
                <a:solidFill>
                  <a:srgbClr val="870F4B"/>
                </a:solidFill>
                <a:latin typeface="Franklin Gothic Medium Cond" pitchFamily="34" charset="0"/>
                <a:cs typeface="Times New Roman" pitchFamily="18" charset="0"/>
              </a:rPr>
              <a:t>  </a:t>
            </a:r>
          </a:p>
          <a:p>
            <a:pPr algn="ctr"/>
            <a:endParaRPr lang="ru-RU" sz="2600">
              <a:solidFill>
                <a:srgbClr val="96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8429625" cy="535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План занятия:</a:t>
            </a:r>
          </a:p>
          <a:p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 </a:t>
            </a:r>
          </a:p>
          <a:p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1.  Знакомство с руной «Сватовство в Хийтоле».</a:t>
            </a:r>
          </a:p>
          <a:p>
            <a:pPr>
              <a:buFontTx/>
              <a:buAutoNum type="arabicPeriod" startAt="2"/>
            </a:pPr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Знакомство с  творчеством известных художников иллюстрирующих эпос «Калевала» и другие произведения эпическогожанра.</a:t>
            </a:r>
          </a:p>
          <a:p>
            <a:pPr>
              <a:buFontTx/>
              <a:buAutoNum type="arabicPeriod" startAt="3"/>
            </a:pPr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Выполнение творческой работы по мотивам руны «Сватовство в Хийтоле».</a:t>
            </a:r>
          </a:p>
          <a:p>
            <a:pPr>
              <a:buFontTx/>
              <a:buAutoNum type="arabicPeriod" startAt="3"/>
            </a:pPr>
            <a:r>
              <a:rPr lang="ru-RU" sz="2400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Оформление выставки с одноименным названием.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428625"/>
            <a:ext cx="4214813" cy="550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Элиас  Лённрот  составитель карело-финского эпоса «Калевала» собирал руны в  поездках по  Финляндии  и Северной  Карелии.  </a:t>
            </a:r>
          </a:p>
          <a:p>
            <a:r>
              <a:rPr lang="ru-RU" sz="2000" b="1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Но и в  южной Карелии было много сказителей рун.</a:t>
            </a:r>
          </a:p>
          <a:p>
            <a:r>
              <a:rPr lang="ru-RU" sz="2000" b="1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Сюжеты рун, северных и южных, несколько отличались друг от друга и связано это было с местом проживания, занятиями и бытом.  </a:t>
            </a:r>
          </a:p>
          <a:p>
            <a:r>
              <a:rPr lang="ru-RU" sz="2000" b="1">
                <a:solidFill>
                  <a:srgbClr val="870F4B"/>
                </a:solidFill>
                <a:latin typeface="Franklin Gothic Medium Cond" pitchFamily="34" charset="0"/>
                <a:cs typeface="Arial" charset="0"/>
              </a:rPr>
              <a:t>В связи с этим закономерно, что  рыболов, изготавливающий лодки, Вяйнямёйнен становится главным героем северокарельских песен.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42918"/>
            <a:ext cx="3786214" cy="519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70F4B"/>
                </a:solidFill>
                <a:latin typeface="Franklin Gothic Medium Cond" pitchFamily="34" charset="0"/>
              </a:rPr>
              <a:t>Главным и излюбленным героем эпических песен южных карел является кузнец </a:t>
            </a:r>
            <a:r>
              <a:rPr lang="ru-RU" sz="4000" b="1" dirty="0" err="1">
                <a:solidFill>
                  <a:srgbClr val="870F4B"/>
                </a:solidFill>
                <a:latin typeface="Franklin Gothic Medium Cond" pitchFamily="34" charset="0"/>
              </a:rPr>
              <a:t>Ильмойллинен</a:t>
            </a:r>
            <a:r>
              <a:rPr lang="ru-RU" sz="4000" b="1" dirty="0">
                <a:solidFill>
                  <a:srgbClr val="870F4B"/>
                </a:solidFill>
                <a:latin typeface="Franklin Gothic Medium Cond" pitchFamily="34" charset="0"/>
              </a:rPr>
              <a:t>.</a:t>
            </a: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71480"/>
            <a:ext cx="3929090" cy="52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86375"/>
            <a:ext cx="91440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hlinkClick r:id="rId5"/>
              </a:rPr>
              <a:t>https://www.booksite.ru/fulltext/karelepic/index.htm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071546"/>
            <a:ext cx="22826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785926"/>
            <a:ext cx="2357454" cy="331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785926"/>
            <a:ext cx="260410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928670"/>
            <a:ext cx="2643206" cy="117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642918"/>
            <a:ext cx="25355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1714488"/>
            <a:ext cx="2857520" cy="369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285750"/>
            <a:ext cx="5500688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70F4B"/>
                </a:solidFill>
                <a:latin typeface="Franklin Gothic Medium Cond" pitchFamily="34" charset="0"/>
              </a:rPr>
              <a:t>Руна «Сватовство в </a:t>
            </a:r>
            <a:r>
              <a:rPr lang="ru-RU" sz="3600" dirty="0" err="1">
                <a:solidFill>
                  <a:srgbClr val="870F4B"/>
                </a:solidFill>
                <a:latin typeface="Franklin Gothic Medium Cond" pitchFamily="34" charset="0"/>
              </a:rPr>
              <a:t>Хийтоле</a:t>
            </a:r>
            <a:r>
              <a:rPr lang="ru-RU" sz="3600" dirty="0">
                <a:solidFill>
                  <a:srgbClr val="870F4B"/>
                </a:solidFill>
                <a:latin typeface="Franklin Gothic Medium Cond" pitchFamily="34" charset="0"/>
              </a:rPr>
              <a:t>»</a:t>
            </a:r>
            <a:endParaRPr lang="ru-RU" sz="36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C:\Users\Пользователь1\Desktop\фон тк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1\Desktop\Безымянный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25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030" name="Picture 6" descr="C:\Users\Пользователь1\Desktop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9144000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148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8572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2786063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42938"/>
            <a:ext cx="392906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70F4B"/>
                </a:solidFill>
                <a:latin typeface="Franklin Gothic Medium Cond" pitchFamily="34" charset="0"/>
              </a:rPr>
              <a:t>Разбираем сюжет руны и ….</a:t>
            </a:r>
            <a:endParaRPr lang="ru-RU" sz="3600" dirty="0">
              <a:solidFill>
                <a:srgbClr val="870F4B"/>
              </a:solidFill>
              <a:latin typeface="Franklin Gothic Medium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3" y="4429125"/>
            <a:ext cx="4643437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70F4B"/>
                </a:solidFill>
                <a:latin typeface="Franklin Gothic Medium Cond" pitchFamily="34" charset="0"/>
              </a:rPr>
              <a:t>…слушаем напевы </a:t>
            </a:r>
            <a:r>
              <a:rPr lang="ru-RU" sz="3600" dirty="0" err="1">
                <a:solidFill>
                  <a:srgbClr val="870F4B"/>
                </a:solidFill>
                <a:latin typeface="Franklin Gothic Medium Cond" pitchFamily="34" charset="0"/>
              </a:rPr>
              <a:t>йоухикко</a:t>
            </a:r>
            <a:r>
              <a:rPr lang="ru-RU" sz="3200" dirty="0">
                <a:latin typeface="Franklin Gothic Medium Cond" pitchFamily="34" charset="0"/>
              </a:rPr>
              <a:t>.</a:t>
            </a:r>
            <a:endParaRPr lang="ru-RU" sz="32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476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Monotype Corsiva</vt:lpstr>
      <vt:lpstr>Times New Roman</vt:lpstr>
      <vt:lpstr>Franklin Gothic Medium Cond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Замдиректора</dc:creator>
  <cp:lastModifiedBy>user</cp:lastModifiedBy>
  <cp:revision>117</cp:revision>
  <dcterms:created xsi:type="dcterms:W3CDTF">2018-11-22T07:19:32Z</dcterms:created>
  <dcterms:modified xsi:type="dcterms:W3CDTF">2018-11-28T21:41:15Z</dcterms:modified>
</cp:coreProperties>
</file>