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9" r:id="rId4"/>
    <p:sldId id="292" r:id="rId5"/>
    <p:sldId id="291" r:id="rId6"/>
    <p:sldId id="294" r:id="rId7"/>
    <p:sldId id="293" r:id="rId8"/>
    <p:sldId id="290" r:id="rId9"/>
    <p:sldId id="304" r:id="rId10"/>
    <p:sldId id="297" r:id="rId11"/>
    <p:sldId id="320" r:id="rId12"/>
    <p:sldId id="296" r:id="rId13"/>
    <p:sldId id="298" r:id="rId14"/>
    <p:sldId id="303" r:id="rId15"/>
    <p:sldId id="300" r:id="rId16"/>
    <p:sldId id="302" r:id="rId17"/>
    <p:sldId id="316" r:id="rId18"/>
    <p:sldId id="301" r:id="rId19"/>
    <p:sldId id="268" r:id="rId20"/>
    <p:sldId id="271" r:id="rId21"/>
    <p:sldId id="269" r:id="rId22"/>
    <p:sldId id="270" r:id="rId23"/>
    <p:sldId id="307" r:id="rId24"/>
    <p:sldId id="318" r:id="rId25"/>
    <p:sldId id="272" r:id="rId26"/>
    <p:sldId id="305" r:id="rId27"/>
    <p:sldId id="306" r:id="rId28"/>
    <p:sldId id="312" r:id="rId29"/>
    <p:sldId id="322" r:id="rId30"/>
    <p:sldId id="277" r:id="rId31"/>
    <p:sldId id="311" r:id="rId32"/>
    <p:sldId id="313" r:id="rId33"/>
    <p:sldId id="280" r:id="rId34"/>
    <p:sldId id="310" r:id="rId35"/>
    <p:sldId id="319" r:id="rId36"/>
    <p:sldId id="309" r:id="rId37"/>
    <p:sldId id="314" r:id="rId38"/>
    <p:sldId id="315" r:id="rId39"/>
    <p:sldId id="284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A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98" autoAdjust="0"/>
  </p:normalViewPr>
  <p:slideViewPr>
    <p:cSldViewPr>
      <p:cViewPr varScale="1">
        <p:scale>
          <a:sx n="74" d="100"/>
          <a:sy n="74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0381B-4B6C-407F-B741-C5F7802EE80E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4EB4A-0B64-4542-BD38-926C27B43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E8B0-2B08-4C78-A108-FB387176803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5862-645F-4F22-BBB0-8DFC2A511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DE355-39FA-4339-A51F-2EE6462FE61D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E73B1-081D-4630-841E-91928AA25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6F299-4BCF-4AC8-9C58-B64DF9FDD81E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4B78-BE25-4D0F-825E-E2EC70E88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5AC1-E9C9-4FDD-9B6E-FF00514FBE6F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8289-78FF-42DF-A5E5-C23AE177D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C724-B711-461D-8D37-C81D8E75A3D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F549-1FF2-41A0-B3EC-827104DFA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E6A8C-0C1D-49D2-938C-516792B182A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97AF-B2B6-40E1-B3C0-A222EA112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578E-46E4-4600-A488-86C3CCD0FEB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E713-7EF7-4FC5-BBFC-E7B26743D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BC20F-BEDE-4847-BAD3-C60F8C4B807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2B00-6102-45AC-9D1C-DC929CA1F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8E7B6-5E45-4C67-91D8-220EFE2F267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16FDD-619B-42C5-BEAC-B91756A17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CF59A-47A9-4144-A4F6-20BE91A939B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854D4-4EC7-4E5A-B46E-8F182181B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688C02-5158-4213-B3C4-1A23B21F033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2A3B1B-90B5-47BD-AD5A-78C7CC7D9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387350"/>
            <a:ext cx="10440988" cy="764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6" name="Picture 5" descr="лого_крас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196975"/>
            <a:ext cx="767715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5148263" y="765175"/>
            <a:ext cx="233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Выездные</a:t>
            </a:r>
          </a:p>
        </p:txBody>
      </p:sp>
      <p:pic>
        <p:nvPicPr>
          <p:cNvPr id="22533" name="Picture 5" descr="Действующая церковь Ионы Яшезерского в Кварцитн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2150"/>
            <a:ext cx="41767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724525" y="1341438"/>
            <a:ext cx="22367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экскурсии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827088" y="4365625"/>
            <a:ext cx="30749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по вепсским</a:t>
            </a:r>
          </a:p>
          <a:p>
            <a:r>
              <a:rPr lang="ru-RU" sz="3200" b="1"/>
              <a:t>        деревням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5435600" y="5949950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Пос. Кварцитный</a:t>
            </a:r>
          </a:p>
        </p:txBody>
      </p:sp>
      <p:pic>
        <p:nvPicPr>
          <p:cNvPr id="22537" name="Picture 12" descr="Месторождение малинового кварцит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708275"/>
            <a:ext cx="4319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3492500" y="58769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Церковь в Вехручь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692150"/>
            <a:ext cx="69850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779838" y="594995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Дер. Вехручей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458788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Малая деревня Каллин-остр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3611">
            <a:off x="4427538" y="1844675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Выездная экскурсия в Горнее Шелтозер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07353">
            <a:off x="611188" y="549275"/>
            <a:ext cx="3970337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Озеро Шелтозеро, откуда берет начало река Шелтозерка, современное название озера - Домашне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3789363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35600" y="5300663"/>
            <a:ext cx="2324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Горнее Шелтозеро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fRpYPCAiFU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92150"/>
            <a:ext cx="355758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r8-pjqkEas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692150"/>
            <a:ext cx="355758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2268538" y="5661025"/>
            <a:ext cx="4799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Топонимика родного края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619250" y="908050"/>
            <a:ext cx="3067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2800" b="1"/>
              <a:t>«Родное слово»</a:t>
            </a:r>
            <a:endParaRPr lang="ru-RU" sz="2800" b="1"/>
          </a:p>
        </p:txBody>
      </p:sp>
      <p:pic>
        <p:nvPicPr>
          <p:cNvPr id="26629" name="Picture 6" descr="20181009_1328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981075"/>
            <a:ext cx="2795588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IMG_32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844675"/>
            <a:ext cx="48244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619250" y="5157788"/>
            <a:ext cx="3392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Встреча ребят Рыборецкой </a:t>
            </a:r>
          </a:p>
          <a:p>
            <a:r>
              <a:rPr lang="ru-RU" b="1"/>
              <a:t>   школы с Мироновой В.С.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03238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20181012_170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46815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292725" y="1484313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Встреча со старожилами села Шелтозеро </a:t>
            </a:r>
          </a:p>
        </p:txBody>
      </p:sp>
      <p:pic>
        <p:nvPicPr>
          <p:cNvPr id="27654" name="Picture 7" descr="PIC_01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500438"/>
            <a:ext cx="475138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684213" y="4652963"/>
            <a:ext cx="2754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Беседа с жительницами деревни Другая Река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458788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AutoShape 5" descr="c88sQiVPcz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77" name="Picture 7" descr="c88sQiVPcz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3141663"/>
            <a:ext cx="427355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1" descr="y4F3koY8ZV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366838"/>
            <a:ext cx="388778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3" descr="AsrWgESb7i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412875"/>
            <a:ext cx="372110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15"/>
          <p:cNvSpPr txBox="1">
            <a:spLocks noChangeArrowheads="1"/>
          </p:cNvSpPr>
          <p:nvPr/>
        </p:nvSpPr>
        <p:spPr bwMode="auto">
          <a:xfrm>
            <a:off x="900113" y="836613"/>
            <a:ext cx="734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Встречи  жителей села Рыбрека с детьми дошкольной группы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458788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20180907_1233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981075"/>
            <a:ext cx="2860675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20180907_1252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27346">
            <a:off x="611188" y="2060575"/>
            <a:ext cx="54721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1547813" y="908050"/>
            <a:ext cx="3370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Литературный вечер</a:t>
            </a:r>
          </a:p>
          <a:p>
            <a:r>
              <a:rPr lang="ru-RU" sz="2400" b="1"/>
              <a:t>«Вепсская поэзия»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692275" y="620713"/>
            <a:ext cx="5832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2800" b="1"/>
              <a:t>«Народное устное творчество»</a:t>
            </a:r>
            <a:r>
              <a:rPr lang="ru-RU" altLang="ko-KR"/>
              <a:t> </a:t>
            </a:r>
          </a:p>
        </p:txBody>
      </p:sp>
      <p:pic>
        <p:nvPicPr>
          <p:cNvPr id="30725" name="Picture 6" descr="N9H56NXqGz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268413"/>
            <a:ext cx="61436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1187450" y="5949950"/>
            <a:ext cx="6562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Выступление на празднике «Каларанд» в селе Рыбрека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458788"/>
            <a:ext cx="10548938" cy="79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450" y="35734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1748" name="Picture 5" descr="hq1p7b98jF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565400"/>
            <a:ext cx="38893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LOsButJm7_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908050"/>
            <a:ext cx="35242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900113" y="981075"/>
            <a:ext cx="3313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sz="4400" b="1">
                <a:solidFill>
                  <a:srgbClr val="F42A1A"/>
                </a:solidFill>
              </a:rPr>
              <a:t>”Kalarand”</a:t>
            </a:r>
            <a:endParaRPr lang="ru-RU" sz="4400" b="1">
              <a:solidFill>
                <a:srgbClr val="F42A1A"/>
              </a:solidFill>
            </a:endParaRPr>
          </a:p>
          <a:p>
            <a:r>
              <a:rPr lang="ru-RU" sz="4400" b="1">
                <a:solidFill>
                  <a:srgbClr val="F42A1A"/>
                </a:solidFill>
              </a:rPr>
              <a:t>      2018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827088" y="2565400"/>
            <a:ext cx="7772400" cy="1470025"/>
          </a:xfrm>
        </p:spPr>
        <p:txBody>
          <a:bodyPr/>
          <a:lstStyle/>
          <a:p>
            <a:pPr eaLnBrk="1" hangingPunct="1"/>
            <a:r>
              <a:rPr lang="ru-RU" sz="3200" b="1" smtClean="0"/>
              <a:t>В июне - декабре 2018 год</a:t>
            </a:r>
            <a:r>
              <a:rPr lang="ru-RU" sz="3200" b="1" smtClean="0">
                <a:latin typeface="Arial" charset="0"/>
              </a:rPr>
              <a:t>а </a:t>
            </a:r>
            <a:br>
              <a:rPr lang="ru-RU" sz="3200" b="1" smtClean="0">
                <a:latin typeface="Arial" charset="0"/>
              </a:rPr>
            </a:br>
            <a:r>
              <a:rPr lang="ru-RU" sz="2800" b="1" smtClean="0">
                <a:latin typeface="Arial" charset="0"/>
              </a:rPr>
              <a:t>при поддержке Министерства национальной и региональной политики</a:t>
            </a:r>
            <a:r>
              <a:rPr lang="ru-RU" sz="3200" b="1" smtClean="0">
                <a:latin typeface="Arial" charset="0"/>
              </a:rPr>
              <a:t> </a:t>
            </a:r>
            <a:r>
              <a:rPr lang="ru-RU" sz="3200" b="1" smtClean="0"/>
              <a:t>КРОО «Общество вепсской культуры» реализует проект</a:t>
            </a:r>
            <a:br>
              <a:rPr lang="ru-RU" sz="3200" b="1" smtClean="0"/>
            </a:br>
            <a:r>
              <a:rPr lang="ru-RU" sz="3200" b="1" smtClean="0"/>
              <a:t> </a:t>
            </a:r>
            <a:r>
              <a:rPr lang="ru-RU" sz="3600" b="1" i="1" smtClean="0"/>
              <a:t>«Этностудия «Голоса поколений»,</a:t>
            </a:r>
            <a:r>
              <a:rPr lang="ru-RU" sz="3200" b="1" smtClean="0"/>
              <a:t> направленный на развитие младописьменного вепсского языка, сохранение его северного диалекта </a:t>
            </a:r>
            <a:br>
              <a:rPr lang="ru-RU" sz="3200" b="1" smtClean="0"/>
            </a:br>
            <a:r>
              <a:rPr lang="ru-RU" sz="3200" b="1" smtClean="0"/>
              <a:t>и народной культуры  в местах традиционного проживания вепсов.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548938" cy="791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2772" name="Picture 5" descr="IMG_2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268413"/>
            <a:ext cx="7440612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2627313" y="620713"/>
            <a:ext cx="374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3600" b="1">
                <a:solidFill>
                  <a:srgbClr val="F42A1A"/>
                </a:solidFill>
              </a:rPr>
              <a:t>”Kalarand”</a:t>
            </a:r>
            <a:r>
              <a:rPr lang="ru-RU" sz="3600" b="1">
                <a:solidFill>
                  <a:srgbClr val="F42A1A"/>
                </a:solidFill>
              </a:rPr>
              <a:t> 2018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603250"/>
            <a:ext cx="10693400" cy="802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184525" y="561975"/>
            <a:ext cx="3043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F42A1A"/>
              </a:solidFill>
            </a:endParaRPr>
          </a:p>
        </p:txBody>
      </p:sp>
      <p:pic>
        <p:nvPicPr>
          <p:cNvPr id="33797" name="Picture 9" descr="D0gxzylHE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341438"/>
            <a:ext cx="648017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827088" y="620713"/>
            <a:ext cx="8437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                 Участие в Межрегиональном Фестивале </a:t>
            </a:r>
          </a:p>
          <a:p>
            <a:r>
              <a:rPr lang="ru-RU" b="1"/>
              <a:t>вепсского фольклора «Песенный клубок» в селе Шелтозеро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91813" cy="802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>
          <a:xfrm>
            <a:off x="-252413" y="765175"/>
            <a:ext cx="7772401" cy="1470025"/>
          </a:xfrm>
        </p:spPr>
        <p:txBody>
          <a:bodyPr/>
          <a:lstStyle/>
          <a:p>
            <a:pPr eaLnBrk="1" hangingPunct="1"/>
            <a:r>
              <a:rPr lang="fi-FI" b="1" smtClean="0">
                <a:solidFill>
                  <a:srgbClr val="F42A1A"/>
                </a:solidFill>
              </a:rPr>
              <a:t>”Pajokera”</a:t>
            </a:r>
            <a:r>
              <a:rPr lang="ru-RU" b="1" smtClean="0">
                <a:solidFill>
                  <a:srgbClr val="F42A1A"/>
                </a:solidFill>
              </a:rPr>
              <a:t> 2018</a:t>
            </a:r>
            <a:br>
              <a:rPr lang="ru-RU" b="1" smtClean="0">
                <a:solidFill>
                  <a:srgbClr val="F42A1A"/>
                </a:solidFill>
              </a:rPr>
            </a:br>
            <a:endParaRPr lang="ru-RU" b="1" smtClean="0">
              <a:solidFill>
                <a:srgbClr val="F42A1A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4820" name="Picture 5" descr="SetRatioSize153140-Uchastniki-iz-Ryboreckoj-shko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1775" y="765175"/>
            <a:ext cx="17399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Vospitanniki-Ryboreckogo-detskogo-s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844675"/>
            <a:ext cx="58420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458788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5844" name="Picture 5" descr="isxM26OQBq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844675"/>
            <a:ext cx="76327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755650" y="836613"/>
            <a:ext cx="7613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Кукольный театр на вепсском языке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5" descr="nH9qsfoGz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429000"/>
            <a:ext cx="46815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VusC21el8D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268413"/>
            <a:ext cx="504190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5508625" y="4437063"/>
            <a:ext cx="28797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      Сказка</a:t>
            </a:r>
          </a:p>
          <a:p>
            <a:r>
              <a:rPr lang="ru-RU" sz="2800" b="1"/>
              <a:t>   для самых </a:t>
            </a:r>
          </a:p>
          <a:p>
            <a:r>
              <a:rPr lang="ru-RU" sz="2800" b="1"/>
              <a:t>   маленьких</a:t>
            </a:r>
          </a:p>
        </p:txBody>
      </p:sp>
      <p:pic>
        <p:nvPicPr>
          <p:cNvPr id="36870" name="Picture 11" descr="GN7J8FXmrj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620713"/>
            <a:ext cx="33591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1619250" y="549275"/>
            <a:ext cx="5651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3600" b="1"/>
              <a:t>«Историческая память»</a:t>
            </a:r>
            <a:r>
              <a:rPr lang="ru-RU" altLang="ko-KR"/>
              <a:t> </a:t>
            </a:r>
          </a:p>
        </p:txBody>
      </p:sp>
      <p:pic>
        <p:nvPicPr>
          <p:cNvPr id="37892" name="Picture 6" descr="В гостях у Кирилиной 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96975"/>
            <a:ext cx="525462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Беседа  за чашкой ч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3644900"/>
            <a:ext cx="47529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5940425" y="1412875"/>
            <a:ext cx="197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 гостях у </a:t>
            </a:r>
          </a:p>
          <a:p>
            <a:r>
              <a:rPr lang="ru-RU" b="1"/>
              <a:t>Кирилиной Н.А.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331913" y="5445125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 гостях у</a:t>
            </a:r>
          </a:p>
          <a:p>
            <a:r>
              <a:rPr lang="ru-RU" b="1"/>
              <a:t>Мироновой В.С.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531813"/>
            <a:ext cx="10620375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mtClean="0">
                <a:solidFill>
                  <a:srgbClr val="898989"/>
                </a:solidFill>
              </a:rPr>
              <a:t>  </a:t>
            </a:r>
          </a:p>
        </p:txBody>
      </p:sp>
      <p:pic>
        <p:nvPicPr>
          <p:cNvPr id="38916" name="Picture 5" descr="PIC_00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3429000"/>
            <a:ext cx="4968875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PIC_00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557338"/>
            <a:ext cx="4318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PIC_01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620713"/>
            <a:ext cx="42481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5435600" y="2997200"/>
            <a:ext cx="299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Встреча с Левкиной П.П.</a:t>
            </a: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900113" y="1125538"/>
            <a:ext cx="302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Встреча с Малковой Н.И.</a:t>
            </a:r>
          </a:p>
        </p:txBody>
      </p:sp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6659563" y="5157788"/>
            <a:ext cx="192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   </a:t>
            </a:r>
            <a:r>
              <a:rPr lang="ru-RU" b="1"/>
              <a:t>Встреча </a:t>
            </a:r>
          </a:p>
          <a:p>
            <a:r>
              <a:rPr lang="ru-RU" b="1"/>
              <a:t>с Филиной Р.В.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ru-RU" smtClean="0"/>
              <a:t>диск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9940" name="Picture 5" descr="1 стор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476250"/>
            <a:ext cx="5830888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6" descr="9Eg5Ui9zJ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96225">
            <a:off x="1131888" y="1385888"/>
            <a:ext cx="5688012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084888" y="1700213"/>
            <a:ext cx="6688137" cy="17526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b="1" smtClean="0">
                <a:latin typeface="Arial" charset="0"/>
              </a:rPr>
              <a:t>вепсского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b="1" smtClean="0">
                <a:latin typeface="Arial" charset="0"/>
              </a:rPr>
              <a:t>   села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435600" y="1125538"/>
            <a:ext cx="2879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Фотоистория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9" descr="K2TwyMdywo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81075"/>
            <a:ext cx="775335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10"/>
          <p:cNvSpPr txBox="1">
            <a:spLocks noChangeArrowheads="1"/>
          </p:cNvSpPr>
          <p:nvPr/>
        </p:nvSpPr>
        <p:spPr bwMode="auto">
          <a:xfrm>
            <a:off x="2916238" y="5949950"/>
            <a:ext cx="270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Практическое занятие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603250"/>
            <a:ext cx="10658475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фото рыбре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84105">
            <a:off x="755650" y="1341438"/>
            <a:ext cx="34559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39750" y="404813"/>
            <a:ext cx="7920038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Этностудия </a:t>
            </a:r>
            <a:r>
              <a:rPr lang="ru-RU" altLang="ko-KR" sz="2400" b="1"/>
              <a:t>«Голоса поколений»/ </a:t>
            </a:r>
            <a:endParaRPr lang="fi-FI" altLang="ko-KR" sz="2400" b="1">
              <a:ea typeface="굴림" pitchFamily="34" charset="-127"/>
            </a:endParaRPr>
          </a:p>
          <a:p>
            <a:r>
              <a:rPr lang="fi-FI" altLang="ko-KR" sz="2400" b="1">
                <a:ea typeface="굴림" pitchFamily="34" charset="-127"/>
              </a:rPr>
              <a:t>                                                  </a:t>
            </a:r>
            <a:r>
              <a:rPr lang="ru-RU" altLang="ko-KR" sz="2400" b="1"/>
              <a:t>«</a:t>
            </a:r>
            <a:r>
              <a:rPr lang="fi-FI" altLang="ko-KR" sz="2400" b="1">
                <a:ea typeface="굴림" pitchFamily="34" charset="-127"/>
              </a:rPr>
              <a:t>Sugupolviden äned</a:t>
            </a:r>
            <a:r>
              <a:rPr lang="ru-RU" altLang="ko-KR" sz="2400" b="1"/>
              <a:t>»</a:t>
            </a:r>
            <a:r>
              <a:rPr lang="ru-RU" altLang="ko-KR"/>
              <a:t> </a:t>
            </a:r>
            <a:endParaRPr lang="ru-RU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39750" y="4076700"/>
            <a:ext cx="51466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Руководитель и</a:t>
            </a:r>
          </a:p>
          <a:p>
            <a:r>
              <a:rPr lang="ru-RU" b="1"/>
              <a:t>главные</a:t>
            </a:r>
          </a:p>
          <a:p>
            <a:r>
              <a:rPr lang="ru-RU" b="1"/>
              <a:t>исполнители </a:t>
            </a:r>
          </a:p>
          <a:p>
            <a:r>
              <a:rPr lang="ru-RU" b="1"/>
              <a:t>проекта:</a:t>
            </a:r>
          </a:p>
          <a:p>
            <a:r>
              <a:rPr lang="ru-RU" b="1"/>
              <a:t>- Апроду Ю.В.</a:t>
            </a:r>
          </a:p>
          <a:p>
            <a:r>
              <a:rPr lang="ru-RU" b="1"/>
              <a:t>- Миронова М. А.</a:t>
            </a:r>
          </a:p>
          <a:p>
            <a:r>
              <a:rPr lang="ru-RU" b="1"/>
              <a:t>- Миронова О.Е.</a:t>
            </a:r>
          </a:p>
        </p:txBody>
      </p:sp>
      <p:pic>
        <p:nvPicPr>
          <p:cNvPr id="15367" name="Picture 9" descr="30х40_Дарья_Швецова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357563"/>
            <a:ext cx="3097212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30х40_Дарья_Швецова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74315">
            <a:off x="4643438" y="1412875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6084888" y="4292600"/>
            <a:ext cx="2463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Участники проекта: </a:t>
            </a:r>
          </a:p>
          <a:p>
            <a:r>
              <a:rPr lang="ru-RU" b="1"/>
              <a:t>- дети</a:t>
            </a:r>
          </a:p>
          <a:p>
            <a:r>
              <a:rPr lang="ru-RU" b="1"/>
              <a:t>- молодежь</a:t>
            </a:r>
          </a:p>
          <a:p>
            <a:r>
              <a:rPr lang="ru-RU" b="1"/>
              <a:t>- старожилы </a:t>
            </a:r>
          </a:p>
          <a:p>
            <a:r>
              <a:rPr lang="ru-RU" b="1"/>
              <a:t>  вепсских сел</a:t>
            </a:r>
          </a:p>
          <a:p>
            <a:endParaRPr lang="ru-RU" b="1"/>
          </a:p>
          <a:p>
            <a:endParaRPr lang="ru-RU" b="1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531813"/>
            <a:ext cx="106203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3012" name="Picture 5" descr="dSRqSdW-z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557338"/>
            <a:ext cx="8021637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2339975" y="765175"/>
            <a:ext cx="4187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/>
              <a:t>Рыбрека с высоты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4036" name="Picture 5" descr="cyjHLBuCI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765175"/>
            <a:ext cx="395922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qKBbLSpOn4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716338"/>
            <a:ext cx="36179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yiWM7l92Zz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3716338"/>
            <a:ext cx="39370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1" descr="AQjUkK8z4b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765175"/>
            <a:ext cx="36893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13"/>
          <p:cNvSpPr txBox="1">
            <a:spLocks noChangeArrowheads="1"/>
          </p:cNvSpPr>
          <p:nvPr/>
        </p:nvSpPr>
        <p:spPr bwMode="auto">
          <a:xfrm>
            <a:off x="2987675" y="3284538"/>
            <a:ext cx="345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Курс «Основы фотографии»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5" descr="T634GwFhZNY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-2908300"/>
            <a:ext cx="8064500" cy="11282363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8888" y="393382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6084" name="Picture 5" descr="IMG_76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620713"/>
            <a:ext cx="349091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IMG_76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205038"/>
            <a:ext cx="54006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971550" y="836613"/>
            <a:ext cx="388778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  </a:t>
            </a:r>
            <a:r>
              <a:rPr lang="ru-RU" sz="3200" b="1"/>
              <a:t>Фотовыставка  </a:t>
            </a:r>
            <a:r>
              <a:rPr lang="ru-RU" sz="2400" b="1"/>
              <a:t> «Чудесная Рыбрека»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188" y="333375"/>
            <a:ext cx="7772400" cy="1470025"/>
          </a:xfrm>
        </p:spPr>
        <p:txBody>
          <a:bodyPr/>
          <a:lstStyle/>
          <a:p>
            <a:pPr eaLnBrk="1" hangingPunct="1"/>
            <a:r>
              <a:rPr lang="ru-RU" sz="3600" b="1" smtClean="0"/>
              <a:t>Ремесла и промыслы на вепсской земле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7108" name="Picture 5" descr="20180911_1204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773238"/>
            <a:ext cx="6119813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9" descr="J5yPeNZeq_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420938"/>
            <a:ext cx="2862263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3851275" y="5661025"/>
            <a:ext cx="460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Мастер – классы по шитью и вышивке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603250"/>
            <a:ext cx="10620376" cy="79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11" descr="ssrMad9EN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49275"/>
            <a:ext cx="439261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20181010_1725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284538"/>
            <a:ext cx="518477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3" descr="P8Y93CE89Rs"/>
          <p:cNvPicPr>
            <a:picLocks noChangeAspect="1" noChangeArrowheads="1"/>
          </p:cNvPicPr>
          <p:nvPr>
            <p:ph type="subTitle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651500" y="908050"/>
            <a:ext cx="2625725" cy="1970088"/>
          </a:xfrm>
        </p:spPr>
      </p:pic>
      <p:sp>
        <p:nvSpPr>
          <p:cNvPr id="48134" name="Text Box 10"/>
          <p:cNvSpPr txBox="1">
            <a:spLocks noChangeArrowheads="1"/>
          </p:cNvSpPr>
          <p:nvPr/>
        </p:nvSpPr>
        <p:spPr bwMode="auto">
          <a:xfrm rot="-1536387">
            <a:off x="790575" y="4492625"/>
            <a:ext cx="24939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Мастер - классы </a:t>
            </a:r>
          </a:p>
          <a:p>
            <a:r>
              <a:rPr lang="ru-RU" b="1"/>
              <a:t>по вязанию и </a:t>
            </a:r>
          </a:p>
          <a:p>
            <a:r>
              <a:rPr lang="ru-RU" b="1"/>
              <a:t>плетению из бисера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603250"/>
            <a:ext cx="10620376" cy="79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9156" name="Picture 5" descr="IMG_33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268413"/>
            <a:ext cx="65532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476375" y="476250"/>
            <a:ext cx="6016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/>
              <a:t>Народная вепсская кухня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20376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0179" name="Picture 6" descr="1Njr61f7s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692150"/>
            <a:ext cx="44878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8" descr="9pQRFxCYp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74686">
            <a:off x="3851275" y="3357563"/>
            <a:ext cx="4465638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2" descr="IMG_36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196975"/>
            <a:ext cx="31321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603250"/>
            <a:ext cx="10620376" cy="79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58888" y="3933825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1204" name="Picture 8" descr="WDxl-dkTn-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549275"/>
            <a:ext cx="316706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RpT2EaM-H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65756">
            <a:off x="755650" y="476250"/>
            <a:ext cx="439261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 descr="IMG_29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68581">
            <a:off x="835025" y="3267075"/>
            <a:ext cx="46085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Спасибо за внимание!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476375" y="1341438"/>
            <a:ext cx="80359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ko-KR" sz="2400" b="1"/>
              <a:t>«Родное слово» </a:t>
            </a:r>
          </a:p>
          <a:p>
            <a:r>
              <a:rPr lang="ru-RU" altLang="ko-KR" sz="2400" b="1"/>
              <a:t> </a:t>
            </a:r>
            <a:endParaRPr lang="fi-FI" altLang="ko-KR" sz="2400" b="1">
              <a:ea typeface="굴림" pitchFamily="34" charset="-127"/>
            </a:endParaRPr>
          </a:p>
          <a:p>
            <a:r>
              <a:rPr lang="ru-RU" altLang="ko-KR" sz="2400" b="1"/>
              <a:t>«Юный исследователь»</a:t>
            </a:r>
          </a:p>
          <a:p>
            <a:endParaRPr lang="fi-FI" altLang="ko-KR" sz="2400" b="1">
              <a:ea typeface="굴림" pitchFamily="34" charset="-127"/>
            </a:endParaRPr>
          </a:p>
          <a:p>
            <a:r>
              <a:rPr lang="ru-RU" altLang="ko-KR" sz="2400" b="1"/>
              <a:t>«Историческая память» </a:t>
            </a:r>
          </a:p>
          <a:p>
            <a:endParaRPr lang="ru-RU" altLang="ko-KR" sz="2400" b="1"/>
          </a:p>
          <a:p>
            <a:r>
              <a:rPr lang="ru-RU" altLang="ko-KR" sz="2400" b="1"/>
              <a:t>«Фотоистория вепсского села» </a:t>
            </a:r>
          </a:p>
          <a:p>
            <a:endParaRPr lang="fi-FI" altLang="ko-KR" sz="2400" b="1">
              <a:ea typeface="굴림" pitchFamily="34" charset="-127"/>
            </a:endParaRPr>
          </a:p>
          <a:p>
            <a:r>
              <a:rPr lang="ru-RU" altLang="ko-KR" sz="2400" b="1"/>
              <a:t>«Ремесла и промыслы на вепсской земле»</a:t>
            </a:r>
          </a:p>
          <a:p>
            <a:r>
              <a:rPr lang="ru-RU" altLang="ko-KR" sz="2400" b="1"/>
              <a:t> </a:t>
            </a:r>
            <a:endParaRPr lang="fi-FI" altLang="ko-KR" sz="2400" b="1">
              <a:ea typeface="굴림" pitchFamily="34" charset="-127"/>
            </a:endParaRPr>
          </a:p>
          <a:p>
            <a:r>
              <a:rPr lang="ru-RU" altLang="ko-KR" sz="2400" b="1"/>
              <a:t>«Народное устное творчество» </a:t>
            </a:r>
          </a:p>
          <a:p>
            <a:r>
              <a:rPr lang="ru-RU" altLang="ko-KR" sz="2400" b="1"/>
              <a:t> </a:t>
            </a:r>
            <a:endParaRPr lang="fi-FI" altLang="ko-KR" sz="2400" b="1">
              <a:ea typeface="굴림" pitchFamily="34" charset="-127"/>
            </a:endParaRPr>
          </a:p>
          <a:p>
            <a:r>
              <a:rPr lang="ru-RU" altLang="ko-KR" sz="2400" b="1"/>
              <a:t>«Народная вепсская кухня»</a:t>
            </a:r>
            <a:endParaRPr lang="ru-RU" altLang="ko-KR" sz="240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403350" y="620713"/>
            <a:ext cx="5916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/>
              <a:t>Тематические площадки: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531813"/>
            <a:ext cx="10658475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484438" y="549275"/>
            <a:ext cx="4500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«Юный исследователь»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258888" y="981075"/>
            <a:ext cx="7488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/>
              <a:t>               </a:t>
            </a:r>
            <a:r>
              <a:rPr lang="ru-RU" sz="2400" b="1" i="1"/>
              <a:t>Курс «Я - экскурсовод»</a:t>
            </a:r>
            <a:r>
              <a:rPr lang="ru-RU" sz="2800" b="1" i="1"/>
              <a:t> </a:t>
            </a:r>
          </a:p>
          <a:p>
            <a:r>
              <a:rPr lang="ru-RU" altLang="ko-KR" sz="2400" b="1" i="1"/>
              <a:t>       на базе Шелтозерского вепсского        этнографического музея  им. Р.П. Лонина</a:t>
            </a:r>
            <a:r>
              <a:rPr lang="ru-RU" altLang="ko-KR" sz="2400"/>
              <a:t> </a:t>
            </a:r>
            <a:endParaRPr lang="ru-RU" sz="2400"/>
          </a:p>
        </p:txBody>
      </p:sp>
      <p:pic>
        <p:nvPicPr>
          <p:cNvPr id="17414" name="Picture 12" descr="Юные исследовате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276475"/>
            <a:ext cx="61214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Знакомство с профессией экскурсово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981075"/>
            <a:ext cx="80645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348038" y="5876925"/>
            <a:ext cx="352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Вводное занятие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Bg5THpD-6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836613"/>
            <a:ext cx="8064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908175" y="5876925"/>
            <a:ext cx="583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Щербаков Александр. Экскурсия о рыболовстве.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Первые шаги в роли экскурсово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908050"/>
            <a:ext cx="80645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268538" y="5876925"/>
            <a:ext cx="509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Карпова Милана. Экскурсия о земледелии.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12" descr="http://www.art-holding.ru/images/products_popup/len-020pop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31813"/>
            <a:ext cx="10658476" cy="796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xgZ232AqW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765175"/>
            <a:ext cx="8064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348038" y="5949950"/>
            <a:ext cx="2536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Мы – экскурсоводы!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261</Words>
  <Application>Microsoft Office PowerPoint</Application>
  <PresentationFormat>Экран (4:3)</PresentationFormat>
  <Paragraphs>89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맑은 고딕</vt:lpstr>
      <vt:lpstr>굴림</vt:lpstr>
      <vt:lpstr>Тема Office</vt:lpstr>
      <vt:lpstr>Слайд 1</vt:lpstr>
      <vt:lpstr>В июне - декабре 2018 года  при поддержке Министерства национальной и региональной политики КРОО «Общество вепсской культуры» реализует проект  «Этностудия «Голоса поколений», направленный на развитие младописьменного вепсского языка, сохранение его северного диалекта  и народной культуры  в местах традиционного проживания вепсов.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”Pajokera” 2018 </vt:lpstr>
      <vt:lpstr>Слайд 23</vt:lpstr>
      <vt:lpstr>Слайд 24</vt:lpstr>
      <vt:lpstr>Слайд 25</vt:lpstr>
      <vt:lpstr>Слайд 26</vt:lpstr>
      <vt:lpstr>диск</vt:lpstr>
      <vt:lpstr>Слайд 28</vt:lpstr>
      <vt:lpstr>Слайд 29</vt:lpstr>
      <vt:lpstr>Слайд 30</vt:lpstr>
      <vt:lpstr>Слайд 31</vt:lpstr>
      <vt:lpstr>Слайд 32</vt:lpstr>
      <vt:lpstr>Слайд 33</vt:lpstr>
      <vt:lpstr>Ремесла и промыслы на вепсской земле</vt:lpstr>
      <vt:lpstr>Слайд 35</vt:lpstr>
      <vt:lpstr>Слайд 36</vt:lpstr>
      <vt:lpstr>Слайд 37</vt:lpstr>
      <vt:lpstr>Слайд 38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Манечка</dc:creator>
  <cp:lastModifiedBy>user</cp:lastModifiedBy>
  <cp:revision>16</cp:revision>
  <dcterms:created xsi:type="dcterms:W3CDTF">2018-11-11T14:11:24Z</dcterms:created>
  <dcterms:modified xsi:type="dcterms:W3CDTF">2018-12-03T18:20:50Z</dcterms:modified>
</cp:coreProperties>
</file>